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8402" r:id="rId4"/>
  </p:sldMasterIdLst>
  <p:notesMasterIdLst>
    <p:notesMasterId r:id="rId16"/>
  </p:notesMasterIdLst>
  <p:handoutMasterIdLst>
    <p:handoutMasterId r:id="rId17"/>
  </p:handoutMasterIdLst>
  <p:sldIdLst>
    <p:sldId id="2147483646" r:id="rId5"/>
    <p:sldId id="259" r:id="rId6"/>
    <p:sldId id="2147483647" r:id="rId7"/>
    <p:sldId id="256" r:id="rId8"/>
    <p:sldId id="257" r:id="rId9"/>
    <p:sldId id="258" r:id="rId10"/>
    <p:sldId id="260" r:id="rId11"/>
    <p:sldId id="261" r:id="rId12"/>
    <p:sldId id="262"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83646"/>
            <p14:sldId id="259"/>
            <p14:sldId id="2147483647"/>
            <p14:sldId id="256"/>
            <p14:sldId id="257"/>
            <p14:sldId id="258"/>
            <p14:sldId id="260"/>
            <p14:sldId id="261"/>
            <p14:sldId id="262"/>
            <p14:sldId id="263"/>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BC4"/>
    <a:srgbClr val="9F50C5"/>
    <a:srgbClr val="9756C5"/>
    <a:srgbClr val="8E5CC5"/>
    <a:srgbClr val="8661C5"/>
    <a:srgbClr val="8DE971"/>
    <a:srgbClr val="FFB3BB"/>
    <a:srgbClr val="F4364C"/>
    <a:srgbClr val="FFE399"/>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716AE-5AEB-49F7-94BB-FE6C6E463239}" v="1" dt="2025-11-12T18:49:03.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82" autoAdjust="0"/>
  </p:normalViewPr>
  <p:slideViewPr>
    <p:cSldViewPr snapToGrid="0">
      <p:cViewPr varScale="1">
        <p:scale>
          <a:sx n="78" d="100"/>
          <a:sy n="78" d="100"/>
        </p:scale>
        <p:origin x="954" y="29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11/20/2025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43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top skilling experiences for Microsoft 365 Copilot:</a:t>
            </a:r>
          </a:p>
          <a:p>
            <a:endParaRPr lang="en-US"/>
          </a:p>
          <a:p>
            <a:r>
              <a:rPr lang="en-US" b="1"/>
              <a:t>Copilot Academy </a:t>
            </a:r>
            <a:r>
              <a:rPr lang="en-US"/>
              <a:t>is a free training tool built on Viva Learning and available directly within your flow of work for all types of users. It is a centralized location which pulls in the best Copilot learning content into structured, consumable learning paths curated by Microsoft experts.</a:t>
            </a:r>
          </a:p>
          <a:p>
            <a:endParaRPr lang="en-US">
              <a:cs typeface="Calibri"/>
            </a:endParaRPr>
          </a:p>
          <a:p>
            <a:r>
              <a:rPr lang="en-US" b="1"/>
              <a:t>Microsoft Learn</a:t>
            </a:r>
            <a:r>
              <a:rPr lang="en-US"/>
              <a:t> is another free web resource for self-paced, on-demand training content and step-by-step exercises for users. The training content here is skewed towards more technical audiences.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79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we’re going to walk through the new look and feel of Copilot in PowerPoint. What Microsoft did is bring the Copilot Chat interface you are used to using in the Copilot app and Edge browser into the apps for a consistent experience. As a licensed users you can still work with Copilot right in the document, but now you can also search for information across your Microsoft data and the web.</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1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Copilot Chat from the ribbon—look for the Copilot icon. </a:t>
            </a:r>
          </a:p>
          <a:p>
            <a:endParaRPr lang="en-US"/>
          </a:p>
          <a:p>
            <a:r>
              <a:rPr lang="en-US"/>
              <a:t>Once you have the Chat window open you’ll see there are a lot of options packed into a small space. But luckily the UI is consistent across all of your apps so you’ll only need to learn it once.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92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47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more space there is an opportunity to include more information in the Chat options bar. This slide will help make it clear when and where items appear so that you can always find the UI elements you need.</a:t>
            </a:r>
          </a:p>
          <a:p>
            <a:endParaRPr lang="en-US"/>
          </a:p>
          <a:p>
            <a:r>
              <a:rPr lang="en-US"/>
              <a:t>Note that the chat title will only appear if you have already entered a prompt in the chat session.</a:t>
            </a:r>
          </a:p>
          <a:p>
            <a:endParaRPr lang="en-US"/>
          </a:p>
          <a:p>
            <a:r>
              <a:rPr lang="en-US"/>
              <a:t>You’ll notice that the work/web option can show up as words or as icons.</a:t>
            </a:r>
          </a:p>
          <a:p>
            <a:endParaRPr lang="en-US"/>
          </a:p>
          <a:p>
            <a:r>
              <a:rPr lang="en-US"/>
              <a:t>The other main change is that the way to create a temporary chat changes from a dropdown on the new chat button to a selection under More Options.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9981-254B-B8FB-48AD-EEA133677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E6748-B154-C06B-3D57-20C26D3A2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47A01-F6EB-E8A5-26C5-91DA97ACB3F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02874AAD-32B3-0B03-E590-6FDD79B17A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3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E870-3497-D373-7685-28A3743C0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0FF46-DD43-F6E0-1794-00F8F3723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0AC7B-205C-A717-931A-67186FA3E61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7DD515A0-C617-6BDD-7521-064FF4969E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1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80DC-3E72-C95B-6221-252BDBF4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68996-B6B9-50F7-5EEA-4BED6CC8C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FBE3A-9FB6-1570-D3EF-8F94C301277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FB90014-F007-36AB-C889-952E59CAC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90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PowerPoint has built-in skills that you can access from each slide to make it easy to perform common tasks. Just click on the Copilot icon </a:t>
            </a:r>
            <a:r>
              <a:rPr lang="en-US" b="0"/>
              <a:t>and select a task.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991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3186470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98732774"/>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CDA1BFF6-35AE-9D4F-BB58-9750A2CE91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5599267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053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24097567"/>
      </p:ext>
    </p:extLst>
  </p:cSld>
  <p:clrMap bg1="lt1" tx1="dk1" bg2="lt2" tx2="dk2" accent1="accent1" accent2="accent2" accent3="accent3" accent4="accent4" accent5="accent5" accent6="accent6" hlink="hlink" folHlink="folHlink"/>
  <p:sldLayoutIdLst>
    <p:sldLayoutId id="2147498404" r:id="rId1"/>
    <p:sldLayoutId id="2147498405" r:id="rId2"/>
    <p:sldLayoutId id="2147498407" r:id="rId3"/>
    <p:sldLayoutId id="2147498408" r:id="rId4"/>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s://aka.ms/copilotM365training" TargetMode="External"/><Relationship Id="rId3" Type="http://schemas.openxmlformats.org/officeDocument/2006/relationships/notesSlide" Target="../notesSlides/notesSlide10.xml"/><Relationship Id="rId7" Type="http://schemas.microsoft.com/office/2007/relationships/hdphoto" Target="../media/hdphoto1.wdp"/><Relationship Id="rId12" Type="http://schemas.openxmlformats.org/officeDocument/2006/relationships/hyperlink" Target="https://aka.ms/CopilotAcademy" TargetMode="Externa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7.png"/><Relationship Id="rId11" Type="http://schemas.openxmlformats.org/officeDocument/2006/relationships/image" Target="../media/image39.png"/><Relationship Id="rId5" Type="http://schemas.openxmlformats.org/officeDocument/2006/relationships/image" Target="../media/image37.emf"/><Relationship Id="rId10" Type="http://schemas.openxmlformats.org/officeDocument/2006/relationships/hyperlink" Target="https://adoption.microsoft.com/copilot" TargetMode="External"/><Relationship Id="rId4" Type="http://schemas.openxmlformats.org/officeDocument/2006/relationships/oleObject" Target="../embeddings/oleObject1.bin"/><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3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674DB95-169C-EC25-738B-DEB842D9D31D}"/>
              </a:ext>
            </a:extLst>
          </p:cNvPr>
          <p:cNvSpPr>
            <a:spLocks noGrp="1"/>
          </p:cNvSpPr>
          <p:nvPr>
            <p:ph type="title"/>
          </p:nvPr>
        </p:nvSpPr>
        <p:spPr>
          <a:xfrm>
            <a:off x="569911" y="2153504"/>
            <a:ext cx="5409183" cy="1846659"/>
          </a:xfrm>
        </p:spPr>
        <p:txBody>
          <a:bodyPr/>
          <a:lstStyle/>
          <a:p>
            <a:r>
              <a:rPr lang="en-US" dirty="0"/>
              <a:t>Get started with Microsoft 365 Copilot in PowerPoint</a:t>
            </a:r>
          </a:p>
        </p:txBody>
      </p:sp>
      <p:sp>
        <p:nvSpPr>
          <p:cNvPr id="15" name="Text Placeholder 14">
            <a:extLst>
              <a:ext uri="{FF2B5EF4-FFF2-40B4-BE49-F238E27FC236}">
                <a16:creationId xmlns:a16="http://schemas.microsoft.com/office/drawing/2014/main" id="{FD299363-EBC4-64AA-EBE8-92EACA2C4441}"/>
              </a:ext>
            </a:extLst>
          </p:cNvPr>
          <p:cNvSpPr>
            <a:spLocks noGrp="1"/>
          </p:cNvSpPr>
          <p:nvPr>
            <p:ph type="body" sz="quarter" idx="12"/>
          </p:nvPr>
        </p:nvSpPr>
        <p:spPr>
          <a:xfrm>
            <a:off x="582041" y="4215827"/>
            <a:ext cx="5409183" cy="492443"/>
          </a:xfrm>
        </p:spPr>
        <p:txBody>
          <a:bodyPr/>
          <a:lstStyle/>
          <a:p>
            <a:r>
              <a:rPr lang="en-US"/>
              <a:t>Practical examples and how-</a:t>
            </a:r>
            <a:r>
              <a:rPr lang="en-US" err="1"/>
              <a:t>tos</a:t>
            </a:r>
            <a:r>
              <a:rPr lang="en-US"/>
              <a:t> for licensed Microsoft 365 Copilot users</a:t>
            </a:r>
          </a:p>
        </p:txBody>
      </p:sp>
      <p:sp>
        <p:nvSpPr>
          <p:cNvPr id="16" name="Text Placeholder 15">
            <a:extLst>
              <a:ext uri="{FF2B5EF4-FFF2-40B4-BE49-F238E27FC236}">
                <a16:creationId xmlns:a16="http://schemas.microsoft.com/office/drawing/2014/main" id="{4C739127-751B-C51F-03DA-5D653923690E}"/>
              </a:ext>
            </a:extLst>
          </p:cNvPr>
          <p:cNvSpPr>
            <a:spLocks noGrp="1"/>
          </p:cNvSpPr>
          <p:nvPr>
            <p:ph type="body" sz="quarter" idx="13"/>
          </p:nvPr>
        </p:nvSpPr>
        <p:spPr>
          <a:xfrm>
            <a:off x="582042" y="6446520"/>
            <a:ext cx="1645920" cy="153888"/>
          </a:xfrm>
        </p:spPr>
        <p:txBody>
          <a:bodyPr/>
          <a:lstStyle/>
          <a:p>
            <a:r>
              <a:rPr lang="en-US" dirty="0"/>
              <a:t>September 2025</a:t>
            </a:r>
          </a:p>
        </p:txBody>
      </p:sp>
    </p:spTree>
    <p:extLst>
      <p:ext uri="{BB962C8B-B14F-4D97-AF65-F5344CB8AC3E}">
        <p14:creationId xmlns:p14="http://schemas.microsoft.com/office/powerpoint/2010/main" val="48392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AD79-B692-384D-36EF-371E1F3C1625}"/>
              </a:ext>
            </a:extLst>
          </p:cNvPr>
          <p:cNvSpPr>
            <a:spLocks noGrp="1"/>
          </p:cNvSpPr>
          <p:nvPr>
            <p:ph type="title"/>
          </p:nvPr>
        </p:nvSpPr>
        <p:spPr>
          <a:xfrm>
            <a:off x="588261" y="585216"/>
            <a:ext cx="11011601" cy="553998"/>
          </a:xfrm>
        </p:spPr>
        <p:txBody>
          <a:bodyPr/>
          <a:lstStyle/>
          <a:p>
            <a:r>
              <a:rPr lang="en-US" dirty="0"/>
              <a:t>Copilot in-app skills for PowerPoint</a:t>
            </a:r>
          </a:p>
        </p:txBody>
      </p:sp>
      <p:pic>
        <p:nvPicPr>
          <p:cNvPr id="6" name="Picture 5">
            <a:extLst>
              <a:ext uri="{FF2B5EF4-FFF2-40B4-BE49-F238E27FC236}">
                <a16:creationId xmlns:a16="http://schemas.microsoft.com/office/drawing/2014/main" id="{550E80A1-DC2F-D76A-5A57-4C88461B7CB1}"/>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5" name="Picture 4" descr="In-app skills UI">
            <a:extLst>
              <a:ext uri="{FF2B5EF4-FFF2-40B4-BE49-F238E27FC236}">
                <a16:creationId xmlns:a16="http://schemas.microsoft.com/office/drawing/2014/main" id="{26361D53-AE7F-9294-C5FC-A8DF9722B0CB}"/>
              </a:ext>
            </a:extLst>
          </p:cNvPr>
          <p:cNvPicPr>
            <a:picLocks noChangeAspect="1"/>
          </p:cNvPicPr>
          <p:nvPr/>
        </p:nvPicPr>
        <p:blipFill>
          <a:blip r:embed="rId5"/>
          <a:stretch>
            <a:fillRect/>
          </a:stretch>
        </p:blipFill>
        <p:spPr>
          <a:xfrm>
            <a:off x="5300877" y="1481465"/>
            <a:ext cx="6210614" cy="4699879"/>
          </a:xfrm>
          <a:prstGeom prst="roundRect">
            <a:avLst>
              <a:gd name="adj" fmla="val 1737"/>
            </a:avLst>
          </a:prstGeom>
        </p:spPr>
      </p:pic>
      <p:sp>
        <p:nvSpPr>
          <p:cNvPr id="8" name="Freeform: Shape 32">
            <a:extLst>
              <a:ext uri="{FF2B5EF4-FFF2-40B4-BE49-F238E27FC236}">
                <a16:creationId xmlns:a16="http://schemas.microsoft.com/office/drawing/2014/main" id="{4F9503F1-190D-D836-9A1B-359DAD069D39}"/>
              </a:ext>
              <a:ext uri="{C183D7F6-B498-43B3-948B-1728B52AA6E4}">
                <adec:decorative xmlns:adec="http://schemas.microsoft.com/office/drawing/2017/decorative" val="1"/>
              </a:ext>
            </a:extLst>
          </p:cNvPr>
          <p:cNvSpPr>
            <a:spLocks/>
          </p:cNvSpPr>
          <p:nvPr/>
        </p:nvSpPr>
        <p:spPr bwMode="auto">
          <a:xfrm>
            <a:off x="680509" y="1481465"/>
            <a:ext cx="4528928" cy="4699879"/>
          </a:xfrm>
          <a:prstGeom prst="roundRect">
            <a:avLst>
              <a:gd name="adj" fmla="val 2335"/>
            </a:avLst>
          </a:prstGeom>
          <a:solidFill>
            <a:schemeClr val="bg1">
              <a:alpha val="70000"/>
            </a:schemeClr>
          </a:solid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Title 1">
            <a:extLst>
              <a:ext uri="{FF2B5EF4-FFF2-40B4-BE49-F238E27FC236}">
                <a16:creationId xmlns:a16="http://schemas.microsoft.com/office/drawing/2014/main" id="{E0AF72CB-9BB1-967B-A651-E073082919D1}"/>
              </a:ext>
            </a:extLst>
          </p:cNvPr>
          <p:cNvSpPr txBox="1">
            <a:spLocks/>
          </p:cNvSpPr>
          <p:nvPr/>
        </p:nvSpPr>
        <p:spPr>
          <a:xfrm>
            <a:off x="1447800" y="1647825"/>
            <a:ext cx="3590925"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ts val="1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Segoe UI" pitchFamily="34" charset="0"/>
              </a:rPr>
              <a:t>Access Copilot App Skills from any slide</a:t>
            </a:r>
          </a:p>
        </p:txBody>
      </p:sp>
      <p:sp>
        <p:nvSpPr>
          <p:cNvPr id="11" name="Graphic 54" descr="Icon of 5 rectangles forming two columns">
            <a:extLst>
              <a:ext uri="{FF2B5EF4-FFF2-40B4-BE49-F238E27FC236}">
                <a16:creationId xmlns:a16="http://schemas.microsoft.com/office/drawing/2014/main" id="{B33D96F0-ED16-BBC4-BCA1-07895CB4130B}"/>
              </a:ext>
            </a:extLst>
          </p:cNvPr>
          <p:cNvSpPr>
            <a:spLocks noChangeAspect="1"/>
          </p:cNvSpPr>
          <p:nvPr/>
        </p:nvSpPr>
        <p:spPr>
          <a:xfrm>
            <a:off x="846869" y="1647825"/>
            <a:ext cx="370017" cy="370013"/>
          </a:xfrm>
          <a:custGeom>
            <a:avLst/>
            <a:gdLst>
              <a:gd name="connsiteX0" fmla="*/ 0 w 296790"/>
              <a:gd name="connsiteY0" fmla="*/ 18549 h 296790"/>
              <a:gd name="connsiteX1" fmla="*/ 18549 w 296790"/>
              <a:gd name="connsiteY1" fmla="*/ 0 h 296790"/>
              <a:gd name="connsiteX2" fmla="*/ 111296 w 296790"/>
              <a:gd name="connsiteY2" fmla="*/ 0 h 296790"/>
              <a:gd name="connsiteX3" fmla="*/ 129846 w 296790"/>
              <a:gd name="connsiteY3" fmla="*/ 18549 h 296790"/>
              <a:gd name="connsiteX4" fmla="*/ 129846 w 296790"/>
              <a:gd name="connsiteY4" fmla="*/ 55648 h 296790"/>
              <a:gd name="connsiteX5" fmla="*/ 111296 w 296790"/>
              <a:gd name="connsiteY5" fmla="*/ 74198 h 296790"/>
              <a:gd name="connsiteX6" fmla="*/ 18549 w 296790"/>
              <a:gd name="connsiteY6" fmla="*/ 74198 h 296790"/>
              <a:gd name="connsiteX7" fmla="*/ 0 w 296790"/>
              <a:gd name="connsiteY7" fmla="*/ 55648 h 296790"/>
              <a:gd name="connsiteX8" fmla="*/ 0 w 296790"/>
              <a:gd name="connsiteY8" fmla="*/ 18549 h 296790"/>
              <a:gd name="connsiteX9" fmla="*/ 111296 w 296790"/>
              <a:gd name="connsiteY9" fmla="*/ 18549 h 296790"/>
              <a:gd name="connsiteX10" fmla="*/ 18549 w 296790"/>
              <a:gd name="connsiteY10" fmla="*/ 18549 h 296790"/>
              <a:gd name="connsiteX11" fmla="*/ 18549 w 296790"/>
              <a:gd name="connsiteY11" fmla="*/ 55648 h 296790"/>
              <a:gd name="connsiteX12" fmla="*/ 111296 w 296790"/>
              <a:gd name="connsiteY12" fmla="*/ 55648 h 296790"/>
              <a:gd name="connsiteX13" fmla="*/ 111296 w 296790"/>
              <a:gd name="connsiteY13" fmla="*/ 18549 h 296790"/>
              <a:gd name="connsiteX14" fmla="*/ 0 w 296790"/>
              <a:gd name="connsiteY14" fmla="*/ 129846 h 296790"/>
              <a:gd name="connsiteX15" fmla="*/ 18549 w 296790"/>
              <a:gd name="connsiteY15" fmla="*/ 111296 h 296790"/>
              <a:gd name="connsiteX16" fmla="*/ 111296 w 296790"/>
              <a:gd name="connsiteY16" fmla="*/ 111296 h 296790"/>
              <a:gd name="connsiteX17" fmla="*/ 129846 w 296790"/>
              <a:gd name="connsiteY17" fmla="*/ 129846 h 296790"/>
              <a:gd name="connsiteX18" fmla="*/ 129846 w 296790"/>
              <a:gd name="connsiteY18" fmla="*/ 166945 h 296790"/>
              <a:gd name="connsiteX19" fmla="*/ 111296 w 296790"/>
              <a:gd name="connsiteY19" fmla="*/ 185494 h 296790"/>
              <a:gd name="connsiteX20" fmla="*/ 18549 w 296790"/>
              <a:gd name="connsiteY20" fmla="*/ 185494 h 296790"/>
              <a:gd name="connsiteX21" fmla="*/ 0 w 296790"/>
              <a:gd name="connsiteY21" fmla="*/ 166945 h 296790"/>
              <a:gd name="connsiteX22" fmla="*/ 0 w 296790"/>
              <a:gd name="connsiteY22" fmla="*/ 129846 h 296790"/>
              <a:gd name="connsiteX23" fmla="*/ 111296 w 296790"/>
              <a:gd name="connsiteY23" fmla="*/ 129846 h 296790"/>
              <a:gd name="connsiteX24" fmla="*/ 18549 w 296790"/>
              <a:gd name="connsiteY24" fmla="*/ 129846 h 296790"/>
              <a:gd name="connsiteX25" fmla="*/ 18549 w 296790"/>
              <a:gd name="connsiteY25" fmla="*/ 166945 h 296790"/>
              <a:gd name="connsiteX26" fmla="*/ 111296 w 296790"/>
              <a:gd name="connsiteY26" fmla="*/ 166945 h 296790"/>
              <a:gd name="connsiteX27" fmla="*/ 111296 w 296790"/>
              <a:gd name="connsiteY27" fmla="*/ 129846 h 296790"/>
              <a:gd name="connsiteX28" fmla="*/ 18549 w 296790"/>
              <a:gd name="connsiteY28" fmla="*/ 222593 h 296790"/>
              <a:gd name="connsiteX29" fmla="*/ 0 w 296790"/>
              <a:gd name="connsiteY29" fmla="*/ 241142 h 296790"/>
              <a:gd name="connsiteX30" fmla="*/ 0 w 296790"/>
              <a:gd name="connsiteY30" fmla="*/ 278241 h 296790"/>
              <a:gd name="connsiteX31" fmla="*/ 18549 w 296790"/>
              <a:gd name="connsiteY31" fmla="*/ 296790 h 296790"/>
              <a:gd name="connsiteX32" fmla="*/ 111296 w 296790"/>
              <a:gd name="connsiteY32" fmla="*/ 296790 h 296790"/>
              <a:gd name="connsiteX33" fmla="*/ 129846 w 296790"/>
              <a:gd name="connsiteY33" fmla="*/ 278241 h 296790"/>
              <a:gd name="connsiteX34" fmla="*/ 129846 w 296790"/>
              <a:gd name="connsiteY34" fmla="*/ 241142 h 296790"/>
              <a:gd name="connsiteX35" fmla="*/ 111296 w 296790"/>
              <a:gd name="connsiteY35" fmla="*/ 222593 h 296790"/>
              <a:gd name="connsiteX36" fmla="*/ 18549 w 296790"/>
              <a:gd name="connsiteY36" fmla="*/ 222593 h 296790"/>
              <a:gd name="connsiteX37" fmla="*/ 18549 w 296790"/>
              <a:gd name="connsiteY37" fmla="*/ 241142 h 296790"/>
              <a:gd name="connsiteX38" fmla="*/ 111296 w 296790"/>
              <a:gd name="connsiteY38" fmla="*/ 241142 h 296790"/>
              <a:gd name="connsiteX39" fmla="*/ 111296 w 296790"/>
              <a:gd name="connsiteY39" fmla="*/ 278241 h 296790"/>
              <a:gd name="connsiteX40" fmla="*/ 18549 w 296790"/>
              <a:gd name="connsiteY40" fmla="*/ 278241 h 296790"/>
              <a:gd name="connsiteX41" fmla="*/ 18549 w 296790"/>
              <a:gd name="connsiteY41" fmla="*/ 241142 h 296790"/>
              <a:gd name="connsiteX42" fmla="*/ 166945 w 296790"/>
              <a:gd name="connsiteY42" fmla="*/ 18549 h 296790"/>
              <a:gd name="connsiteX43" fmla="*/ 185494 w 296790"/>
              <a:gd name="connsiteY43" fmla="*/ 0 h 296790"/>
              <a:gd name="connsiteX44" fmla="*/ 278241 w 296790"/>
              <a:gd name="connsiteY44" fmla="*/ 0 h 296790"/>
              <a:gd name="connsiteX45" fmla="*/ 296790 w 296790"/>
              <a:gd name="connsiteY45" fmla="*/ 18549 h 296790"/>
              <a:gd name="connsiteX46" fmla="*/ 296790 w 296790"/>
              <a:gd name="connsiteY46" fmla="*/ 55648 h 296790"/>
              <a:gd name="connsiteX47" fmla="*/ 278241 w 296790"/>
              <a:gd name="connsiteY47" fmla="*/ 74198 h 296790"/>
              <a:gd name="connsiteX48" fmla="*/ 185494 w 296790"/>
              <a:gd name="connsiteY48" fmla="*/ 74198 h 296790"/>
              <a:gd name="connsiteX49" fmla="*/ 166945 w 296790"/>
              <a:gd name="connsiteY49" fmla="*/ 55648 h 296790"/>
              <a:gd name="connsiteX50" fmla="*/ 166945 w 296790"/>
              <a:gd name="connsiteY50" fmla="*/ 18549 h 296790"/>
              <a:gd name="connsiteX51" fmla="*/ 278241 w 296790"/>
              <a:gd name="connsiteY51" fmla="*/ 18549 h 296790"/>
              <a:gd name="connsiteX52" fmla="*/ 185494 w 296790"/>
              <a:gd name="connsiteY52" fmla="*/ 18549 h 296790"/>
              <a:gd name="connsiteX53" fmla="*/ 185494 w 296790"/>
              <a:gd name="connsiteY53" fmla="*/ 55648 h 296790"/>
              <a:gd name="connsiteX54" fmla="*/ 278241 w 296790"/>
              <a:gd name="connsiteY54" fmla="*/ 55648 h 296790"/>
              <a:gd name="connsiteX55" fmla="*/ 278241 w 296790"/>
              <a:gd name="connsiteY55" fmla="*/ 18549 h 296790"/>
              <a:gd name="connsiteX56" fmla="*/ 185494 w 296790"/>
              <a:gd name="connsiteY56" fmla="*/ 111296 h 296790"/>
              <a:gd name="connsiteX57" fmla="*/ 166945 w 296790"/>
              <a:gd name="connsiteY57" fmla="*/ 129846 h 296790"/>
              <a:gd name="connsiteX58" fmla="*/ 166945 w 296790"/>
              <a:gd name="connsiteY58" fmla="*/ 166945 h 296790"/>
              <a:gd name="connsiteX59" fmla="*/ 185494 w 296790"/>
              <a:gd name="connsiteY59" fmla="*/ 185494 h 296790"/>
              <a:gd name="connsiteX60" fmla="*/ 278241 w 296790"/>
              <a:gd name="connsiteY60" fmla="*/ 185494 h 296790"/>
              <a:gd name="connsiteX61" fmla="*/ 296790 w 296790"/>
              <a:gd name="connsiteY61" fmla="*/ 166945 h 296790"/>
              <a:gd name="connsiteX62" fmla="*/ 296790 w 296790"/>
              <a:gd name="connsiteY62" fmla="*/ 129846 h 296790"/>
              <a:gd name="connsiteX63" fmla="*/ 278241 w 296790"/>
              <a:gd name="connsiteY63" fmla="*/ 111296 h 296790"/>
              <a:gd name="connsiteX64" fmla="*/ 185494 w 296790"/>
              <a:gd name="connsiteY64" fmla="*/ 111296 h 296790"/>
              <a:gd name="connsiteX65" fmla="*/ 185494 w 296790"/>
              <a:gd name="connsiteY65" fmla="*/ 129846 h 296790"/>
              <a:gd name="connsiteX66" fmla="*/ 278241 w 296790"/>
              <a:gd name="connsiteY66" fmla="*/ 129846 h 296790"/>
              <a:gd name="connsiteX67" fmla="*/ 278241 w 296790"/>
              <a:gd name="connsiteY67" fmla="*/ 166945 h 296790"/>
              <a:gd name="connsiteX68" fmla="*/ 185494 w 296790"/>
              <a:gd name="connsiteY68" fmla="*/ 166945 h 296790"/>
              <a:gd name="connsiteX69" fmla="*/ 185494 w 296790"/>
              <a:gd name="connsiteY69" fmla="*/ 129846 h 2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96790" h="296790">
                <a:moveTo>
                  <a:pt x="0" y="18549"/>
                </a:moveTo>
                <a:cubicBezTo>
                  <a:pt x="0" y="8305"/>
                  <a:pt x="8305" y="0"/>
                  <a:pt x="18549" y="0"/>
                </a:cubicBezTo>
                <a:lnTo>
                  <a:pt x="111296" y="0"/>
                </a:lnTo>
                <a:cubicBezTo>
                  <a:pt x="121541" y="0"/>
                  <a:pt x="129846" y="8305"/>
                  <a:pt x="129846" y="18549"/>
                </a:cubicBezTo>
                <a:lnTo>
                  <a:pt x="129846" y="55648"/>
                </a:lnTo>
                <a:cubicBezTo>
                  <a:pt x="129846" y="65893"/>
                  <a:pt x="121541" y="74198"/>
                  <a:pt x="111296" y="74198"/>
                </a:cubicBezTo>
                <a:lnTo>
                  <a:pt x="18549" y="74198"/>
                </a:lnTo>
                <a:cubicBezTo>
                  <a:pt x="8305" y="74198"/>
                  <a:pt x="0" y="65893"/>
                  <a:pt x="0" y="55648"/>
                </a:cubicBezTo>
                <a:lnTo>
                  <a:pt x="0" y="18549"/>
                </a:lnTo>
                <a:close/>
                <a:moveTo>
                  <a:pt x="111296" y="18549"/>
                </a:moveTo>
                <a:lnTo>
                  <a:pt x="18549" y="18549"/>
                </a:lnTo>
                <a:lnTo>
                  <a:pt x="18549" y="55648"/>
                </a:lnTo>
                <a:lnTo>
                  <a:pt x="111296" y="55648"/>
                </a:lnTo>
                <a:lnTo>
                  <a:pt x="111296" y="18549"/>
                </a:lnTo>
                <a:close/>
                <a:moveTo>
                  <a:pt x="0" y="129846"/>
                </a:moveTo>
                <a:cubicBezTo>
                  <a:pt x="0" y="119601"/>
                  <a:pt x="8305" y="111296"/>
                  <a:pt x="18549" y="111296"/>
                </a:cubicBezTo>
                <a:lnTo>
                  <a:pt x="111296" y="111296"/>
                </a:lnTo>
                <a:cubicBezTo>
                  <a:pt x="121541" y="111296"/>
                  <a:pt x="129846" y="119601"/>
                  <a:pt x="129846" y="129846"/>
                </a:cubicBezTo>
                <a:lnTo>
                  <a:pt x="129846" y="166945"/>
                </a:lnTo>
                <a:cubicBezTo>
                  <a:pt x="129846" y="177189"/>
                  <a:pt x="121541" y="185494"/>
                  <a:pt x="111296" y="185494"/>
                </a:cubicBezTo>
                <a:lnTo>
                  <a:pt x="18549" y="185494"/>
                </a:lnTo>
                <a:cubicBezTo>
                  <a:pt x="8305" y="185494"/>
                  <a:pt x="0" y="177189"/>
                  <a:pt x="0" y="166945"/>
                </a:cubicBezTo>
                <a:lnTo>
                  <a:pt x="0" y="129846"/>
                </a:lnTo>
                <a:close/>
                <a:moveTo>
                  <a:pt x="111296" y="129846"/>
                </a:moveTo>
                <a:lnTo>
                  <a:pt x="18549" y="129846"/>
                </a:lnTo>
                <a:lnTo>
                  <a:pt x="18549" y="166945"/>
                </a:lnTo>
                <a:lnTo>
                  <a:pt x="111296" y="166945"/>
                </a:lnTo>
                <a:lnTo>
                  <a:pt x="111296" y="129846"/>
                </a:lnTo>
                <a:close/>
                <a:moveTo>
                  <a:pt x="18549" y="222593"/>
                </a:moveTo>
                <a:cubicBezTo>
                  <a:pt x="8305" y="222593"/>
                  <a:pt x="0" y="230897"/>
                  <a:pt x="0" y="241142"/>
                </a:cubicBezTo>
                <a:lnTo>
                  <a:pt x="0" y="278241"/>
                </a:lnTo>
                <a:cubicBezTo>
                  <a:pt x="0" y="288486"/>
                  <a:pt x="8305" y="296790"/>
                  <a:pt x="18549" y="296790"/>
                </a:cubicBezTo>
                <a:lnTo>
                  <a:pt x="111296" y="296790"/>
                </a:lnTo>
                <a:cubicBezTo>
                  <a:pt x="121541" y="296790"/>
                  <a:pt x="129846" y="288486"/>
                  <a:pt x="129846" y="278241"/>
                </a:cubicBezTo>
                <a:lnTo>
                  <a:pt x="129846" y="241142"/>
                </a:lnTo>
                <a:cubicBezTo>
                  <a:pt x="129846" y="230897"/>
                  <a:pt x="121541" y="222593"/>
                  <a:pt x="111296" y="222593"/>
                </a:cubicBezTo>
                <a:lnTo>
                  <a:pt x="18549" y="222593"/>
                </a:lnTo>
                <a:close/>
                <a:moveTo>
                  <a:pt x="18549" y="241142"/>
                </a:moveTo>
                <a:lnTo>
                  <a:pt x="111296" y="241142"/>
                </a:lnTo>
                <a:lnTo>
                  <a:pt x="111296" y="278241"/>
                </a:lnTo>
                <a:lnTo>
                  <a:pt x="18549" y="278241"/>
                </a:lnTo>
                <a:lnTo>
                  <a:pt x="18549" y="241142"/>
                </a:lnTo>
                <a:close/>
                <a:moveTo>
                  <a:pt x="166945" y="18549"/>
                </a:moveTo>
                <a:cubicBezTo>
                  <a:pt x="166945" y="8305"/>
                  <a:pt x="175249" y="0"/>
                  <a:pt x="185494" y="0"/>
                </a:cubicBezTo>
                <a:lnTo>
                  <a:pt x="278241" y="0"/>
                </a:lnTo>
                <a:cubicBezTo>
                  <a:pt x="288486" y="0"/>
                  <a:pt x="296790" y="8305"/>
                  <a:pt x="296790" y="18549"/>
                </a:cubicBezTo>
                <a:lnTo>
                  <a:pt x="296790" y="55648"/>
                </a:lnTo>
                <a:cubicBezTo>
                  <a:pt x="296790" y="65893"/>
                  <a:pt x="288486" y="74198"/>
                  <a:pt x="278241" y="74198"/>
                </a:cubicBezTo>
                <a:lnTo>
                  <a:pt x="185494" y="74198"/>
                </a:lnTo>
                <a:cubicBezTo>
                  <a:pt x="175249" y="74198"/>
                  <a:pt x="166945" y="65893"/>
                  <a:pt x="166945" y="55648"/>
                </a:cubicBezTo>
                <a:lnTo>
                  <a:pt x="166945" y="18549"/>
                </a:lnTo>
                <a:close/>
                <a:moveTo>
                  <a:pt x="278241" y="18549"/>
                </a:moveTo>
                <a:lnTo>
                  <a:pt x="185494" y="18549"/>
                </a:lnTo>
                <a:lnTo>
                  <a:pt x="185494" y="55648"/>
                </a:lnTo>
                <a:lnTo>
                  <a:pt x="278241" y="55648"/>
                </a:lnTo>
                <a:lnTo>
                  <a:pt x="278241" y="18549"/>
                </a:lnTo>
                <a:close/>
                <a:moveTo>
                  <a:pt x="185494" y="111296"/>
                </a:moveTo>
                <a:cubicBezTo>
                  <a:pt x="175249" y="111296"/>
                  <a:pt x="166945" y="119601"/>
                  <a:pt x="166945" y="129846"/>
                </a:cubicBezTo>
                <a:lnTo>
                  <a:pt x="166945" y="166945"/>
                </a:lnTo>
                <a:cubicBezTo>
                  <a:pt x="166945" y="177189"/>
                  <a:pt x="175249" y="185494"/>
                  <a:pt x="185494" y="185494"/>
                </a:cubicBezTo>
                <a:lnTo>
                  <a:pt x="278241" y="185494"/>
                </a:lnTo>
                <a:cubicBezTo>
                  <a:pt x="288486" y="185494"/>
                  <a:pt x="296790" y="177189"/>
                  <a:pt x="296790" y="166945"/>
                </a:cubicBezTo>
                <a:lnTo>
                  <a:pt x="296790" y="129846"/>
                </a:lnTo>
                <a:cubicBezTo>
                  <a:pt x="296790" y="119601"/>
                  <a:pt x="288486" y="111296"/>
                  <a:pt x="278241" y="111296"/>
                </a:cubicBezTo>
                <a:lnTo>
                  <a:pt x="185494" y="111296"/>
                </a:lnTo>
                <a:close/>
                <a:moveTo>
                  <a:pt x="185494" y="129846"/>
                </a:moveTo>
                <a:lnTo>
                  <a:pt x="278241" y="129846"/>
                </a:lnTo>
                <a:lnTo>
                  <a:pt x="278241" y="166945"/>
                </a:lnTo>
                <a:lnTo>
                  <a:pt x="185494" y="166945"/>
                </a:lnTo>
                <a:lnTo>
                  <a:pt x="185494" y="129846"/>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 name="Graphic 12" descr="Icon of an eyeball">
            <a:extLst>
              <a:ext uri="{FF2B5EF4-FFF2-40B4-BE49-F238E27FC236}">
                <a16:creationId xmlns:a16="http://schemas.microsoft.com/office/drawing/2014/main" id="{6F8961E4-4AE6-195D-9E48-1C940FB32AA6}"/>
              </a:ext>
            </a:extLst>
          </p:cNvPr>
          <p:cNvSpPr>
            <a:spLocks noChangeAspect="1"/>
          </p:cNvSpPr>
          <p:nvPr/>
        </p:nvSpPr>
        <p:spPr>
          <a:xfrm>
            <a:off x="831836" y="3163876"/>
            <a:ext cx="400082" cy="236662"/>
          </a:xfrm>
          <a:custGeom>
            <a:avLst/>
            <a:gdLst>
              <a:gd name="connsiteX0" fmla="*/ 163224 w 326425"/>
              <a:gd name="connsiteY0" fmla="*/ 58821 h 193092"/>
              <a:gd name="connsiteX1" fmla="*/ 230359 w 326425"/>
              <a:gd name="connsiteY1" fmla="*/ 125957 h 193092"/>
              <a:gd name="connsiteX2" fmla="*/ 163224 w 326425"/>
              <a:gd name="connsiteY2" fmla="*/ 193092 h 193092"/>
              <a:gd name="connsiteX3" fmla="*/ 96087 w 326425"/>
              <a:gd name="connsiteY3" fmla="*/ 125957 h 193092"/>
              <a:gd name="connsiteX4" fmla="*/ 163224 w 326425"/>
              <a:gd name="connsiteY4" fmla="*/ 58821 h 193092"/>
              <a:gd name="connsiteX5" fmla="*/ 163224 w 326425"/>
              <a:gd name="connsiteY5" fmla="*/ 83997 h 193092"/>
              <a:gd name="connsiteX6" fmla="*/ 121263 w 326425"/>
              <a:gd name="connsiteY6" fmla="*/ 125957 h 193092"/>
              <a:gd name="connsiteX7" fmla="*/ 163224 w 326425"/>
              <a:gd name="connsiteY7" fmla="*/ 167916 h 193092"/>
              <a:gd name="connsiteX8" fmla="*/ 205183 w 326425"/>
              <a:gd name="connsiteY8" fmla="*/ 125957 h 193092"/>
              <a:gd name="connsiteX9" fmla="*/ 163224 w 326425"/>
              <a:gd name="connsiteY9" fmla="*/ 83997 h 193092"/>
              <a:gd name="connsiteX10" fmla="*/ 163224 w 326425"/>
              <a:gd name="connsiteY10" fmla="*/ 0 h 193092"/>
              <a:gd name="connsiteX11" fmla="*/ 326046 w 326425"/>
              <a:gd name="connsiteY11" fmla="*/ 126960 h 193092"/>
              <a:gd name="connsiteX12" fmla="*/ 316892 w 326425"/>
              <a:gd name="connsiteY12" fmla="*/ 142229 h 193092"/>
              <a:gd name="connsiteX13" fmla="*/ 301624 w 326425"/>
              <a:gd name="connsiteY13" fmla="*/ 133073 h 193092"/>
              <a:gd name="connsiteX14" fmla="*/ 163224 w 326425"/>
              <a:gd name="connsiteY14" fmla="*/ 25176 h 193092"/>
              <a:gd name="connsiteX15" fmla="*/ 24804 w 326425"/>
              <a:gd name="connsiteY15" fmla="*/ 133150 h 193092"/>
              <a:gd name="connsiteX16" fmla="*/ 9541 w 326425"/>
              <a:gd name="connsiteY16" fmla="*/ 142313 h 193092"/>
              <a:gd name="connsiteX17" fmla="*/ 378 w 326425"/>
              <a:gd name="connsiteY17" fmla="*/ 127049 h 193092"/>
              <a:gd name="connsiteX18" fmla="*/ 163224 w 326425"/>
              <a:gd name="connsiteY18" fmla="*/ 0 h 19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425" h="193092">
                <a:moveTo>
                  <a:pt x="163224" y="58821"/>
                </a:moveTo>
                <a:cubicBezTo>
                  <a:pt x="200301" y="58821"/>
                  <a:pt x="230359" y="88879"/>
                  <a:pt x="230359" y="125957"/>
                </a:cubicBezTo>
                <a:cubicBezTo>
                  <a:pt x="230359" y="163036"/>
                  <a:pt x="200301" y="193092"/>
                  <a:pt x="163224" y="193092"/>
                </a:cubicBezTo>
                <a:cubicBezTo>
                  <a:pt x="126145" y="193092"/>
                  <a:pt x="96087" y="163036"/>
                  <a:pt x="96087" y="125957"/>
                </a:cubicBezTo>
                <a:cubicBezTo>
                  <a:pt x="96087" y="88879"/>
                  <a:pt x="126145" y="58821"/>
                  <a:pt x="163224" y="58821"/>
                </a:cubicBezTo>
                <a:close/>
                <a:moveTo>
                  <a:pt x="163224" y="83997"/>
                </a:moveTo>
                <a:cubicBezTo>
                  <a:pt x="140050" y="83997"/>
                  <a:pt x="121263" y="102783"/>
                  <a:pt x="121263" y="125957"/>
                </a:cubicBezTo>
                <a:cubicBezTo>
                  <a:pt x="121263" y="149130"/>
                  <a:pt x="140050" y="167916"/>
                  <a:pt x="163224" y="167916"/>
                </a:cubicBezTo>
                <a:cubicBezTo>
                  <a:pt x="186397" y="167916"/>
                  <a:pt x="205183" y="149130"/>
                  <a:pt x="205183" y="125957"/>
                </a:cubicBezTo>
                <a:cubicBezTo>
                  <a:pt x="205183" y="102783"/>
                  <a:pt x="186397" y="83997"/>
                  <a:pt x="163224" y="83997"/>
                </a:cubicBezTo>
                <a:close/>
                <a:moveTo>
                  <a:pt x="163224" y="0"/>
                </a:moveTo>
                <a:cubicBezTo>
                  <a:pt x="240656" y="0"/>
                  <a:pt x="307500" y="52870"/>
                  <a:pt x="326046" y="126960"/>
                </a:cubicBezTo>
                <a:cubicBezTo>
                  <a:pt x="327734" y="133704"/>
                  <a:pt x="323636" y="140540"/>
                  <a:pt x="316892" y="142229"/>
                </a:cubicBezTo>
                <a:cubicBezTo>
                  <a:pt x="310147" y="143915"/>
                  <a:pt x="303312" y="139818"/>
                  <a:pt x="301624" y="133073"/>
                </a:cubicBezTo>
                <a:cubicBezTo>
                  <a:pt x="285865" y="70123"/>
                  <a:pt x="229038" y="25176"/>
                  <a:pt x="163224" y="25176"/>
                </a:cubicBezTo>
                <a:cubicBezTo>
                  <a:pt x="97379" y="25176"/>
                  <a:pt x="40534" y="70161"/>
                  <a:pt x="24804" y="133150"/>
                </a:cubicBezTo>
                <a:cubicBezTo>
                  <a:pt x="23119" y="139894"/>
                  <a:pt x="16286" y="143996"/>
                  <a:pt x="9541" y="142313"/>
                </a:cubicBezTo>
                <a:cubicBezTo>
                  <a:pt x="2796" y="140627"/>
                  <a:pt x="-1306" y="133795"/>
                  <a:pt x="378" y="127049"/>
                </a:cubicBezTo>
                <a:cubicBezTo>
                  <a:pt x="18892" y="52915"/>
                  <a:pt x="85757" y="0"/>
                  <a:pt x="163224"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itle 1">
            <a:extLst>
              <a:ext uri="{FF2B5EF4-FFF2-40B4-BE49-F238E27FC236}">
                <a16:creationId xmlns:a16="http://schemas.microsoft.com/office/drawing/2014/main" id="{DFF0A066-95CA-2118-5068-C87E2EA9FE29}"/>
              </a:ext>
            </a:extLst>
          </p:cNvPr>
          <p:cNvSpPr txBox="1">
            <a:spLocks/>
          </p:cNvSpPr>
          <p:nvPr/>
        </p:nvSpPr>
        <p:spPr>
          <a:xfrm>
            <a:off x="1447800" y="3097201"/>
            <a:ext cx="3590925"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100000"/>
              </a:lnSpc>
              <a:spcBef>
                <a:spcPts val="1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Segoe UI" pitchFamily="34" charset="0"/>
              </a:rPr>
              <a:t>Apps Skills use AI to help you work in your presentation. Create a new presentation from a description or a file, add slides or topics, and create a summary.</a:t>
            </a:r>
          </a:p>
        </p:txBody>
      </p:sp>
      <p:cxnSp>
        <p:nvCxnSpPr>
          <p:cNvPr id="14" name="Straight Connector 13">
            <a:extLst>
              <a:ext uri="{FF2B5EF4-FFF2-40B4-BE49-F238E27FC236}">
                <a16:creationId xmlns:a16="http://schemas.microsoft.com/office/drawing/2014/main" id="{1C20AF4E-3213-162B-8319-3191435406AD}"/>
              </a:ext>
              <a:ext uri="{C183D7F6-B498-43B3-948B-1728B52AA6E4}">
                <adec:decorative xmlns:adec="http://schemas.microsoft.com/office/drawing/2017/decorative" val="1"/>
              </a:ext>
            </a:extLst>
          </p:cNvPr>
          <p:cNvCxnSpPr>
            <a:cxnSpLocks/>
          </p:cNvCxnSpPr>
          <p:nvPr/>
        </p:nvCxnSpPr>
        <p:spPr>
          <a:xfrm>
            <a:off x="1447800" y="2697794"/>
            <a:ext cx="3590925" cy="0"/>
          </a:xfrm>
          <a:prstGeom prst="line">
            <a:avLst/>
          </a:prstGeom>
          <a:ln w="635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1542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3768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think-cell data - do not delete" hidden="1">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itle 1">
            <a:extLst>
              <a:ext uri="{FF2B5EF4-FFF2-40B4-BE49-F238E27FC236}">
                <a16:creationId xmlns:a16="http://schemas.microsoft.com/office/drawing/2014/main" id="{BA493727-9D0B-0909-D225-A0AA43B7A2B5}"/>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3600" kern="1200">
                <a:solidFill>
                  <a:srgbClr val="000000"/>
                </a:solidFill>
                <a:latin typeface="+mj-lt"/>
                <a:ea typeface="+mj-ea"/>
                <a:cs typeface="+mj-cs"/>
              </a:defRPr>
            </a:lvl1pPr>
          </a:lstStyle>
          <a:p>
            <a:pPr lvl="0"/>
            <a:r>
              <a:rPr lang="en-US" noProof="0"/>
              <a:t>Skilling experiences</a:t>
            </a:r>
          </a:p>
        </p:txBody>
      </p:sp>
      <p:pic>
        <p:nvPicPr>
          <p:cNvPr id="10" name="Picture 9">
            <a:extLst>
              <a:ext uri="{FF2B5EF4-FFF2-40B4-BE49-F238E27FC236}">
                <a16:creationId xmlns:a16="http://schemas.microsoft.com/office/drawing/2014/main" id="{8BDD0707-FD48-BC1E-7DA5-0A24553D606F}"/>
              </a:ext>
              <a:ext uri="{C183D7F6-B498-43B3-948B-1728B52AA6E4}">
                <adec:decorative xmlns:adec="http://schemas.microsoft.com/office/drawing/2017/decorative" val="1"/>
              </a:ext>
            </a:extLst>
          </p:cNvPr>
          <p:cNvPicPr>
            <a:picLocks noChangeAspect="1"/>
          </p:cNvPicPr>
          <p:nvPr/>
        </p:nvPicPr>
        <p:blipFill rotWithShape="1">
          <a:blip r:embed="rId6" cstate="screen">
            <a:alphaModFix amt="50000"/>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1" name="Freeform: Shape 32">
            <a:extLst>
              <a:ext uri="{FF2B5EF4-FFF2-40B4-BE49-F238E27FC236}">
                <a16:creationId xmlns:a16="http://schemas.microsoft.com/office/drawing/2014/main" id="{ACD490D2-521F-5E1B-00D1-DE5B2FFAA0D6}"/>
              </a:ext>
              <a:ext uri="{C183D7F6-B498-43B3-948B-1728B52AA6E4}">
                <adec:decorative xmlns:adec="http://schemas.microsoft.com/office/drawing/2017/decorative" val="1"/>
              </a:ext>
            </a:extLst>
          </p:cNvPr>
          <p:cNvSpPr>
            <a:spLocks/>
          </p:cNvSpPr>
          <p:nvPr/>
        </p:nvSpPr>
        <p:spPr bwMode="auto">
          <a:xfrm>
            <a:off x="680509"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2" name="Freeform: Shape 32">
            <a:extLst>
              <a:ext uri="{FF2B5EF4-FFF2-40B4-BE49-F238E27FC236}">
                <a16:creationId xmlns:a16="http://schemas.microsoft.com/office/drawing/2014/main" id="{745E6C9A-811C-E60F-2D27-0E3109C0B1BC}"/>
              </a:ext>
              <a:ext uri="{C183D7F6-B498-43B3-948B-1728B52AA6E4}">
                <adec:decorative xmlns:adec="http://schemas.microsoft.com/office/drawing/2017/decorative" val="1"/>
              </a:ext>
            </a:extLst>
          </p:cNvPr>
          <p:cNvSpPr>
            <a:spLocks/>
          </p:cNvSpPr>
          <p:nvPr/>
        </p:nvSpPr>
        <p:spPr bwMode="auto">
          <a:xfrm>
            <a:off x="6141720"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Title 5">
            <a:extLst>
              <a:ext uri="{FF2B5EF4-FFF2-40B4-BE49-F238E27FC236}">
                <a16:creationId xmlns:a16="http://schemas.microsoft.com/office/drawing/2014/main" id="{59B4DBAA-3E49-2B73-E736-4CBDB6185155}"/>
              </a:ext>
            </a:extLst>
          </p:cNvPr>
          <p:cNvSpPr txBox="1">
            <a:spLocks/>
          </p:cNvSpPr>
          <p:nvPr/>
        </p:nvSpPr>
        <p:spPr>
          <a:xfrm>
            <a:off x="9375641" y="1716034"/>
            <a:ext cx="1998692" cy="1585049"/>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8">
                  <a:extLst>
                    <a:ext uri="{A12FA001-AC4F-418D-AE19-62706E023703}">
                      <ahyp:hlinkClr xmlns:ahyp="http://schemas.microsoft.com/office/drawing/2018/hyperlinkcolor" val="tx"/>
                    </a:ext>
                  </a:extLst>
                </a:hlinkClick>
              </a:rPr>
              <a:t>Microsoft Learn</a:t>
            </a:r>
            <a:endParaRPr kumimoji="0" lang="en-US" sz="1400" b="0" i="0" u="none" strike="noStrike" kern="1200" cap="none" spc="0" normalizeH="0" baseline="0" noProof="0">
              <a:ln>
                <a:noFill/>
              </a:ln>
              <a:solidFill>
                <a:srgbClr val="0078D4"/>
              </a:solidFill>
              <a:effectLst/>
              <a:uLnTx/>
              <a:uFillTx/>
              <a:latin typeface="Segoe UI Semibold" panose="020B0502040204020203" pitchFamily="34" charset="0"/>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t>Free, on-demand training content </a:t>
            </a:r>
            <a:b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br>
            <a: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t>for skill development</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Segoe UI"/>
                <a:ea typeface="Calibri" panose="020F0502020204030204" pitchFamily="34" charset="0"/>
                <a:cs typeface="Calibri" panose="020F0502020204030204" pitchFamily="34" charset="0"/>
              </a:rPr>
              <a:t>Step-by-step exercises guiding learners through common Copilot prompts and use cases </a:t>
            </a:r>
          </a:p>
        </p:txBody>
      </p:sp>
      <p:pic>
        <p:nvPicPr>
          <p:cNvPr id="15" name="Picture 14" descr="Copilot Academy">
            <a:extLst>
              <a:ext uri="{FF2B5EF4-FFF2-40B4-BE49-F238E27FC236}">
                <a16:creationId xmlns:a16="http://schemas.microsoft.com/office/drawing/2014/main" id="{D3A67791-60F3-EB6B-CFCD-C4F12065456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86" r="-2086"/>
          <a:stretch>
            <a:fillRect/>
          </a:stretch>
        </p:blipFill>
        <p:spPr>
          <a:xfrm>
            <a:off x="817668" y="1639441"/>
            <a:ext cx="2959601" cy="4026741"/>
          </a:xfrm>
          <a:prstGeom prst="roundRect">
            <a:avLst>
              <a:gd name="adj" fmla="val 2012"/>
            </a:avLst>
          </a:prstGeom>
          <a:solidFill>
            <a:srgbClr val="EBEBEB"/>
          </a:solidFill>
        </p:spPr>
      </p:pic>
      <p:sp>
        <p:nvSpPr>
          <p:cNvPr id="16" name="Rectangle: Rounded Corners 10">
            <a:extLst>
              <a:ext uri="{FF2B5EF4-FFF2-40B4-BE49-F238E27FC236}">
                <a16:creationId xmlns:a16="http://schemas.microsoft.com/office/drawing/2014/main" id="{737622E6-46BB-430E-389D-86860912B317}"/>
              </a:ext>
            </a:extLst>
          </p:cNvPr>
          <p:cNvSpPr/>
          <p:nvPr/>
        </p:nvSpPr>
        <p:spPr>
          <a:xfrm>
            <a:off x="680509" y="5849634"/>
            <a:ext cx="10830982" cy="331710"/>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rPr>
              <a:t>Downloadable assets for customization available at </a:t>
            </a:r>
            <a:r>
              <a:rPr kumimoji="0" lang="en-US" sz="1400" b="0"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hlinkClick r:id="rId10">
                  <a:extLst>
                    <a:ext uri="{A12FA001-AC4F-418D-AE19-62706E023703}">
                      <ahyp:hlinkClr xmlns:ahyp="http://schemas.microsoft.com/office/drawing/2018/hyperlinkcolor" val="tx"/>
                    </a:ext>
                  </a:extLst>
                </a:hlinkClick>
              </a:rPr>
              <a:t>adoption.microsoft.com/copilot</a:t>
            </a:r>
            <a:endParaRPr kumimoji="0" lang="en-US" sz="1400" b="0"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pic>
        <p:nvPicPr>
          <p:cNvPr id="17" name="Picture 16" descr="Copilot Learning Hub">
            <a:extLst>
              <a:ext uri="{FF2B5EF4-FFF2-40B4-BE49-F238E27FC236}">
                <a16:creationId xmlns:a16="http://schemas.microsoft.com/office/drawing/2014/main" id="{922A926F-5F52-238B-BE81-BDE2A278577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16668" b="-15147"/>
          <a:stretch>
            <a:fillRect/>
          </a:stretch>
        </p:blipFill>
        <p:spPr>
          <a:xfrm>
            <a:off x="6278879" y="1639441"/>
            <a:ext cx="2959601" cy="4026741"/>
          </a:xfrm>
          <a:prstGeom prst="roundRect">
            <a:avLst>
              <a:gd name="adj" fmla="val 2012"/>
            </a:avLst>
          </a:prstGeom>
          <a:solidFill>
            <a:srgbClr val="FFFFFF"/>
          </a:solidFill>
        </p:spPr>
      </p:pic>
      <p:sp>
        <p:nvSpPr>
          <p:cNvPr id="18" name="Title 5">
            <a:extLst>
              <a:ext uri="{FF2B5EF4-FFF2-40B4-BE49-F238E27FC236}">
                <a16:creationId xmlns:a16="http://schemas.microsoft.com/office/drawing/2014/main" id="{637E0C5A-630E-6835-78FB-634C83CC05DD}"/>
              </a:ext>
            </a:extLst>
          </p:cNvPr>
          <p:cNvSpPr txBox="1">
            <a:spLocks/>
          </p:cNvSpPr>
          <p:nvPr/>
        </p:nvSpPr>
        <p:spPr>
          <a:xfrm>
            <a:off x="3914429" y="1829143"/>
            <a:ext cx="1998692" cy="3724096"/>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hlinkClick r:id="rId12">
                  <a:extLst>
                    <a:ext uri="{A12FA001-AC4F-418D-AE19-62706E023703}">
                      <ahyp:hlinkClr xmlns:ahyp="http://schemas.microsoft.com/office/drawing/2018/hyperlinkcolor" val="tx"/>
                    </a:ext>
                  </a:extLst>
                </a:hlinkClick>
              </a:rPr>
              <a:t>Microsoft </a:t>
            </a:r>
            <a:br>
              <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hlinkClick r:id="rId12">
                  <a:extLst>
                    <a:ext uri="{A12FA001-AC4F-418D-AE19-62706E023703}">
                      <ahyp:hlinkClr xmlns:ahyp="http://schemas.microsoft.com/office/drawing/2018/hyperlinkcolor" val="tx"/>
                    </a:ext>
                  </a:extLst>
                </a:hlinkClick>
              </a:rPr>
            </a:br>
            <a:r>
              <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hlinkClick r:id="rId12">
                  <a:extLst>
                    <a:ext uri="{A12FA001-AC4F-418D-AE19-62706E023703}">
                      <ahyp:hlinkClr xmlns:ahyp="http://schemas.microsoft.com/office/drawing/2018/hyperlinkcolor" val="tx"/>
                    </a:ext>
                  </a:extLst>
                </a:hlinkClick>
              </a:rPr>
              <a:t>Copilot Academy</a:t>
            </a:r>
            <a:endParaRPr kumimoji="0" lang="en-US" sz="1400" b="0" i="0" u="none" strike="noStrike" kern="1200" cap="none" spc="0" normalizeH="0" baseline="0" noProof="0" dirty="0">
              <a:ln>
                <a:noFill/>
              </a:ln>
              <a:solidFill>
                <a:srgbClr val="0078D4"/>
              </a:solidFill>
              <a:effectLst/>
              <a:uLnTx/>
              <a:uFillTx/>
              <a:latin typeface="Segoe UI Semibold"/>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Available to all Microsoft 365 Copilot customers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Centralized location to help with the basics of Copilot learning and upskilling, pulling the best content from available free Microsoft sources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Structured content in easily consumable learning paths curated </a:t>
            </a:r>
            <a:b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by Microsoft experts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Develop your AI interaction skills from your Viva Learning app </a:t>
            </a:r>
            <a:b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in Teams or webapp</a:t>
            </a:r>
          </a:p>
        </p:txBody>
      </p:sp>
    </p:spTree>
    <p:extLst>
      <p:ext uri="{BB962C8B-B14F-4D97-AF65-F5344CB8AC3E}">
        <p14:creationId xmlns:p14="http://schemas.microsoft.com/office/powerpoint/2010/main" val="6171635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9620035-5EA5-A85D-8896-C1BA30D7E9DF}"/>
              </a:ext>
            </a:extLst>
          </p:cNvPr>
          <p:cNvSpPr>
            <a:spLocks noGrp="1"/>
          </p:cNvSpPr>
          <p:nvPr>
            <p:ph type="title" idx="4294967295"/>
          </p:nvPr>
        </p:nvSpPr>
        <p:spPr>
          <a:xfrm>
            <a:off x="1174750" y="457200"/>
            <a:ext cx="11017250" cy="862013"/>
          </a:xfrm>
        </p:spPr>
        <p:txBody>
          <a:bodyPr>
            <a:spAutoFit/>
          </a:bodyPr>
          <a:lstStyle/>
          <a:p>
            <a:r>
              <a:rPr lang="en-US" sz="2800" dirty="0"/>
              <a:t>Spot the differences – </a:t>
            </a:r>
            <a:br>
              <a:rPr lang="en-US" sz="2800" dirty="0"/>
            </a:br>
            <a:r>
              <a:rPr lang="en-US" sz="2800" dirty="0"/>
              <a:t>M365 Copilot app UI</a:t>
            </a:r>
          </a:p>
        </p:txBody>
      </p:sp>
      <p:sp>
        <p:nvSpPr>
          <p:cNvPr id="8" name="Oval 7">
            <a:extLst>
              <a:ext uri="{FF2B5EF4-FFF2-40B4-BE49-F238E27FC236}">
                <a16:creationId xmlns:a16="http://schemas.microsoft.com/office/drawing/2014/main" id="{B7EBB0C3-6D95-199F-0CC0-4C5E34F34635}"/>
              </a:ext>
            </a:extLst>
          </p:cNvPr>
          <p:cNvSpPr>
            <a:spLocks noChangeAspect="1"/>
          </p:cNvSpPr>
          <p:nvPr/>
        </p:nvSpPr>
        <p:spPr>
          <a:xfrm>
            <a:off x="588963" y="1910816"/>
            <a:ext cx="365760" cy="365760"/>
          </a:xfrm>
          <a:prstGeom prst="ellipse">
            <a:avLst/>
          </a:prstGeom>
          <a:solidFill>
            <a:srgbClr val="FFFCFC"/>
          </a:solidFill>
          <a:ln w="12700">
            <a:gradFill>
              <a:gsLst>
                <a:gs pos="100000">
                  <a:srgbClr val="C03BC4"/>
                </a:gs>
                <a:gs pos="0">
                  <a:srgbClr val="0078D4"/>
                </a:gs>
              </a:gsLst>
              <a:lin ang="0" scaled="0"/>
            </a:gradFill>
          </a:ln>
          <a:effectLst>
            <a:outerShdw blurRad="177800" dist="254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2000" dirty="0">
                <a:gradFill flip="none" rotWithShape="1">
                  <a:gsLst>
                    <a:gs pos="29000">
                      <a:srgbClr val="0078D4"/>
                    </a:gs>
                    <a:gs pos="100000">
                      <a:srgbClr val="C53FCC"/>
                    </a:gs>
                  </a:gsLst>
                  <a:lin ang="0" scaled="1"/>
                  <a:tileRect/>
                </a:gradFill>
                <a:latin typeface="+mj-lt"/>
              </a:rPr>
              <a:t>1</a:t>
            </a:r>
          </a:p>
        </p:txBody>
      </p:sp>
      <p:sp>
        <p:nvSpPr>
          <p:cNvPr id="9" name="TextBox 8">
            <a:extLst>
              <a:ext uri="{FF2B5EF4-FFF2-40B4-BE49-F238E27FC236}">
                <a16:creationId xmlns:a16="http://schemas.microsoft.com/office/drawing/2014/main" id="{C081DC3B-D6A1-35A7-B0F5-28D64D1D1756}"/>
              </a:ext>
            </a:extLst>
          </p:cNvPr>
          <p:cNvSpPr txBox="1"/>
          <p:nvPr/>
        </p:nvSpPr>
        <p:spPr>
          <a:xfrm>
            <a:off x="1111250" y="1910816"/>
            <a:ext cx="3518807" cy="1077218"/>
          </a:xfrm>
          <a:prstGeom prst="rect">
            <a:avLst/>
          </a:prstGeom>
          <a:noFill/>
        </p:spPr>
        <p:txBody>
          <a:bodyPr wrap="square" lIns="0" tIns="0" rIns="0" bIns="0" rtlCol="0">
            <a:spAutoFit/>
          </a:bodyPr>
          <a:lstStyle/>
          <a:p>
            <a:r>
              <a:rPr lang="en-US" sz="1400" dirty="0"/>
              <a:t>Licensed users have the option so select Work and have Copilot use work data. Unpaid users do not have this option and are limited to responses from the Web or information build into the AI model.</a:t>
            </a:r>
          </a:p>
        </p:txBody>
      </p:sp>
      <p:sp>
        <p:nvSpPr>
          <p:cNvPr id="10" name="Oval 9">
            <a:extLst>
              <a:ext uri="{FF2B5EF4-FFF2-40B4-BE49-F238E27FC236}">
                <a16:creationId xmlns:a16="http://schemas.microsoft.com/office/drawing/2014/main" id="{7822B07F-541C-DDAA-C9A8-D1A325E9090A}"/>
              </a:ext>
            </a:extLst>
          </p:cNvPr>
          <p:cNvSpPr>
            <a:spLocks noChangeAspect="1"/>
          </p:cNvSpPr>
          <p:nvPr/>
        </p:nvSpPr>
        <p:spPr>
          <a:xfrm>
            <a:off x="588963" y="3361970"/>
            <a:ext cx="365760" cy="365760"/>
          </a:xfrm>
          <a:prstGeom prst="ellipse">
            <a:avLst/>
          </a:prstGeom>
          <a:solidFill>
            <a:srgbClr val="FFFCFC"/>
          </a:solidFill>
          <a:ln w="12700">
            <a:gradFill>
              <a:gsLst>
                <a:gs pos="100000">
                  <a:srgbClr val="C03BC4"/>
                </a:gs>
                <a:gs pos="0">
                  <a:srgbClr val="0078D4"/>
                </a:gs>
              </a:gsLst>
              <a:lin ang="0" scaled="0"/>
            </a:gradFill>
          </a:ln>
          <a:effectLst>
            <a:outerShdw blurRad="177800" dist="254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2000" dirty="0">
                <a:gradFill flip="none" rotWithShape="1">
                  <a:gsLst>
                    <a:gs pos="29000">
                      <a:srgbClr val="0078D4"/>
                    </a:gs>
                    <a:gs pos="100000">
                      <a:srgbClr val="C53FCC"/>
                    </a:gs>
                  </a:gsLst>
                  <a:lin ang="0" scaled="1"/>
                  <a:tileRect/>
                </a:gradFill>
                <a:latin typeface="+mj-lt"/>
              </a:rPr>
              <a:t>2</a:t>
            </a:r>
          </a:p>
        </p:txBody>
      </p:sp>
      <p:sp>
        <p:nvSpPr>
          <p:cNvPr id="16" name="TextBox 15">
            <a:extLst>
              <a:ext uri="{FF2B5EF4-FFF2-40B4-BE49-F238E27FC236}">
                <a16:creationId xmlns:a16="http://schemas.microsoft.com/office/drawing/2014/main" id="{EB93A0E3-E5E5-E839-40EB-F8E6ECAEBE6B}"/>
              </a:ext>
            </a:extLst>
          </p:cNvPr>
          <p:cNvSpPr txBox="1"/>
          <p:nvPr/>
        </p:nvSpPr>
        <p:spPr>
          <a:xfrm>
            <a:off x="1111250" y="3361970"/>
            <a:ext cx="3518807" cy="646331"/>
          </a:xfrm>
          <a:prstGeom prst="rect">
            <a:avLst/>
          </a:prstGeom>
          <a:noFill/>
        </p:spPr>
        <p:txBody>
          <a:bodyPr wrap="square" lIns="0" tIns="0" rIns="0" bIns="0" rtlCol="0">
            <a:spAutoFit/>
          </a:bodyPr>
          <a:lstStyle/>
          <a:p>
            <a:r>
              <a:rPr lang="en-US" sz="1400" dirty="0"/>
              <a:t>Licensed users have access to Notebooks which provide agent functionality to sets of content that teams can edit.</a:t>
            </a:r>
          </a:p>
        </p:txBody>
      </p:sp>
      <p:sp>
        <p:nvSpPr>
          <p:cNvPr id="17" name="Rectangle: Rounded Corners 16">
            <a:extLst>
              <a:ext uri="{FF2B5EF4-FFF2-40B4-BE49-F238E27FC236}">
                <a16:creationId xmlns:a16="http://schemas.microsoft.com/office/drawing/2014/main" id="{5FC5EB9C-D6D9-3B03-8CE3-D19C20C9389E}"/>
              </a:ext>
              <a:ext uri="{C183D7F6-B498-43B3-948B-1728B52AA6E4}">
                <adec:decorative xmlns:adec="http://schemas.microsoft.com/office/drawing/2017/decorative" val="1"/>
              </a:ext>
            </a:extLst>
          </p:cNvPr>
          <p:cNvSpPr/>
          <p:nvPr/>
        </p:nvSpPr>
        <p:spPr bwMode="auto">
          <a:xfrm>
            <a:off x="4864096" y="383903"/>
            <a:ext cx="7023104" cy="6184105"/>
          </a:xfrm>
          <a:prstGeom prst="roundRect">
            <a:avLst>
              <a:gd name="adj" fmla="val 1137"/>
            </a:avLst>
          </a:prstGeom>
          <a:gradFill flip="none" rotWithShape="1">
            <a:gsLst>
              <a:gs pos="0">
                <a:srgbClr val="0078D4"/>
              </a:gs>
              <a:gs pos="100000">
                <a:srgbClr val="C53FC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defTabSz="457200">
              <a:spcAft>
                <a:spcPts val="800"/>
              </a:spcAft>
            </a:pPr>
            <a:endParaRPr lang="en-US" sz="1600" dirty="0">
              <a:solidFill>
                <a:srgbClr val="FFFFFF"/>
              </a:solidFill>
              <a:latin typeface="+mj-lt"/>
            </a:endParaRPr>
          </a:p>
        </p:txBody>
      </p:sp>
      <p:sp>
        <p:nvSpPr>
          <p:cNvPr id="30" name="TextBox 29">
            <a:extLst>
              <a:ext uri="{FF2B5EF4-FFF2-40B4-BE49-F238E27FC236}">
                <a16:creationId xmlns:a16="http://schemas.microsoft.com/office/drawing/2014/main" id="{D8607C3F-1D02-9D44-B7A6-48B79526B2BF}"/>
              </a:ext>
            </a:extLst>
          </p:cNvPr>
          <p:cNvSpPr txBox="1"/>
          <p:nvPr/>
        </p:nvSpPr>
        <p:spPr>
          <a:xfrm>
            <a:off x="4970780" y="4424187"/>
            <a:ext cx="1511300" cy="1384995"/>
          </a:xfrm>
          <a:prstGeom prst="rect">
            <a:avLst/>
          </a:prstGeom>
          <a:noFill/>
        </p:spPr>
        <p:txBody>
          <a:bodyPr wrap="square" lIns="0" tIns="0" rIns="0" bIns="0" anchor="ctr">
            <a:spAutoFit/>
          </a:bodyPr>
          <a:lstStyle/>
          <a:p>
            <a:r>
              <a:rPr lang="en-US" sz="1800" b="1" dirty="0">
                <a:solidFill>
                  <a:schemeClr val="bg1"/>
                </a:solidFill>
                <a:latin typeface="+mj-lt"/>
              </a:rPr>
              <a:t>UI for people using capabilities included with Microsoft 365 </a:t>
            </a:r>
            <a:endParaRPr lang="en-US" b="1" dirty="0">
              <a:solidFill>
                <a:schemeClr val="bg1"/>
              </a:solidFill>
              <a:latin typeface="+mj-lt"/>
            </a:endParaRPr>
          </a:p>
        </p:txBody>
      </p:sp>
      <p:sp>
        <p:nvSpPr>
          <p:cNvPr id="31" name="TextBox 30">
            <a:extLst>
              <a:ext uri="{FF2B5EF4-FFF2-40B4-BE49-F238E27FC236}">
                <a16:creationId xmlns:a16="http://schemas.microsoft.com/office/drawing/2014/main" id="{33421468-E200-5B5B-73F4-D22D9AA1BA2A}"/>
              </a:ext>
            </a:extLst>
          </p:cNvPr>
          <p:cNvSpPr txBox="1"/>
          <p:nvPr/>
        </p:nvSpPr>
        <p:spPr>
          <a:xfrm>
            <a:off x="4970780" y="1637755"/>
            <a:ext cx="1511300" cy="830997"/>
          </a:xfrm>
          <a:prstGeom prst="rect">
            <a:avLst/>
          </a:prstGeom>
          <a:noFill/>
        </p:spPr>
        <p:txBody>
          <a:bodyPr wrap="square" lIns="0" tIns="0" rIns="0" bIns="0" anchor="ctr">
            <a:spAutoFit/>
          </a:bodyPr>
          <a:lstStyle/>
          <a:p>
            <a:r>
              <a:rPr lang="en-US" b="1" dirty="0">
                <a:solidFill>
                  <a:schemeClr val="bg1"/>
                </a:solidFill>
                <a:latin typeface="+mj-lt"/>
              </a:rPr>
              <a:t>UI for licensed Microsoft 365 Copilot users</a:t>
            </a:r>
          </a:p>
        </p:txBody>
      </p:sp>
      <p:pic>
        <p:nvPicPr>
          <p:cNvPr id="27" name="Picture 26">
            <a:extLst>
              <a:ext uri="{FF2B5EF4-FFF2-40B4-BE49-F238E27FC236}">
                <a16:creationId xmlns:a16="http://schemas.microsoft.com/office/drawing/2014/main" id="{C833F0B0-1E5F-16A0-357A-880459C9AC35}"/>
              </a:ext>
            </a:extLst>
          </p:cNvPr>
          <p:cNvPicPr>
            <a:picLocks noChangeAspect="1"/>
          </p:cNvPicPr>
          <p:nvPr/>
        </p:nvPicPr>
        <p:blipFill rotWithShape="1">
          <a:blip r:embed="rId2"/>
          <a:srcRect/>
          <a:stretch>
            <a:fillRect/>
          </a:stretch>
        </p:blipFill>
        <p:spPr>
          <a:xfrm>
            <a:off x="6573521" y="451179"/>
            <a:ext cx="5255721" cy="3204149"/>
          </a:xfrm>
          <a:prstGeom prst="roundRect">
            <a:avLst>
              <a:gd name="adj" fmla="val 1679"/>
            </a:avLst>
          </a:prstGeom>
          <a:ln>
            <a:noFill/>
          </a:ln>
        </p:spPr>
      </p:pic>
      <p:pic>
        <p:nvPicPr>
          <p:cNvPr id="28" name="Picture 27" descr="A screenshot of a computer&#10;&#10;AI-generated content may be incorrect.">
            <a:extLst>
              <a:ext uri="{FF2B5EF4-FFF2-40B4-BE49-F238E27FC236}">
                <a16:creationId xmlns:a16="http://schemas.microsoft.com/office/drawing/2014/main" id="{BC9F8696-754C-4B5B-F6B2-2A31DB29432F}"/>
              </a:ext>
            </a:extLst>
          </p:cNvPr>
          <p:cNvPicPr>
            <a:picLocks noChangeAspect="1"/>
          </p:cNvPicPr>
          <p:nvPr/>
        </p:nvPicPr>
        <p:blipFill rotWithShape="1">
          <a:blip r:embed="rId3">
            <a:extLst>
              <a:ext uri="{28A0092B-C50C-407E-A947-70E740481C1C}">
                <a14:useLocalDpi xmlns:a14="http://schemas.microsoft.com/office/drawing/2010/main" val="0"/>
              </a:ext>
            </a:extLst>
          </a:blip>
          <a:srcRect b="11562"/>
          <a:stretch>
            <a:fillRect/>
          </a:stretch>
        </p:blipFill>
        <p:spPr>
          <a:xfrm>
            <a:off x="6573521" y="3732636"/>
            <a:ext cx="5255721" cy="2768097"/>
          </a:xfrm>
          <a:prstGeom prst="roundRect">
            <a:avLst>
              <a:gd name="adj" fmla="val 1679"/>
            </a:avLst>
          </a:prstGeom>
          <a:ln>
            <a:noFill/>
          </a:ln>
        </p:spPr>
      </p:pic>
      <p:sp>
        <p:nvSpPr>
          <p:cNvPr id="32" name="Rectangle: Rounded Corners 31">
            <a:extLst>
              <a:ext uri="{FF2B5EF4-FFF2-40B4-BE49-F238E27FC236}">
                <a16:creationId xmlns:a16="http://schemas.microsoft.com/office/drawing/2014/main" id="{9BC458CF-4A0D-8932-ECF6-39427C27FD00}"/>
              </a:ext>
              <a:ext uri="{C183D7F6-B498-43B3-948B-1728B52AA6E4}">
                <adec:decorative xmlns:adec="http://schemas.microsoft.com/office/drawing/2017/decorative" val="1"/>
              </a:ext>
            </a:extLst>
          </p:cNvPr>
          <p:cNvSpPr/>
          <p:nvPr/>
        </p:nvSpPr>
        <p:spPr bwMode="auto">
          <a:xfrm>
            <a:off x="6573520" y="1588253"/>
            <a:ext cx="931526" cy="636639"/>
          </a:xfrm>
          <a:prstGeom prst="roundRect">
            <a:avLst>
              <a:gd name="adj" fmla="val 6514"/>
            </a:avLst>
          </a:prstGeom>
          <a:noFill/>
          <a:ln w="127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sp>
        <p:nvSpPr>
          <p:cNvPr id="33" name="Oval 32">
            <a:extLst>
              <a:ext uri="{FF2B5EF4-FFF2-40B4-BE49-F238E27FC236}">
                <a16:creationId xmlns:a16="http://schemas.microsoft.com/office/drawing/2014/main" id="{B17C2E0C-C813-6DF9-DD57-2623168BF488}"/>
              </a:ext>
            </a:extLst>
          </p:cNvPr>
          <p:cNvSpPr>
            <a:spLocks noChangeAspect="1"/>
          </p:cNvSpPr>
          <p:nvPr/>
        </p:nvSpPr>
        <p:spPr>
          <a:xfrm>
            <a:off x="6876400" y="1195819"/>
            <a:ext cx="325766" cy="323101"/>
          </a:xfrm>
          <a:prstGeom prst="ellipse">
            <a:avLst/>
          </a:prstGeom>
          <a:solidFill>
            <a:srgbClr val="FFFCFC"/>
          </a:solidFill>
          <a:ln w="12700">
            <a:gradFill>
              <a:gsLst>
                <a:gs pos="100000">
                  <a:srgbClr val="C03BC4"/>
                </a:gs>
                <a:gs pos="0">
                  <a:srgbClr val="0078D4"/>
                </a:gs>
              </a:gsLst>
              <a:lin ang="0" scaled="0"/>
            </a:gradFill>
          </a:ln>
          <a:effectLst>
            <a:outerShdw blurRad="177800" dist="254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2000" dirty="0">
                <a:gradFill flip="none" rotWithShape="1">
                  <a:gsLst>
                    <a:gs pos="29000">
                      <a:srgbClr val="0078D4"/>
                    </a:gs>
                    <a:gs pos="100000">
                      <a:srgbClr val="C53FCC"/>
                    </a:gs>
                  </a:gsLst>
                  <a:lin ang="0" scaled="1"/>
                  <a:tileRect/>
                </a:gradFill>
                <a:latin typeface="+mj-lt"/>
              </a:rPr>
              <a:t>2</a:t>
            </a:r>
          </a:p>
        </p:txBody>
      </p:sp>
      <p:sp>
        <p:nvSpPr>
          <p:cNvPr id="34" name="Rectangle: Rounded Corners 33">
            <a:extLst>
              <a:ext uri="{FF2B5EF4-FFF2-40B4-BE49-F238E27FC236}">
                <a16:creationId xmlns:a16="http://schemas.microsoft.com/office/drawing/2014/main" id="{22C311B2-6F62-A2CB-0A2C-2D4D24B4D58C}"/>
              </a:ext>
              <a:ext uri="{C183D7F6-B498-43B3-948B-1728B52AA6E4}">
                <adec:decorative xmlns:adec="http://schemas.microsoft.com/office/drawing/2017/decorative" val="1"/>
              </a:ext>
            </a:extLst>
          </p:cNvPr>
          <p:cNvSpPr/>
          <p:nvPr/>
        </p:nvSpPr>
        <p:spPr bwMode="auto">
          <a:xfrm>
            <a:off x="6573520" y="4847125"/>
            <a:ext cx="931526" cy="398899"/>
          </a:xfrm>
          <a:prstGeom prst="roundRect">
            <a:avLst>
              <a:gd name="adj" fmla="val 10051"/>
            </a:avLst>
          </a:prstGeom>
          <a:noFill/>
          <a:ln w="127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sp>
        <p:nvSpPr>
          <p:cNvPr id="35" name="Rectangle: Rounded Corners 34">
            <a:extLst>
              <a:ext uri="{FF2B5EF4-FFF2-40B4-BE49-F238E27FC236}">
                <a16:creationId xmlns:a16="http://schemas.microsoft.com/office/drawing/2014/main" id="{5A912502-10AB-E205-E170-79531AEFE866}"/>
              </a:ext>
              <a:ext uri="{C183D7F6-B498-43B3-948B-1728B52AA6E4}">
                <adec:decorative xmlns:adec="http://schemas.microsoft.com/office/drawing/2017/decorative" val="1"/>
              </a:ext>
            </a:extLst>
          </p:cNvPr>
          <p:cNvSpPr/>
          <p:nvPr/>
        </p:nvSpPr>
        <p:spPr bwMode="auto">
          <a:xfrm>
            <a:off x="9271164" y="458685"/>
            <a:ext cx="1219101" cy="236382"/>
          </a:xfrm>
          <a:prstGeom prst="roundRect">
            <a:avLst>
              <a:gd name="adj" fmla="val 10051"/>
            </a:avLst>
          </a:prstGeom>
          <a:noFill/>
          <a:ln w="127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Rounded Corners 35">
            <a:extLst>
              <a:ext uri="{FF2B5EF4-FFF2-40B4-BE49-F238E27FC236}">
                <a16:creationId xmlns:a16="http://schemas.microsoft.com/office/drawing/2014/main" id="{7AF44433-180F-08C3-8B60-83412DF81E63}"/>
              </a:ext>
              <a:ext uri="{C183D7F6-B498-43B3-948B-1728B52AA6E4}">
                <adec:decorative xmlns:adec="http://schemas.microsoft.com/office/drawing/2017/decorative" val="1"/>
              </a:ext>
            </a:extLst>
          </p:cNvPr>
          <p:cNvSpPr/>
          <p:nvPr/>
        </p:nvSpPr>
        <p:spPr bwMode="auto">
          <a:xfrm>
            <a:off x="9271164" y="3740142"/>
            <a:ext cx="1219101" cy="236382"/>
          </a:xfrm>
          <a:prstGeom prst="roundRect">
            <a:avLst>
              <a:gd name="adj" fmla="val 10051"/>
            </a:avLst>
          </a:prstGeom>
          <a:noFill/>
          <a:ln w="1270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Oval 36">
            <a:extLst>
              <a:ext uri="{FF2B5EF4-FFF2-40B4-BE49-F238E27FC236}">
                <a16:creationId xmlns:a16="http://schemas.microsoft.com/office/drawing/2014/main" id="{C5687E8E-43C1-6ACF-6E90-B06571D90FAD}"/>
              </a:ext>
            </a:extLst>
          </p:cNvPr>
          <p:cNvSpPr>
            <a:spLocks noChangeAspect="1"/>
          </p:cNvSpPr>
          <p:nvPr/>
        </p:nvSpPr>
        <p:spPr>
          <a:xfrm>
            <a:off x="9717831" y="772374"/>
            <a:ext cx="325766" cy="323101"/>
          </a:xfrm>
          <a:prstGeom prst="ellipse">
            <a:avLst/>
          </a:prstGeom>
          <a:solidFill>
            <a:srgbClr val="FFFCFC"/>
          </a:solidFill>
          <a:ln w="12700">
            <a:gradFill>
              <a:gsLst>
                <a:gs pos="100000">
                  <a:srgbClr val="C03BC4"/>
                </a:gs>
                <a:gs pos="0">
                  <a:srgbClr val="0078D4"/>
                </a:gs>
              </a:gsLst>
              <a:lin ang="0" scaled="0"/>
            </a:gradFill>
          </a:ln>
          <a:effectLst>
            <a:outerShdw blurRad="177800" dist="254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2000" dirty="0">
                <a:gradFill flip="none" rotWithShape="1">
                  <a:gsLst>
                    <a:gs pos="29000">
                      <a:srgbClr val="0078D4"/>
                    </a:gs>
                    <a:gs pos="100000">
                      <a:srgbClr val="C53FCC"/>
                    </a:gs>
                  </a:gsLst>
                  <a:lin ang="0" scaled="1"/>
                  <a:tileRect/>
                </a:gradFill>
                <a:latin typeface="+mj-lt"/>
              </a:rPr>
              <a:t>1</a:t>
            </a:r>
          </a:p>
        </p:txBody>
      </p:sp>
      <p:cxnSp>
        <p:nvCxnSpPr>
          <p:cNvPr id="39" name="Straight Connector 38">
            <a:extLst>
              <a:ext uri="{FF2B5EF4-FFF2-40B4-BE49-F238E27FC236}">
                <a16:creationId xmlns:a16="http://schemas.microsoft.com/office/drawing/2014/main" id="{B5B91F1F-15C3-3556-4A76-9D79904013B4}"/>
              </a:ext>
            </a:extLst>
          </p:cNvPr>
          <p:cNvCxnSpPr>
            <a:cxnSpLocks/>
          </p:cNvCxnSpPr>
          <p:nvPr/>
        </p:nvCxnSpPr>
        <p:spPr>
          <a:xfrm>
            <a:off x="4970779" y="3693982"/>
            <a:ext cx="1511300" cy="0"/>
          </a:xfrm>
          <a:prstGeom prst="line">
            <a:avLst/>
          </a:prstGeom>
          <a:ln w="63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4403E09-D5AA-C51E-E231-84BF12875584}"/>
              </a:ext>
            </a:extLst>
          </p:cNvPr>
          <p:cNvCxnSpPr>
            <a:cxnSpLocks/>
          </p:cNvCxnSpPr>
          <p:nvPr/>
        </p:nvCxnSpPr>
        <p:spPr>
          <a:xfrm>
            <a:off x="1111250" y="3175002"/>
            <a:ext cx="3518807"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3309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C0168D-B604-6650-DDE1-D36965220DE8}"/>
              </a:ext>
            </a:extLst>
          </p:cNvPr>
          <p:cNvSpPr>
            <a:spLocks noGrp="1"/>
          </p:cNvSpPr>
          <p:nvPr>
            <p:ph type="title"/>
          </p:nvPr>
        </p:nvSpPr>
        <p:spPr>
          <a:xfrm>
            <a:off x="1188721" y="601530"/>
            <a:ext cx="7223760" cy="492443"/>
          </a:xfrm>
        </p:spPr>
        <p:txBody>
          <a:bodyPr/>
          <a:lstStyle/>
          <a:p>
            <a:r>
              <a:rPr lang="en-US" sz="3200"/>
              <a:t>Copilot Chat in PowerPoint overview</a:t>
            </a:r>
          </a:p>
        </p:txBody>
      </p:sp>
      <p:pic>
        <p:nvPicPr>
          <p:cNvPr id="10" name="!Copilot">
            <a:extLst>
              <a:ext uri="{FF2B5EF4-FFF2-40B4-BE49-F238E27FC236}">
                <a16:creationId xmlns:a16="http://schemas.microsoft.com/office/drawing/2014/main" id="{8A9E2A9C-505C-2595-B37E-9088356011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785" y="573244"/>
            <a:ext cx="549015" cy="549014"/>
          </a:xfrm>
          <a:prstGeom prst="rect">
            <a:avLst/>
          </a:prstGeom>
          <a:noFill/>
          <a:ln>
            <a:noFill/>
            <a:headEnd type="none" w="med" len="med"/>
            <a:tailEnd type="none" w="med" len="med"/>
          </a:ln>
          <a:effectLst/>
        </p:spPr>
      </p:pic>
      <p:sp>
        <p:nvSpPr>
          <p:cNvPr id="11" name="Freeform: Shape 10">
            <a:extLst>
              <a:ext uri="{FF2B5EF4-FFF2-40B4-BE49-F238E27FC236}">
                <a16:creationId xmlns:a16="http://schemas.microsoft.com/office/drawing/2014/main" id="{B580EB3D-9CBA-19BE-698B-C4C603483D93}"/>
              </a:ext>
              <a:ext uri="{C183D7F6-B498-43B3-948B-1728B52AA6E4}">
                <adec:decorative xmlns:adec="http://schemas.microsoft.com/office/drawing/2017/decorative" val="1"/>
              </a:ext>
            </a:extLst>
          </p:cNvPr>
          <p:cNvSpPr>
            <a:spLocks/>
          </p:cNvSpPr>
          <p:nvPr/>
        </p:nvSpPr>
        <p:spPr bwMode="auto">
          <a:xfrm>
            <a:off x="600961" y="1291771"/>
            <a:ext cx="7867332" cy="5057456"/>
          </a:xfrm>
          <a:custGeom>
            <a:avLst/>
            <a:gdLst>
              <a:gd name="connsiteX0" fmla="*/ 164114 w 7867332"/>
              <a:gd name="connsiteY0" fmla="*/ 0 h 5057456"/>
              <a:gd name="connsiteX1" fmla="*/ 7867332 w 7867332"/>
              <a:gd name="connsiteY1" fmla="*/ 0 h 5057456"/>
              <a:gd name="connsiteX2" fmla="*/ 7867332 w 7867332"/>
              <a:gd name="connsiteY2" fmla="*/ 5057456 h 5057456"/>
              <a:gd name="connsiteX3" fmla="*/ 164114 w 7867332"/>
              <a:gd name="connsiteY3" fmla="*/ 5057456 h 5057456"/>
              <a:gd name="connsiteX4" fmla="*/ 0 w 7867332"/>
              <a:gd name="connsiteY4" fmla="*/ 4893342 h 5057456"/>
              <a:gd name="connsiteX5" fmla="*/ 0 w 7867332"/>
              <a:gd name="connsiteY5" fmla="*/ 164114 h 5057456"/>
              <a:gd name="connsiteX6" fmla="*/ 164114 w 7867332"/>
              <a:gd name="connsiteY6" fmla="*/ 0 h 505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332" h="5057456">
                <a:moveTo>
                  <a:pt x="164114" y="0"/>
                </a:moveTo>
                <a:lnTo>
                  <a:pt x="7867332" y="0"/>
                </a:lnTo>
                <a:lnTo>
                  <a:pt x="7867332" y="5057456"/>
                </a:lnTo>
                <a:lnTo>
                  <a:pt x="164114" y="5057456"/>
                </a:lnTo>
                <a:cubicBezTo>
                  <a:pt x="73476" y="5057456"/>
                  <a:pt x="0" y="4983980"/>
                  <a:pt x="0" y="4893342"/>
                </a:cubicBezTo>
                <a:lnTo>
                  <a:pt x="0" y="164114"/>
                </a:lnTo>
                <a:cubicBezTo>
                  <a:pt x="0" y="73476"/>
                  <a:pt x="73476" y="0"/>
                  <a:pt x="164114" y="0"/>
                </a:cubicBezTo>
                <a:close/>
              </a:path>
            </a:pathLst>
          </a:cu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2" name="Rectangle: Rounded Corners 11" descr="Copilot Chat UI">
            <a:extLst>
              <a:ext uri="{FF2B5EF4-FFF2-40B4-BE49-F238E27FC236}">
                <a16:creationId xmlns:a16="http://schemas.microsoft.com/office/drawing/2014/main" id="{D5C04F28-70B0-B683-DB35-2CC887452EC6}"/>
              </a:ext>
            </a:extLst>
          </p:cNvPr>
          <p:cNvSpPr/>
          <p:nvPr/>
        </p:nvSpPr>
        <p:spPr bwMode="auto">
          <a:xfrm>
            <a:off x="8547100" y="585215"/>
            <a:ext cx="3041650" cy="5977509"/>
          </a:xfrm>
          <a:prstGeom prst="roundRect">
            <a:avLst>
              <a:gd name="adj" fmla="val 4871"/>
            </a:avLst>
          </a:prstGeom>
          <a:solidFill>
            <a:srgbClr val="FAFAFA"/>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21" name="Picture 20" descr="Sample prompt">
            <a:extLst>
              <a:ext uri="{FF2B5EF4-FFF2-40B4-BE49-F238E27FC236}">
                <a16:creationId xmlns:a16="http://schemas.microsoft.com/office/drawing/2014/main" id="{BBE1B225-97C5-7BD2-D098-FAEA884F82F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751740" y="779709"/>
            <a:ext cx="2632371" cy="5018249"/>
          </a:xfrm>
          <a:prstGeom prst="rect">
            <a:avLst/>
          </a:prstGeom>
        </p:spPr>
      </p:pic>
      <p:sp>
        <p:nvSpPr>
          <p:cNvPr id="14" name="Rectangle: Top Corners Rounded 13">
            <a:extLst>
              <a:ext uri="{FF2B5EF4-FFF2-40B4-BE49-F238E27FC236}">
                <a16:creationId xmlns:a16="http://schemas.microsoft.com/office/drawing/2014/main" id="{F07EB3D6-9864-25C8-2499-C7CA051514D3}"/>
              </a:ext>
              <a:ext uri="{C183D7F6-B498-43B3-948B-1728B52AA6E4}">
                <adec:decorative xmlns:adec="http://schemas.microsoft.com/office/drawing/2017/decorative" val="1"/>
              </a:ext>
            </a:extLst>
          </p:cNvPr>
          <p:cNvSpPr/>
          <p:nvPr/>
        </p:nvSpPr>
        <p:spPr bwMode="auto">
          <a:xfrm>
            <a:off x="8468293" y="1291771"/>
            <a:ext cx="45720" cy="5057456"/>
          </a:xfrm>
          <a:prstGeom prst="round2SameRect">
            <a:avLst>
              <a:gd name="adj1" fmla="val 0"/>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5" name="Rectangle: Rounded Corners 26">
            <a:extLst>
              <a:ext uri="{FF2B5EF4-FFF2-40B4-BE49-F238E27FC236}">
                <a16:creationId xmlns:a16="http://schemas.microsoft.com/office/drawing/2014/main" id="{20766276-9488-1434-4134-30799B26F34C}"/>
              </a:ext>
            </a:extLst>
          </p:cNvPr>
          <p:cNvSpPr/>
          <p:nvPr/>
        </p:nvSpPr>
        <p:spPr bwMode="auto">
          <a:xfrm>
            <a:off x="1296000" y="1476512"/>
            <a:ext cx="7055519"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With Copilot Chat in PowerPoint, you gain a range of capabilities that make creating, refining presentations faster with more impact, and understanding presentations more intuitive.</a:t>
            </a:r>
          </a:p>
        </p:txBody>
      </p:sp>
      <p:sp>
        <p:nvSpPr>
          <p:cNvPr id="16" name="Rectangle: Rounded Corners 26 - 1">
            <a:extLst>
              <a:ext uri="{FF2B5EF4-FFF2-40B4-BE49-F238E27FC236}">
                <a16:creationId xmlns:a16="http://schemas.microsoft.com/office/drawing/2014/main" id="{AD46F715-F40C-31CA-D3D9-0F9177E19D52}"/>
              </a:ext>
            </a:extLst>
          </p:cNvPr>
          <p:cNvSpPr/>
          <p:nvPr/>
        </p:nvSpPr>
        <p:spPr bwMode="auto">
          <a:xfrm>
            <a:off x="1296000" y="2490389"/>
            <a:ext cx="7055519" cy="8925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Ask questions about your presentation</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Summarize slides to capture the main points</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Generate relevant images to enhance your visual storytelling. </a:t>
            </a:r>
          </a:p>
        </p:txBody>
      </p:sp>
      <p:sp>
        <p:nvSpPr>
          <p:cNvPr id="17" name="Rectangle: Rounded Corners 26">
            <a:extLst>
              <a:ext uri="{FF2B5EF4-FFF2-40B4-BE49-F238E27FC236}">
                <a16:creationId xmlns:a16="http://schemas.microsoft.com/office/drawing/2014/main" id="{42B707BF-F70B-4C0A-6D2D-111A304FD868}"/>
              </a:ext>
            </a:extLst>
          </p:cNvPr>
          <p:cNvSpPr/>
          <p:nvPr/>
        </p:nvSpPr>
        <p:spPr bwMode="auto">
          <a:xfrm>
            <a:off x="1296000" y="3835982"/>
            <a:ext cx="7055519" cy="2492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Here are some ways that you can use Copilot Chat in PowerPoint</a:t>
            </a:r>
          </a:p>
        </p:txBody>
      </p:sp>
      <p:sp>
        <p:nvSpPr>
          <p:cNvPr id="18" name="Rectangle: Rounded Corners 26">
            <a:extLst>
              <a:ext uri="{FF2B5EF4-FFF2-40B4-BE49-F238E27FC236}">
                <a16:creationId xmlns:a16="http://schemas.microsoft.com/office/drawing/2014/main" id="{73ACD939-EC81-6814-E67B-ED73AD8B46F6}"/>
              </a:ext>
            </a:extLst>
          </p:cNvPr>
          <p:cNvSpPr/>
          <p:nvPr/>
        </p:nvSpPr>
        <p:spPr bwMode="auto">
          <a:xfrm>
            <a:off x="1296000" y="4233724"/>
            <a:ext cx="7055519" cy="17081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“What are some potential questions that I might be asked by the audience who I present this to?”</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“Generate an image to use in my presentation.”</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“Help me re-write the bullets on this slide.”​​​​​​​</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“Create speaker notes for this slide. Write them in bullets and be sure to add context on our differentiation with this strategy document.”</a:t>
            </a:r>
          </a:p>
        </p:txBody>
      </p:sp>
      <p:sp>
        <p:nvSpPr>
          <p:cNvPr id="23" name="Free-form: Shape 362" descr="Icon of a monitor with sound">
            <a:extLst>
              <a:ext uri="{FF2B5EF4-FFF2-40B4-BE49-F238E27FC236}">
                <a16:creationId xmlns:a16="http://schemas.microsoft.com/office/drawing/2014/main" id="{0C1B6C42-1912-4D76-83D9-CF3173830DE3}"/>
              </a:ext>
            </a:extLst>
          </p:cNvPr>
          <p:cNvSpPr/>
          <p:nvPr/>
        </p:nvSpPr>
        <p:spPr>
          <a:xfrm>
            <a:off x="784670" y="1511300"/>
            <a:ext cx="327346" cy="296182"/>
          </a:xfrm>
          <a:custGeom>
            <a:avLst/>
            <a:gdLst>
              <a:gd name="connsiteX0" fmla="*/ 265081 w 323645"/>
              <a:gd name="connsiteY0" fmla="*/ 179546 h 292833"/>
              <a:gd name="connsiteX1" fmla="*/ 275468 w 323645"/>
              <a:gd name="connsiteY1" fmla="*/ 191059 h 292833"/>
              <a:gd name="connsiteX2" fmla="*/ 285116 w 323645"/>
              <a:gd name="connsiteY2" fmla="*/ 223469 h 292833"/>
              <a:gd name="connsiteX3" fmla="*/ 275468 w 323645"/>
              <a:gd name="connsiteY3" fmla="*/ 255895 h 292833"/>
              <a:gd name="connsiteX4" fmla="*/ 265081 w 323645"/>
              <a:gd name="connsiteY4" fmla="*/ 267408 h 292833"/>
              <a:gd name="connsiteX5" fmla="*/ 249985 w 323645"/>
              <a:gd name="connsiteY5" fmla="*/ 266386 h 292833"/>
              <a:gd name="connsiteX6" fmla="*/ 249916 w 323645"/>
              <a:gd name="connsiteY6" fmla="*/ 250039 h 292833"/>
              <a:gd name="connsiteX7" fmla="*/ 251210 w 323645"/>
              <a:gd name="connsiteY7" fmla="*/ 248914 h 292833"/>
              <a:gd name="connsiteX8" fmla="*/ 256235 w 323645"/>
              <a:gd name="connsiteY8" fmla="*/ 243073 h 292833"/>
              <a:gd name="connsiteX9" fmla="*/ 261999 w 323645"/>
              <a:gd name="connsiteY9" fmla="*/ 223469 h 292833"/>
              <a:gd name="connsiteX10" fmla="*/ 256235 w 323645"/>
              <a:gd name="connsiteY10" fmla="*/ 203881 h 292833"/>
              <a:gd name="connsiteX11" fmla="*/ 251210 w 323645"/>
              <a:gd name="connsiteY11" fmla="*/ 198040 h 292833"/>
              <a:gd name="connsiteX12" fmla="*/ 248899 w 323645"/>
              <a:gd name="connsiteY12" fmla="*/ 181858 h 292833"/>
              <a:gd name="connsiteX13" fmla="*/ 265081 w 323645"/>
              <a:gd name="connsiteY13" fmla="*/ 179546 h 292833"/>
              <a:gd name="connsiteX14" fmla="*/ 219595 w 323645"/>
              <a:gd name="connsiteY14" fmla="*/ 169550 h 292833"/>
              <a:gd name="connsiteX15" fmla="*/ 231175 w 323645"/>
              <a:gd name="connsiteY15" fmla="*/ 181087 h 292833"/>
              <a:gd name="connsiteX16" fmla="*/ 231175 w 323645"/>
              <a:gd name="connsiteY16" fmla="*/ 265851 h 292833"/>
              <a:gd name="connsiteX17" fmla="*/ 227236 w 323645"/>
              <a:gd name="connsiteY17" fmla="*/ 274537 h 292833"/>
              <a:gd name="connsiteX18" fmla="*/ 210924 w 323645"/>
              <a:gd name="connsiteY18" fmla="*/ 273465 h 292833"/>
              <a:gd name="connsiteX19" fmla="*/ 187406 w 323645"/>
              <a:gd name="connsiteY19" fmla="*/ 246587 h 292833"/>
              <a:gd name="connsiteX20" fmla="*/ 165676 w 323645"/>
              <a:gd name="connsiteY20" fmla="*/ 246587 h 292833"/>
              <a:gd name="connsiteX21" fmla="*/ 154117 w 323645"/>
              <a:gd name="connsiteY21" fmla="*/ 235028 h 292833"/>
              <a:gd name="connsiteX22" fmla="*/ 154117 w 323645"/>
              <a:gd name="connsiteY22" fmla="*/ 211911 h 292833"/>
              <a:gd name="connsiteX23" fmla="*/ 165676 w 323645"/>
              <a:gd name="connsiteY23" fmla="*/ 200352 h 292833"/>
              <a:gd name="connsiteX24" fmla="*/ 187406 w 323645"/>
              <a:gd name="connsiteY24" fmla="*/ 200352 h 292833"/>
              <a:gd name="connsiteX25" fmla="*/ 210924 w 323645"/>
              <a:gd name="connsiteY25" fmla="*/ 173489 h 292833"/>
              <a:gd name="connsiteX26" fmla="*/ 219595 w 323645"/>
              <a:gd name="connsiteY26" fmla="*/ 169550 h 292833"/>
              <a:gd name="connsiteX27" fmla="*/ 296366 w 323645"/>
              <a:gd name="connsiteY27" fmla="*/ 156799 h 292833"/>
              <a:gd name="connsiteX28" fmla="*/ 310437 w 323645"/>
              <a:gd name="connsiteY28" fmla="*/ 174183 h 292833"/>
              <a:gd name="connsiteX29" fmla="*/ 323645 w 323645"/>
              <a:gd name="connsiteY29" fmla="*/ 223470 h 292833"/>
              <a:gd name="connsiteX30" fmla="*/ 310437 w 323645"/>
              <a:gd name="connsiteY30" fmla="*/ 272772 h 292833"/>
              <a:gd name="connsiteX31" fmla="*/ 296366 w 323645"/>
              <a:gd name="connsiteY31" fmla="*/ 290156 h 292833"/>
              <a:gd name="connsiteX32" fmla="*/ 280084 w 323645"/>
              <a:gd name="connsiteY32" fmla="*/ 288669 h 292833"/>
              <a:gd name="connsiteX33" fmla="*/ 281571 w 323645"/>
              <a:gd name="connsiteY33" fmla="*/ 272386 h 292833"/>
              <a:gd name="connsiteX34" fmla="*/ 290618 w 323645"/>
              <a:gd name="connsiteY34" fmla="*/ 260874 h 292833"/>
              <a:gd name="connsiteX35" fmla="*/ 300527 w 323645"/>
              <a:gd name="connsiteY35" fmla="*/ 223470 h 292833"/>
              <a:gd name="connsiteX36" fmla="*/ 290618 w 323645"/>
              <a:gd name="connsiteY36" fmla="*/ 186081 h 292833"/>
              <a:gd name="connsiteX37" fmla="*/ 281571 w 323645"/>
              <a:gd name="connsiteY37" fmla="*/ 174569 h 292833"/>
              <a:gd name="connsiteX38" fmla="*/ 280084 w 323645"/>
              <a:gd name="connsiteY38" fmla="*/ 158286 h 292833"/>
              <a:gd name="connsiteX39" fmla="*/ 296366 w 323645"/>
              <a:gd name="connsiteY39" fmla="*/ 156799 h 292833"/>
              <a:gd name="connsiteX40" fmla="*/ 34676 w 323645"/>
              <a:gd name="connsiteY40" fmla="*/ 0 h 292833"/>
              <a:gd name="connsiteX41" fmla="*/ 273542 w 323645"/>
              <a:gd name="connsiteY41" fmla="*/ 0 h 292833"/>
              <a:gd name="connsiteX42" fmla="*/ 308141 w 323645"/>
              <a:gd name="connsiteY42" fmla="*/ 32303 h 292833"/>
              <a:gd name="connsiteX43" fmla="*/ 308218 w 323645"/>
              <a:gd name="connsiteY43" fmla="*/ 34676 h 292833"/>
              <a:gd name="connsiteX44" fmla="*/ 308218 w 323645"/>
              <a:gd name="connsiteY44" fmla="*/ 146704 h 292833"/>
              <a:gd name="connsiteX45" fmla="*/ 306230 w 323645"/>
              <a:gd name="connsiteY45" fmla="*/ 144962 h 292833"/>
              <a:gd name="connsiteX46" fmla="*/ 285100 w 323645"/>
              <a:gd name="connsiteY46" fmla="*/ 138998 h 292833"/>
              <a:gd name="connsiteX47" fmla="*/ 285100 w 323645"/>
              <a:gd name="connsiteY47" fmla="*/ 34676 h 292833"/>
              <a:gd name="connsiteX48" fmla="*/ 275114 w 323645"/>
              <a:gd name="connsiteY48" fmla="*/ 23225 h 292833"/>
              <a:gd name="connsiteX49" fmla="*/ 273542 w 323645"/>
              <a:gd name="connsiteY49" fmla="*/ 23118 h 292833"/>
              <a:gd name="connsiteX50" fmla="*/ 34676 w 323645"/>
              <a:gd name="connsiteY50" fmla="*/ 23118 h 292833"/>
              <a:gd name="connsiteX51" fmla="*/ 23225 w 323645"/>
              <a:gd name="connsiteY51" fmla="*/ 33104 h 292833"/>
              <a:gd name="connsiteX52" fmla="*/ 23118 w 323645"/>
              <a:gd name="connsiteY52" fmla="*/ 34676 h 292833"/>
              <a:gd name="connsiteX53" fmla="*/ 23118 w 323645"/>
              <a:gd name="connsiteY53" fmla="*/ 196530 h 292833"/>
              <a:gd name="connsiteX54" fmla="*/ 33104 w 323645"/>
              <a:gd name="connsiteY54" fmla="*/ 207980 h 292833"/>
              <a:gd name="connsiteX55" fmla="*/ 34676 w 323645"/>
              <a:gd name="connsiteY55" fmla="*/ 208088 h 292833"/>
              <a:gd name="connsiteX56" fmla="*/ 138705 w 323645"/>
              <a:gd name="connsiteY56" fmla="*/ 208088 h 292833"/>
              <a:gd name="connsiteX57" fmla="*/ 138705 w 323645"/>
              <a:gd name="connsiteY57" fmla="*/ 231206 h 292833"/>
              <a:gd name="connsiteX58" fmla="*/ 123278 w 323645"/>
              <a:gd name="connsiteY58" fmla="*/ 231206 h 292833"/>
              <a:gd name="connsiteX59" fmla="*/ 123293 w 323645"/>
              <a:gd name="connsiteY59" fmla="*/ 269704 h 292833"/>
              <a:gd name="connsiteX60" fmla="*/ 184940 w 323645"/>
              <a:gd name="connsiteY60" fmla="*/ 269704 h 292833"/>
              <a:gd name="connsiteX61" fmla="*/ 184940 w 323645"/>
              <a:gd name="connsiteY61" fmla="*/ 269643 h 292833"/>
              <a:gd name="connsiteX62" fmla="*/ 199936 w 323645"/>
              <a:gd name="connsiteY62" fmla="*/ 285671 h 292833"/>
              <a:gd name="connsiteX63" fmla="*/ 210847 w 323645"/>
              <a:gd name="connsiteY63" fmla="*/ 292822 h 292833"/>
              <a:gd name="connsiteX64" fmla="*/ 73205 w 323645"/>
              <a:gd name="connsiteY64" fmla="*/ 292822 h 292833"/>
              <a:gd name="connsiteX65" fmla="*/ 61647 w 323645"/>
              <a:gd name="connsiteY65" fmla="*/ 281263 h 292833"/>
              <a:gd name="connsiteX66" fmla="*/ 71633 w 323645"/>
              <a:gd name="connsiteY66" fmla="*/ 269812 h 292833"/>
              <a:gd name="connsiteX67" fmla="*/ 73205 w 323645"/>
              <a:gd name="connsiteY67" fmla="*/ 269704 h 292833"/>
              <a:gd name="connsiteX68" fmla="*/ 100160 w 323645"/>
              <a:gd name="connsiteY68" fmla="*/ 269704 h 292833"/>
              <a:gd name="connsiteX69" fmla="*/ 100160 w 323645"/>
              <a:gd name="connsiteY69" fmla="*/ 231206 h 292833"/>
              <a:gd name="connsiteX70" fmla="*/ 34676 w 323645"/>
              <a:gd name="connsiteY70" fmla="*/ 231206 h 292833"/>
              <a:gd name="connsiteX71" fmla="*/ 77 w 323645"/>
              <a:gd name="connsiteY71" fmla="*/ 198903 h 292833"/>
              <a:gd name="connsiteX72" fmla="*/ 0 w 323645"/>
              <a:gd name="connsiteY72" fmla="*/ 196530 h 292833"/>
              <a:gd name="connsiteX73" fmla="*/ 0 w 323645"/>
              <a:gd name="connsiteY73" fmla="*/ 34676 h 292833"/>
              <a:gd name="connsiteX74" fmla="*/ 32303 w 323645"/>
              <a:gd name="connsiteY74" fmla="*/ 77 h 2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3645" h="292833">
                <a:moveTo>
                  <a:pt x="265081" y="179546"/>
                </a:moveTo>
                <a:cubicBezTo>
                  <a:pt x="269153" y="182787"/>
                  <a:pt x="272662" y="186677"/>
                  <a:pt x="275468" y="191059"/>
                </a:cubicBezTo>
                <a:cubicBezTo>
                  <a:pt x="281494" y="200090"/>
                  <a:pt x="285116" y="210955"/>
                  <a:pt x="285116" y="223469"/>
                </a:cubicBezTo>
                <a:cubicBezTo>
                  <a:pt x="285223" y="235000"/>
                  <a:pt x="281861" y="246297"/>
                  <a:pt x="275468" y="255895"/>
                </a:cubicBezTo>
                <a:cubicBezTo>
                  <a:pt x="271785" y="261428"/>
                  <a:pt x="267994" y="265219"/>
                  <a:pt x="265081" y="267408"/>
                </a:cubicBezTo>
                <a:cubicBezTo>
                  <a:pt x="260494" y="270865"/>
                  <a:pt x="254065" y="270430"/>
                  <a:pt x="249985" y="266386"/>
                </a:cubicBezTo>
                <a:cubicBezTo>
                  <a:pt x="245453" y="261891"/>
                  <a:pt x="245422" y="254572"/>
                  <a:pt x="249916" y="250039"/>
                </a:cubicBezTo>
                <a:lnTo>
                  <a:pt x="251210" y="248914"/>
                </a:lnTo>
                <a:cubicBezTo>
                  <a:pt x="253168" y="247228"/>
                  <a:pt x="254860" y="245260"/>
                  <a:pt x="256235" y="243073"/>
                </a:cubicBezTo>
                <a:cubicBezTo>
                  <a:pt x="259841" y="237663"/>
                  <a:pt x="261999" y="231175"/>
                  <a:pt x="261999" y="223469"/>
                </a:cubicBezTo>
                <a:cubicBezTo>
                  <a:pt x="261999" y="215763"/>
                  <a:pt x="259841" y="209291"/>
                  <a:pt x="256235" y="203881"/>
                </a:cubicBezTo>
                <a:cubicBezTo>
                  <a:pt x="254139" y="200737"/>
                  <a:pt x="252166" y="198764"/>
                  <a:pt x="251210" y="198040"/>
                </a:cubicBezTo>
                <a:cubicBezTo>
                  <a:pt x="246103" y="194210"/>
                  <a:pt x="245069" y="186965"/>
                  <a:pt x="248899" y="181858"/>
                </a:cubicBezTo>
                <a:cubicBezTo>
                  <a:pt x="252729" y="176750"/>
                  <a:pt x="259974" y="175716"/>
                  <a:pt x="265081" y="179546"/>
                </a:cubicBezTo>
                <a:close/>
                <a:moveTo>
                  <a:pt x="219595" y="169550"/>
                </a:moveTo>
                <a:cubicBezTo>
                  <a:pt x="225979" y="169538"/>
                  <a:pt x="231163" y="174704"/>
                  <a:pt x="231175" y="181087"/>
                </a:cubicBezTo>
                <a:lnTo>
                  <a:pt x="231175" y="265851"/>
                </a:lnTo>
                <a:cubicBezTo>
                  <a:pt x="231174" y="269179"/>
                  <a:pt x="229737" y="272344"/>
                  <a:pt x="227236" y="274537"/>
                </a:cubicBezTo>
                <a:cubicBezTo>
                  <a:pt x="222435" y="278746"/>
                  <a:pt x="215132" y="278265"/>
                  <a:pt x="210924" y="273465"/>
                </a:cubicBezTo>
                <a:lnTo>
                  <a:pt x="187406" y="246587"/>
                </a:lnTo>
                <a:lnTo>
                  <a:pt x="165676" y="246587"/>
                </a:lnTo>
                <a:cubicBezTo>
                  <a:pt x="159295" y="246587"/>
                  <a:pt x="154117" y="241424"/>
                  <a:pt x="154117" y="235028"/>
                </a:cubicBezTo>
                <a:lnTo>
                  <a:pt x="154117" y="211911"/>
                </a:lnTo>
                <a:cubicBezTo>
                  <a:pt x="154117" y="205527"/>
                  <a:pt x="159292" y="200352"/>
                  <a:pt x="165676" y="200352"/>
                </a:cubicBezTo>
                <a:lnTo>
                  <a:pt x="187406" y="200352"/>
                </a:lnTo>
                <a:lnTo>
                  <a:pt x="210924" y="173489"/>
                </a:lnTo>
                <a:cubicBezTo>
                  <a:pt x="213114" y="170991"/>
                  <a:pt x="216274" y="169556"/>
                  <a:pt x="219595" y="169550"/>
                </a:cubicBezTo>
                <a:close/>
                <a:moveTo>
                  <a:pt x="296366" y="156799"/>
                </a:moveTo>
                <a:cubicBezTo>
                  <a:pt x="300188" y="160004"/>
                  <a:pt x="305382" y="165753"/>
                  <a:pt x="310437" y="174183"/>
                </a:cubicBezTo>
                <a:cubicBezTo>
                  <a:pt x="318713" y="187961"/>
                  <a:pt x="323645" y="204436"/>
                  <a:pt x="323645" y="223470"/>
                </a:cubicBezTo>
                <a:cubicBezTo>
                  <a:pt x="323645" y="242519"/>
                  <a:pt x="318698" y="258994"/>
                  <a:pt x="310437" y="272772"/>
                </a:cubicBezTo>
                <a:cubicBezTo>
                  <a:pt x="305382" y="281202"/>
                  <a:pt x="300188" y="286966"/>
                  <a:pt x="296366" y="290156"/>
                </a:cubicBezTo>
                <a:cubicBezTo>
                  <a:pt x="291459" y="294242"/>
                  <a:pt x="284170" y="293576"/>
                  <a:pt x="280084" y="288669"/>
                </a:cubicBezTo>
                <a:cubicBezTo>
                  <a:pt x="275998" y="283762"/>
                  <a:pt x="276664" y="276472"/>
                  <a:pt x="281571" y="272386"/>
                </a:cubicBezTo>
                <a:cubicBezTo>
                  <a:pt x="283528" y="270768"/>
                  <a:pt x="287011" y="266884"/>
                  <a:pt x="290618" y="260874"/>
                </a:cubicBezTo>
                <a:cubicBezTo>
                  <a:pt x="296798" y="250563"/>
                  <a:pt x="300527" y="238142"/>
                  <a:pt x="300527" y="223470"/>
                </a:cubicBezTo>
                <a:cubicBezTo>
                  <a:pt x="300527" y="208813"/>
                  <a:pt x="296798" y="196391"/>
                  <a:pt x="290618" y="186081"/>
                </a:cubicBezTo>
                <a:cubicBezTo>
                  <a:pt x="287011" y="180055"/>
                  <a:pt x="283528" y="176187"/>
                  <a:pt x="281571" y="174569"/>
                </a:cubicBezTo>
                <a:cubicBezTo>
                  <a:pt x="276664" y="170483"/>
                  <a:pt x="275998" y="163193"/>
                  <a:pt x="280084" y="158286"/>
                </a:cubicBezTo>
                <a:cubicBezTo>
                  <a:pt x="284170" y="153379"/>
                  <a:pt x="291459" y="152713"/>
                  <a:pt x="296366" y="156799"/>
                </a:cubicBezTo>
                <a:close/>
                <a:moveTo>
                  <a:pt x="34676" y="0"/>
                </a:moveTo>
                <a:lnTo>
                  <a:pt x="273542" y="0"/>
                </a:lnTo>
                <a:cubicBezTo>
                  <a:pt x="291774" y="-2"/>
                  <a:pt x="306893" y="14114"/>
                  <a:pt x="308141" y="32303"/>
                </a:cubicBezTo>
                <a:lnTo>
                  <a:pt x="308218" y="34676"/>
                </a:lnTo>
                <a:lnTo>
                  <a:pt x="308218" y="146704"/>
                </a:lnTo>
                <a:cubicBezTo>
                  <a:pt x="307540" y="146087"/>
                  <a:pt x="306877" y="145502"/>
                  <a:pt x="306230" y="144962"/>
                </a:cubicBezTo>
                <a:cubicBezTo>
                  <a:pt x="300111" y="139861"/>
                  <a:pt x="292406" y="137934"/>
                  <a:pt x="285100" y="138998"/>
                </a:cubicBezTo>
                <a:lnTo>
                  <a:pt x="285100" y="34676"/>
                </a:lnTo>
                <a:cubicBezTo>
                  <a:pt x="285100" y="28900"/>
                  <a:pt x="280836" y="24011"/>
                  <a:pt x="275114" y="23225"/>
                </a:cubicBezTo>
                <a:lnTo>
                  <a:pt x="273542" y="23118"/>
                </a:lnTo>
                <a:lnTo>
                  <a:pt x="34676" y="23118"/>
                </a:lnTo>
                <a:cubicBezTo>
                  <a:pt x="28900" y="23118"/>
                  <a:pt x="24011" y="27382"/>
                  <a:pt x="23225" y="33104"/>
                </a:cubicBezTo>
                <a:lnTo>
                  <a:pt x="23118" y="34676"/>
                </a:lnTo>
                <a:lnTo>
                  <a:pt x="23118" y="196530"/>
                </a:lnTo>
                <a:cubicBezTo>
                  <a:pt x="23118" y="202306"/>
                  <a:pt x="27382" y="207194"/>
                  <a:pt x="33104" y="207980"/>
                </a:cubicBezTo>
                <a:lnTo>
                  <a:pt x="34676" y="208088"/>
                </a:lnTo>
                <a:lnTo>
                  <a:pt x="138705" y="208088"/>
                </a:lnTo>
                <a:lnTo>
                  <a:pt x="138705" y="231206"/>
                </a:lnTo>
                <a:lnTo>
                  <a:pt x="123278" y="231206"/>
                </a:lnTo>
                <a:lnTo>
                  <a:pt x="123293" y="269704"/>
                </a:lnTo>
                <a:lnTo>
                  <a:pt x="184940" y="269704"/>
                </a:lnTo>
                <a:lnTo>
                  <a:pt x="184940" y="269643"/>
                </a:lnTo>
                <a:lnTo>
                  <a:pt x="199936" y="285671"/>
                </a:lnTo>
                <a:cubicBezTo>
                  <a:pt x="202932" y="288913"/>
                  <a:pt x="206678" y="291368"/>
                  <a:pt x="210847" y="292822"/>
                </a:cubicBezTo>
                <a:lnTo>
                  <a:pt x="73205" y="292822"/>
                </a:lnTo>
                <a:cubicBezTo>
                  <a:pt x="66825" y="292822"/>
                  <a:pt x="61647" y="287659"/>
                  <a:pt x="61647" y="281263"/>
                </a:cubicBezTo>
                <a:cubicBezTo>
                  <a:pt x="61647" y="275487"/>
                  <a:pt x="65911" y="270598"/>
                  <a:pt x="71633" y="269812"/>
                </a:cubicBezTo>
                <a:lnTo>
                  <a:pt x="73205" y="269704"/>
                </a:lnTo>
                <a:lnTo>
                  <a:pt x="100160" y="269704"/>
                </a:lnTo>
                <a:lnTo>
                  <a:pt x="100160" y="231206"/>
                </a:lnTo>
                <a:lnTo>
                  <a:pt x="34676" y="231206"/>
                </a:lnTo>
                <a:cubicBezTo>
                  <a:pt x="16445" y="231207"/>
                  <a:pt x="1325" y="217092"/>
                  <a:pt x="77" y="198903"/>
                </a:cubicBezTo>
                <a:lnTo>
                  <a:pt x="0" y="196530"/>
                </a:lnTo>
                <a:lnTo>
                  <a:pt x="0" y="34676"/>
                </a:lnTo>
                <a:cubicBezTo>
                  <a:pt x="-2" y="16445"/>
                  <a:pt x="14114" y="1325"/>
                  <a:pt x="32303" y="77"/>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303" descr="Icon of a meeting room device and a remote">
            <a:extLst>
              <a:ext uri="{FF2B5EF4-FFF2-40B4-BE49-F238E27FC236}">
                <a16:creationId xmlns:a16="http://schemas.microsoft.com/office/drawing/2014/main" id="{C51AC6E1-E4AF-0A91-BFB0-F00182C13D89}"/>
              </a:ext>
            </a:extLst>
          </p:cNvPr>
          <p:cNvSpPr/>
          <p:nvPr/>
        </p:nvSpPr>
        <p:spPr>
          <a:xfrm>
            <a:off x="786270" y="3800230"/>
            <a:ext cx="337680" cy="320804"/>
          </a:xfrm>
          <a:custGeom>
            <a:avLst/>
            <a:gdLst>
              <a:gd name="connsiteX0" fmla="*/ 33153 w 316637"/>
              <a:gd name="connsiteY0" fmla="*/ 37143 h 300814"/>
              <a:gd name="connsiteX1" fmla="*/ 80302 w 316637"/>
              <a:gd name="connsiteY1" fmla="*/ 0 h 300814"/>
              <a:gd name="connsiteX2" fmla="*/ 236377 w 316637"/>
              <a:gd name="connsiteY2" fmla="*/ 0 h 300814"/>
              <a:gd name="connsiteX3" fmla="*/ 283525 w 316637"/>
              <a:gd name="connsiteY3" fmla="*/ 37143 h 300814"/>
              <a:gd name="connsiteX4" fmla="*/ 315063 w 316637"/>
              <a:gd name="connsiteY4" fmla="*/ 168124 h 300814"/>
              <a:gd name="connsiteX5" fmla="*/ 273577 w 316637"/>
              <a:gd name="connsiteY5" fmla="*/ 235923 h 300814"/>
              <a:gd name="connsiteX6" fmla="*/ 260410 w 316637"/>
              <a:gd name="connsiteY6" fmla="*/ 237485 h 300814"/>
              <a:gd name="connsiteX7" fmla="*/ 134575 w 316637"/>
              <a:gd name="connsiteY7" fmla="*/ 237485 h 300814"/>
              <a:gd name="connsiteX8" fmla="*/ 134575 w 316637"/>
              <a:gd name="connsiteY8" fmla="*/ 213737 h 300814"/>
              <a:gd name="connsiteX9" fmla="*/ 260394 w 316637"/>
              <a:gd name="connsiteY9" fmla="*/ 213737 h 300814"/>
              <a:gd name="connsiteX10" fmla="*/ 292850 w 316637"/>
              <a:gd name="connsiteY10" fmla="*/ 181280 h 300814"/>
              <a:gd name="connsiteX11" fmla="*/ 291948 w 316637"/>
              <a:gd name="connsiteY11" fmla="*/ 173681 h 300814"/>
              <a:gd name="connsiteX12" fmla="*/ 260442 w 316637"/>
              <a:gd name="connsiteY12" fmla="*/ 42700 h 300814"/>
              <a:gd name="connsiteX13" fmla="*/ 236377 w 316637"/>
              <a:gd name="connsiteY13" fmla="*/ 23749 h 300814"/>
              <a:gd name="connsiteX14" fmla="*/ 80317 w 316637"/>
              <a:gd name="connsiteY14" fmla="*/ 23749 h 300814"/>
              <a:gd name="connsiteX15" fmla="*/ 56252 w 316637"/>
              <a:gd name="connsiteY15" fmla="*/ 42700 h 300814"/>
              <a:gd name="connsiteX16" fmla="*/ 45581 w 316637"/>
              <a:gd name="connsiteY16" fmla="*/ 87078 h 300814"/>
              <a:gd name="connsiteX17" fmla="*/ 27707 w 316637"/>
              <a:gd name="connsiteY17" fmla="*/ 87078 h 300814"/>
              <a:gd name="connsiteX18" fmla="*/ 21010 w 316637"/>
              <a:gd name="connsiteY18" fmla="*/ 87584 h 300814"/>
              <a:gd name="connsiteX19" fmla="*/ 33153 w 316637"/>
              <a:gd name="connsiteY19" fmla="*/ 37143 h 300814"/>
              <a:gd name="connsiteX20" fmla="*/ 134417 w 316637"/>
              <a:gd name="connsiteY20" fmla="*/ 277066 h 300814"/>
              <a:gd name="connsiteX21" fmla="*/ 241475 w 316637"/>
              <a:gd name="connsiteY21" fmla="*/ 277066 h 300814"/>
              <a:gd name="connsiteX22" fmla="*/ 253349 w 316637"/>
              <a:gd name="connsiteY22" fmla="*/ 265192 h 300814"/>
              <a:gd name="connsiteX23" fmla="*/ 241475 w 316637"/>
              <a:gd name="connsiteY23" fmla="*/ 253317 h 300814"/>
              <a:gd name="connsiteX24" fmla="*/ 134607 w 316637"/>
              <a:gd name="connsiteY24" fmla="*/ 253317 h 300814"/>
              <a:gd name="connsiteX25" fmla="*/ 134607 w 316637"/>
              <a:gd name="connsiteY25" fmla="*/ 273108 h 300814"/>
              <a:gd name="connsiteX26" fmla="*/ 134417 w 316637"/>
              <a:gd name="connsiteY26" fmla="*/ 277066 h 300814"/>
              <a:gd name="connsiteX27" fmla="*/ 59371 w 316637"/>
              <a:gd name="connsiteY27" fmla="*/ 182072 h 300814"/>
              <a:gd name="connsiteX28" fmla="*/ 79162 w 316637"/>
              <a:gd name="connsiteY28" fmla="*/ 162281 h 300814"/>
              <a:gd name="connsiteX29" fmla="*/ 59371 w 316637"/>
              <a:gd name="connsiteY29" fmla="*/ 142491 h 300814"/>
              <a:gd name="connsiteX30" fmla="*/ 39581 w 316637"/>
              <a:gd name="connsiteY30" fmla="*/ 162281 h 300814"/>
              <a:gd name="connsiteX31" fmla="*/ 59371 w 316637"/>
              <a:gd name="connsiteY31" fmla="*/ 182072 h 300814"/>
              <a:gd name="connsiteX32" fmla="*/ 0 w 316637"/>
              <a:gd name="connsiteY32" fmla="*/ 130617 h 300814"/>
              <a:gd name="connsiteX33" fmla="*/ 27707 w 316637"/>
              <a:gd name="connsiteY33" fmla="*/ 102910 h 300814"/>
              <a:gd name="connsiteX34" fmla="*/ 91036 w 316637"/>
              <a:gd name="connsiteY34" fmla="*/ 102910 h 300814"/>
              <a:gd name="connsiteX35" fmla="*/ 118758 w 316637"/>
              <a:gd name="connsiteY35" fmla="*/ 130617 h 300814"/>
              <a:gd name="connsiteX36" fmla="*/ 118758 w 316637"/>
              <a:gd name="connsiteY36" fmla="*/ 273108 h 300814"/>
              <a:gd name="connsiteX37" fmla="*/ 91052 w 316637"/>
              <a:gd name="connsiteY37" fmla="*/ 300814 h 300814"/>
              <a:gd name="connsiteX38" fmla="*/ 27722 w 316637"/>
              <a:gd name="connsiteY38" fmla="*/ 300814 h 300814"/>
              <a:gd name="connsiteX39" fmla="*/ 0 w 316637"/>
              <a:gd name="connsiteY39" fmla="*/ 273124 h 300814"/>
              <a:gd name="connsiteX40" fmla="*/ 0 w 316637"/>
              <a:gd name="connsiteY40" fmla="*/ 273108 h 300814"/>
              <a:gd name="connsiteX41" fmla="*/ 0 w 316637"/>
              <a:gd name="connsiteY41" fmla="*/ 130617 h 300814"/>
              <a:gd name="connsiteX42" fmla="*/ 27707 w 316637"/>
              <a:gd name="connsiteY42" fmla="*/ 126659 h 300814"/>
              <a:gd name="connsiteX43" fmla="*/ 23749 w 316637"/>
              <a:gd name="connsiteY43" fmla="*/ 130617 h 300814"/>
              <a:gd name="connsiteX44" fmla="*/ 23749 w 316637"/>
              <a:gd name="connsiteY44" fmla="*/ 273108 h 300814"/>
              <a:gd name="connsiteX45" fmla="*/ 27707 w 316637"/>
              <a:gd name="connsiteY45" fmla="*/ 277066 h 300814"/>
              <a:gd name="connsiteX46" fmla="*/ 91036 w 316637"/>
              <a:gd name="connsiteY46" fmla="*/ 277066 h 300814"/>
              <a:gd name="connsiteX47" fmla="*/ 94994 w 316637"/>
              <a:gd name="connsiteY47" fmla="*/ 273108 h 300814"/>
              <a:gd name="connsiteX48" fmla="*/ 94994 w 316637"/>
              <a:gd name="connsiteY48" fmla="*/ 130617 h 300814"/>
              <a:gd name="connsiteX49" fmla="*/ 91036 w 316637"/>
              <a:gd name="connsiteY49" fmla="*/ 126659 h 300814"/>
              <a:gd name="connsiteX50" fmla="*/ 27707 w 316637"/>
              <a:gd name="connsiteY50" fmla="*/ 126659 h 3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6637" h="300814">
                <a:moveTo>
                  <a:pt x="33153" y="37143"/>
                </a:moveTo>
                <a:cubicBezTo>
                  <a:pt x="38399" y="15355"/>
                  <a:pt x="57891" y="-1"/>
                  <a:pt x="80302" y="0"/>
                </a:cubicBezTo>
                <a:lnTo>
                  <a:pt x="236377" y="0"/>
                </a:lnTo>
                <a:cubicBezTo>
                  <a:pt x="258779" y="0"/>
                  <a:pt x="278269" y="15357"/>
                  <a:pt x="283525" y="37143"/>
                </a:cubicBezTo>
                <a:lnTo>
                  <a:pt x="315063" y="168124"/>
                </a:lnTo>
                <a:cubicBezTo>
                  <a:pt x="322330" y="198302"/>
                  <a:pt x="303756" y="228657"/>
                  <a:pt x="273577" y="235923"/>
                </a:cubicBezTo>
                <a:cubicBezTo>
                  <a:pt x="269265" y="236962"/>
                  <a:pt x="264845" y="237486"/>
                  <a:pt x="260410" y="237485"/>
                </a:cubicBezTo>
                <a:lnTo>
                  <a:pt x="134575" y="237485"/>
                </a:lnTo>
                <a:lnTo>
                  <a:pt x="134575" y="213737"/>
                </a:lnTo>
                <a:lnTo>
                  <a:pt x="260394" y="213737"/>
                </a:lnTo>
                <a:cubicBezTo>
                  <a:pt x="278320" y="213736"/>
                  <a:pt x="292851" y="199205"/>
                  <a:pt x="292850" y="181280"/>
                </a:cubicBezTo>
                <a:cubicBezTo>
                  <a:pt x="292850" y="178720"/>
                  <a:pt x="292548" y="176169"/>
                  <a:pt x="291948" y="173681"/>
                </a:cubicBezTo>
                <a:lnTo>
                  <a:pt x="260442" y="42700"/>
                </a:lnTo>
                <a:cubicBezTo>
                  <a:pt x="257764" y="31580"/>
                  <a:pt x="247814" y="23745"/>
                  <a:pt x="236377" y="23749"/>
                </a:cubicBezTo>
                <a:lnTo>
                  <a:pt x="80317" y="23749"/>
                </a:lnTo>
                <a:cubicBezTo>
                  <a:pt x="68886" y="23749"/>
                  <a:pt x="58944" y="31586"/>
                  <a:pt x="56252" y="42700"/>
                </a:cubicBezTo>
                <a:lnTo>
                  <a:pt x="45581" y="87078"/>
                </a:lnTo>
                <a:lnTo>
                  <a:pt x="27707" y="87078"/>
                </a:lnTo>
                <a:cubicBezTo>
                  <a:pt x="25427" y="87078"/>
                  <a:pt x="23194" y="87252"/>
                  <a:pt x="21010" y="87584"/>
                </a:cubicBezTo>
                <a:lnTo>
                  <a:pt x="33153" y="37143"/>
                </a:lnTo>
                <a:close/>
                <a:moveTo>
                  <a:pt x="134417" y="277066"/>
                </a:moveTo>
                <a:lnTo>
                  <a:pt x="241475" y="277066"/>
                </a:lnTo>
                <a:cubicBezTo>
                  <a:pt x="248033" y="277066"/>
                  <a:pt x="253349" y="271750"/>
                  <a:pt x="253349" y="265192"/>
                </a:cubicBezTo>
                <a:cubicBezTo>
                  <a:pt x="253349" y="258634"/>
                  <a:pt x="248033" y="253317"/>
                  <a:pt x="241475" y="253317"/>
                </a:cubicBezTo>
                <a:lnTo>
                  <a:pt x="134607" y="253317"/>
                </a:lnTo>
                <a:lnTo>
                  <a:pt x="134607" y="273108"/>
                </a:lnTo>
                <a:cubicBezTo>
                  <a:pt x="134607" y="274438"/>
                  <a:pt x="134527" y="275768"/>
                  <a:pt x="134417" y="277066"/>
                </a:cubicBezTo>
                <a:close/>
                <a:moveTo>
                  <a:pt x="59371" y="182072"/>
                </a:moveTo>
                <a:cubicBezTo>
                  <a:pt x="70301" y="182072"/>
                  <a:pt x="79162" y="173211"/>
                  <a:pt x="79162" y="162281"/>
                </a:cubicBezTo>
                <a:cubicBezTo>
                  <a:pt x="79162" y="151351"/>
                  <a:pt x="70301" y="142491"/>
                  <a:pt x="59371" y="142491"/>
                </a:cubicBezTo>
                <a:cubicBezTo>
                  <a:pt x="48441" y="142491"/>
                  <a:pt x="39581" y="151351"/>
                  <a:pt x="39581" y="162281"/>
                </a:cubicBezTo>
                <a:cubicBezTo>
                  <a:pt x="39581" y="173211"/>
                  <a:pt x="48441" y="182072"/>
                  <a:pt x="59371" y="182072"/>
                </a:cubicBezTo>
                <a:close/>
                <a:moveTo>
                  <a:pt x="0" y="130617"/>
                </a:moveTo>
                <a:cubicBezTo>
                  <a:pt x="0" y="115323"/>
                  <a:pt x="12413" y="102910"/>
                  <a:pt x="27707" y="102910"/>
                </a:cubicBezTo>
                <a:lnTo>
                  <a:pt x="91036" y="102910"/>
                </a:lnTo>
                <a:cubicBezTo>
                  <a:pt x="106362" y="102910"/>
                  <a:pt x="118758" y="115323"/>
                  <a:pt x="118758" y="130617"/>
                </a:cubicBezTo>
                <a:lnTo>
                  <a:pt x="118758" y="273108"/>
                </a:lnTo>
                <a:cubicBezTo>
                  <a:pt x="118758" y="288410"/>
                  <a:pt x="106354" y="300814"/>
                  <a:pt x="91052" y="300814"/>
                </a:cubicBezTo>
                <a:lnTo>
                  <a:pt x="27722" y="300814"/>
                </a:lnTo>
                <a:cubicBezTo>
                  <a:pt x="12420" y="300823"/>
                  <a:pt x="9" y="288426"/>
                  <a:pt x="0" y="273124"/>
                </a:cubicBezTo>
                <a:cubicBezTo>
                  <a:pt x="0" y="273118"/>
                  <a:pt x="0" y="273113"/>
                  <a:pt x="0" y="273108"/>
                </a:cubicBezTo>
                <a:lnTo>
                  <a:pt x="0" y="130617"/>
                </a:lnTo>
                <a:close/>
                <a:moveTo>
                  <a:pt x="27707" y="126659"/>
                </a:moveTo>
                <a:cubicBezTo>
                  <a:pt x="25521" y="126659"/>
                  <a:pt x="23749" y="128431"/>
                  <a:pt x="23749" y="130617"/>
                </a:cubicBezTo>
                <a:lnTo>
                  <a:pt x="23749" y="273108"/>
                </a:lnTo>
                <a:cubicBezTo>
                  <a:pt x="23749" y="275293"/>
                  <a:pt x="25522" y="277066"/>
                  <a:pt x="27707" y="277066"/>
                </a:cubicBezTo>
                <a:lnTo>
                  <a:pt x="91036" y="277066"/>
                </a:lnTo>
                <a:cubicBezTo>
                  <a:pt x="93222" y="277066"/>
                  <a:pt x="94994" y="275294"/>
                  <a:pt x="94994" y="273108"/>
                </a:cubicBezTo>
                <a:lnTo>
                  <a:pt x="94994" y="130617"/>
                </a:lnTo>
                <a:cubicBezTo>
                  <a:pt x="94994" y="128431"/>
                  <a:pt x="93222" y="126659"/>
                  <a:pt x="91036" y="126659"/>
                </a:cubicBezTo>
                <a:lnTo>
                  <a:pt x="27707" y="12665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83461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51EABB3-4ECC-A2AB-B311-AAD249F8C259}"/>
              </a:ext>
              <a:ext uri="{C183D7F6-B498-43B3-948B-1728B52AA6E4}">
                <adec:decorative xmlns:adec="http://schemas.microsoft.com/office/drawing/2017/decorative" val="1"/>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116" name="Picture 115" descr="Copilot Chat UI">
            <a:extLst>
              <a:ext uri="{FF2B5EF4-FFF2-40B4-BE49-F238E27FC236}">
                <a16:creationId xmlns:a16="http://schemas.microsoft.com/office/drawing/2014/main" id="{480D4679-AE21-2068-9D9B-256512BB98D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56552" y="2086500"/>
            <a:ext cx="6640037" cy="4132803"/>
          </a:xfrm>
          <a:prstGeom prst="roundRect">
            <a:avLst>
              <a:gd name="adj" fmla="val 2285"/>
            </a:avLst>
          </a:prstGeom>
        </p:spPr>
      </p:pic>
      <p:pic>
        <p:nvPicPr>
          <p:cNvPr id="47" name="Picture 46">
            <a:extLst>
              <a:ext uri="{FF2B5EF4-FFF2-40B4-BE49-F238E27FC236}">
                <a16:creationId xmlns:a16="http://schemas.microsoft.com/office/drawing/2014/main" id="{8B199ECC-BA6A-5090-0D34-4E5FE33D575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39659" y="2998928"/>
            <a:ext cx="568128" cy="216526"/>
          </a:xfrm>
          <a:prstGeom prst="roundRect">
            <a:avLst/>
          </a:prstGeom>
        </p:spPr>
      </p:pic>
      <p:sp>
        <p:nvSpPr>
          <p:cNvPr id="48" name="Title 1">
            <a:extLst>
              <a:ext uri="{FF2B5EF4-FFF2-40B4-BE49-F238E27FC236}">
                <a16:creationId xmlns:a16="http://schemas.microsoft.com/office/drawing/2014/main" id="{2523072F-E2F1-4C52-09F7-4E8BD2D72203}"/>
              </a:ext>
            </a:extLst>
          </p:cNvPr>
          <p:cNvSpPr>
            <a:spLocks noGrp="1"/>
          </p:cNvSpPr>
          <p:nvPr>
            <p:ph type="title"/>
          </p:nvPr>
        </p:nvSpPr>
        <p:spPr>
          <a:xfrm>
            <a:off x="588963" y="585788"/>
            <a:ext cx="11010900" cy="554037"/>
          </a:xfrm>
        </p:spPr>
        <p:txBody>
          <a:bodyPr/>
          <a:lstStyle/>
          <a:p>
            <a:r>
              <a:rPr lang="en-US"/>
              <a:t>Starting a Copilot Chat in PowerPoint</a:t>
            </a:r>
          </a:p>
        </p:txBody>
      </p:sp>
      <p:sp>
        <p:nvSpPr>
          <p:cNvPr id="49" name="Rectangle: Rounded Corners 48">
            <a:extLst>
              <a:ext uri="{FF2B5EF4-FFF2-40B4-BE49-F238E27FC236}">
                <a16:creationId xmlns:a16="http://schemas.microsoft.com/office/drawing/2014/main" id="{B8C58CE8-C9D8-E05F-A8B6-0D5CCABB2EDA}"/>
              </a:ext>
              <a:ext uri="{C183D7F6-B498-43B3-948B-1728B52AA6E4}">
                <adec:decorative xmlns:adec="http://schemas.microsoft.com/office/drawing/2017/decorative" val="1"/>
              </a:ext>
            </a:extLst>
          </p:cNvPr>
          <p:cNvSpPr>
            <a:spLocks noChangeAspect="1"/>
          </p:cNvSpPr>
          <p:nvPr/>
        </p:nvSpPr>
        <p:spPr bwMode="auto">
          <a:xfrm>
            <a:off x="9003506" y="5248274"/>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Freeform: Shape 49">
            <a:extLst>
              <a:ext uri="{FF2B5EF4-FFF2-40B4-BE49-F238E27FC236}">
                <a16:creationId xmlns:a16="http://schemas.microsoft.com/office/drawing/2014/main" id="{5C7CF31A-4DF4-53BE-9E13-6158FEFE47D3}"/>
              </a:ext>
              <a:ext uri="{C183D7F6-B498-43B3-948B-1728B52AA6E4}">
                <adec:decorative xmlns:adec="http://schemas.microsoft.com/office/drawing/2017/decorative" val="1"/>
              </a:ext>
            </a:extLst>
          </p:cNvPr>
          <p:cNvSpPr/>
          <p:nvPr/>
        </p:nvSpPr>
        <p:spPr bwMode="auto">
          <a:xfrm>
            <a:off x="9032080" y="5278418"/>
            <a:ext cx="723902" cy="592512"/>
          </a:xfrm>
          <a:custGeom>
            <a:avLst/>
            <a:gdLst>
              <a:gd name="connsiteX0" fmla="*/ 27315 w 723902"/>
              <a:gd name="connsiteY0" fmla="*/ 0 h 592512"/>
              <a:gd name="connsiteX1" fmla="*/ 696587 w 723902"/>
              <a:gd name="connsiteY1" fmla="*/ 0 h 592512"/>
              <a:gd name="connsiteX2" fmla="*/ 723902 w 723902"/>
              <a:gd name="connsiteY2" fmla="*/ 27315 h 592512"/>
              <a:gd name="connsiteX3" fmla="*/ 723902 w 723902"/>
              <a:gd name="connsiteY3" fmla="*/ 565197 h 592512"/>
              <a:gd name="connsiteX4" fmla="*/ 696587 w 723902"/>
              <a:gd name="connsiteY4" fmla="*/ 592512 h 592512"/>
              <a:gd name="connsiteX5" fmla="*/ 27315 w 723902"/>
              <a:gd name="connsiteY5" fmla="*/ 592512 h 592512"/>
              <a:gd name="connsiteX6" fmla="*/ 0 w 723902"/>
              <a:gd name="connsiteY6" fmla="*/ 565197 h 592512"/>
              <a:gd name="connsiteX7" fmla="*/ 0 w 723902"/>
              <a:gd name="connsiteY7" fmla="*/ 27315 h 592512"/>
              <a:gd name="connsiteX8" fmla="*/ 27315 w 723902"/>
              <a:gd name="connsiteY8" fmla="*/ 0 h 59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02" h="592512">
                <a:moveTo>
                  <a:pt x="27315" y="0"/>
                </a:moveTo>
                <a:lnTo>
                  <a:pt x="696587" y="0"/>
                </a:lnTo>
                <a:cubicBezTo>
                  <a:pt x="711673" y="0"/>
                  <a:pt x="723902" y="12229"/>
                  <a:pt x="723902" y="27315"/>
                </a:cubicBezTo>
                <a:lnTo>
                  <a:pt x="723902" y="565197"/>
                </a:lnTo>
                <a:cubicBezTo>
                  <a:pt x="723902" y="580283"/>
                  <a:pt x="711673" y="592512"/>
                  <a:pt x="696587" y="592512"/>
                </a:cubicBezTo>
                <a:lnTo>
                  <a:pt x="27315" y="592512"/>
                </a:lnTo>
                <a:cubicBezTo>
                  <a:pt x="12229" y="592512"/>
                  <a:pt x="0" y="580283"/>
                  <a:pt x="0" y="565197"/>
                </a:cubicBezTo>
                <a:lnTo>
                  <a:pt x="0" y="27315"/>
                </a:lnTo>
                <a:cubicBezTo>
                  <a:pt x="0" y="12229"/>
                  <a:pt x="12229" y="0"/>
                  <a:pt x="273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Rounded Corners 50">
            <a:extLst>
              <a:ext uri="{FF2B5EF4-FFF2-40B4-BE49-F238E27FC236}">
                <a16:creationId xmlns:a16="http://schemas.microsoft.com/office/drawing/2014/main" id="{908BA63C-8C04-7A91-F3AC-012A1EC14DDA}"/>
              </a:ext>
              <a:ext uri="{C183D7F6-B498-43B3-948B-1728B52AA6E4}">
                <adec:decorative xmlns:adec="http://schemas.microsoft.com/office/drawing/2017/decorative" val="1"/>
              </a:ext>
            </a:extLst>
          </p:cNvPr>
          <p:cNvSpPr/>
          <p:nvPr/>
        </p:nvSpPr>
        <p:spPr bwMode="auto">
          <a:xfrm>
            <a:off x="7964565" y="2481906"/>
            <a:ext cx="288848" cy="347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Rectangle: Rounded Corners 51">
            <a:extLst>
              <a:ext uri="{FF2B5EF4-FFF2-40B4-BE49-F238E27FC236}">
                <a16:creationId xmlns:a16="http://schemas.microsoft.com/office/drawing/2014/main" id="{0EE10A28-80CA-1E60-A404-16C6C1CCDA09}"/>
              </a:ext>
              <a:ext uri="{C183D7F6-B498-43B3-948B-1728B52AA6E4}">
                <adec:decorative xmlns:adec="http://schemas.microsoft.com/office/drawing/2017/decorative" val="1"/>
              </a:ext>
            </a:extLst>
          </p:cNvPr>
          <p:cNvSpPr/>
          <p:nvPr/>
        </p:nvSpPr>
        <p:spPr bwMode="auto">
          <a:xfrm>
            <a:off x="7264887" y="2968210"/>
            <a:ext cx="1504156" cy="251936"/>
          </a:xfrm>
          <a:prstGeom prst="roundRect">
            <a:avLst>
              <a:gd name="adj" fmla="val 1005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Rectangle: Rounded Corners 53">
            <a:extLst>
              <a:ext uri="{FF2B5EF4-FFF2-40B4-BE49-F238E27FC236}">
                <a16:creationId xmlns:a16="http://schemas.microsoft.com/office/drawing/2014/main" id="{5EE592C4-5C79-E274-BA50-43C78828B298}"/>
              </a:ext>
              <a:ext uri="{C183D7F6-B498-43B3-948B-1728B52AA6E4}">
                <adec:decorative xmlns:adec="http://schemas.microsoft.com/office/drawing/2017/decorative" val="1"/>
              </a:ext>
            </a:extLst>
          </p:cNvPr>
          <p:cNvSpPr/>
          <p:nvPr/>
        </p:nvSpPr>
        <p:spPr bwMode="auto">
          <a:xfrm>
            <a:off x="7074387" y="4521994"/>
            <a:ext cx="1664494" cy="1254918"/>
          </a:xfrm>
          <a:prstGeom prst="roundRect">
            <a:avLst>
              <a:gd name="adj" fmla="val 2499"/>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Rounded Corners 26">
            <a:extLst>
              <a:ext uri="{FF2B5EF4-FFF2-40B4-BE49-F238E27FC236}">
                <a16:creationId xmlns:a16="http://schemas.microsoft.com/office/drawing/2014/main" id="{97601BFC-3417-F5C8-8024-6354B1A417BB}"/>
              </a:ext>
            </a:extLst>
          </p:cNvPr>
          <p:cNvSpPr/>
          <p:nvPr/>
        </p:nvSpPr>
        <p:spPr bwMode="auto">
          <a:xfrm>
            <a:off x="588262" y="5076778"/>
            <a:ext cx="1004318" cy="1077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Sample prompts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Suggested prompts that are tailored to your document with option to expand and see more</a:t>
            </a:r>
          </a:p>
        </p:txBody>
      </p:sp>
      <p:cxnSp>
        <p:nvCxnSpPr>
          <p:cNvPr id="56" name="Straight Connector 55">
            <a:extLst>
              <a:ext uri="{FF2B5EF4-FFF2-40B4-BE49-F238E27FC236}">
                <a16:creationId xmlns:a16="http://schemas.microsoft.com/office/drawing/2014/main" id="{B177AECD-30D8-C92A-D6D5-89BF98971678}"/>
              </a:ext>
              <a:ext uri="{C183D7F6-B498-43B3-948B-1728B52AA6E4}">
                <adec:decorative xmlns:adec="http://schemas.microsoft.com/office/drawing/2017/decorative" val="1"/>
              </a:ext>
            </a:extLst>
          </p:cNvPr>
          <p:cNvCxnSpPr>
            <a:cxnSpLocks/>
          </p:cNvCxnSpPr>
          <p:nvPr/>
        </p:nvCxnSpPr>
        <p:spPr>
          <a:xfrm>
            <a:off x="1677056" y="5186339"/>
            <a:ext cx="5397331"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81C71A78-81A8-B3BF-BB5F-25A7C5DCE3CE}"/>
              </a:ext>
              <a:ext uri="{C183D7F6-B498-43B3-948B-1728B52AA6E4}">
                <adec:decorative xmlns:adec="http://schemas.microsoft.com/office/drawing/2017/decorative" val="1"/>
              </a:ext>
            </a:extLst>
          </p:cNvPr>
          <p:cNvSpPr/>
          <p:nvPr/>
        </p:nvSpPr>
        <p:spPr bwMode="auto">
          <a:xfrm>
            <a:off x="1677056" y="507677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8" name="Rectangle: Rounded Corners 26">
            <a:extLst>
              <a:ext uri="{FF2B5EF4-FFF2-40B4-BE49-F238E27FC236}">
                <a16:creationId xmlns:a16="http://schemas.microsoft.com/office/drawing/2014/main" id="{03BAD52A-45E4-5FA8-DA36-64C740BD2051}"/>
              </a:ext>
            </a:extLst>
          </p:cNvPr>
          <p:cNvSpPr/>
          <p:nvPr/>
        </p:nvSpPr>
        <p:spPr bwMode="auto">
          <a:xfrm>
            <a:off x="7498226" y="1355680"/>
            <a:ext cx="137153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Copilot</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Open Copilot Chat from the ribbon</a:t>
            </a:r>
          </a:p>
        </p:txBody>
      </p:sp>
      <p:sp>
        <p:nvSpPr>
          <p:cNvPr id="59" name="Freeform: Shape 58">
            <a:extLst>
              <a:ext uri="{FF2B5EF4-FFF2-40B4-BE49-F238E27FC236}">
                <a16:creationId xmlns:a16="http://schemas.microsoft.com/office/drawing/2014/main" id="{DA66ACDB-EA54-E667-AB3B-7650E55654BF}"/>
              </a:ext>
              <a:ext uri="{C183D7F6-B498-43B3-948B-1728B52AA6E4}">
                <adec:decorative xmlns:adec="http://schemas.microsoft.com/office/drawing/2017/decorative" val="1"/>
              </a:ext>
            </a:extLst>
          </p:cNvPr>
          <p:cNvSpPr/>
          <p:nvPr/>
        </p:nvSpPr>
        <p:spPr bwMode="auto">
          <a:xfrm>
            <a:off x="6280149" y="1439863"/>
            <a:ext cx="868364" cy="1529556"/>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61" name="Straight Connector 60">
            <a:extLst>
              <a:ext uri="{FF2B5EF4-FFF2-40B4-BE49-F238E27FC236}">
                <a16:creationId xmlns:a16="http://schemas.microsoft.com/office/drawing/2014/main" id="{B83150AF-8676-356D-EADE-49DE72C6A50E}"/>
              </a:ext>
              <a:ext uri="{C183D7F6-B498-43B3-948B-1728B52AA6E4}">
                <adec:decorative xmlns:adec="http://schemas.microsoft.com/office/drawing/2017/decorative" val="1"/>
              </a:ext>
            </a:extLst>
          </p:cNvPr>
          <p:cNvCxnSpPr>
            <a:cxnSpLocks/>
            <a:stCxn id="62" idx="1"/>
          </p:cNvCxnSpPr>
          <p:nvPr/>
        </p:nvCxnSpPr>
        <p:spPr>
          <a:xfrm rot="16200000" flipH="1">
            <a:off x="7566588" y="1939504"/>
            <a:ext cx="583601" cy="501202"/>
          </a:xfrm>
          <a:prstGeom prst="bentConnector3">
            <a:avLst>
              <a:gd name="adj1" fmla="val 50000"/>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0C7D3584-1EA9-50CB-9805-FE229734BA2D}"/>
              </a:ext>
              <a:ext uri="{C183D7F6-B498-43B3-948B-1728B52AA6E4}">
                <adec:decorative xmlns:adec="http://schemas.microsoft.com/office/drawing/2017/decorative" val="1"/>
              </a:ext>
            </a:extLst>
          </p:cNvPr>
          <p:cNvSpPr/>
          <p:nvPr/>
        </p:nvSpPr>
        <p:spPr bwMode="auto">
          <a:xfrm rot="16200000">
            <a:off x="7594071" y="177502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3" name="Freeform: Shape 62">
            <a:extLst>
              <a:ext uri="{FF2B5EF4-FFF2-40B4-BE49-F238E27FC236}">
                <a16:creationId xmlns:a16="http://schemas.microsoft.com/office/drawing/2014/main" id="{FD3A117E-E6FC-8C3C-4F1D-FD9F2316AE20}"/>
              </a:ext>
              <a:ext uri="{C183D7F6-B498-43B3-948B-1728B52AA6E4}">
                <adec:decorative xmlns:adec="http://schemas.microsoft.com/office/drawing/2017/decorative" val="1"/>
              </a:ext>
            </a:extLst>
          </p:cNvPr>
          <p:cNvSpPr/>
          <p:nvPr/>
        </p:nvSpPr>
        <p:spPr bwMode="auto">
          <a:xfrm rot="5400000">
            <a:off x="7861623" y="1428126"/>
            <a:ext cx="2617784" cy="80294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42" name="Group 141">
            <a:extLst>
              <a:ext uri="{FF2B5EF4-FFF2-40B4-BE49-F238E27FC236}">
                <a16:creationId xmlns:a16="http://schemas.microsoft.com/office/drawing/2014/main" id="{30135175-6BFB-BE45-3583-FCFCC16D9D4C}"/>
              </a:ext>
              <a:ext uri="{C183D7F6-B498-43B3-948B-1728B52AA6E4}">
                <adec:decorative xmlns:adec="http://schemas.microsoft.com/office/drawing/2017/decorative" val="1"/>
              </a:ext>
            </a:extLst>
          </p:cNvPr>
          <p:cNvGrpSpPr/>
          <p:nvPr/>
        </p:nvGrpSpPr>
        <p:grpSpPr>
          <a:xfrm>
            <a:off x="9276581" y="520705"/>
            <a:ext cx="2323282" cy="461665"/>
            <a:chOff x="9276581" y="520705"/>
            <a:chExt cx="2323282" cy="461665"/>
          </a:xfrm>
        </p:grpSpPr>
        <p:grpSp>
          <p:nvGrpSpPr>
            <p:cNvPr id="64" name="Group 63">
              <a:extLst>
                <a:ext uri="{FF2B5EF4-FFF2-40B4-BE49-F238E27FC236}">
                  <a16:creationId xmlns:a16="http://schemas.microsoft.com/office/drawing/2014/main" id="{1F492298-D7FE-AE0A-2AB0-2A29570DE613}"/>
                </a:ext>
              </a:extLst>
            </p:cNvPr>
            <p:cNvGrpSpPr/>
            <p:nvPr/>
          </p:nvGrpSpPr>
          <p:grpSpPr>
            <a:xfrm>
              <a:off x="9276581" y="520705"/>
              <a:ext cx="231750" cy="219122"/>
              <a:chOff x="9276581" y="520705"/>
              <a:chExt cx="231750" cy="219122"/>
            </a:xfrm>
          </p:grpSpPr>
          <p:sp>
            <p:nvSpPr>
              <p:cNvPr id="65" name="Rectangle: Rounded Corners 64">
                <a:extLst>
                  <a:ext uri="{FF2B5EF4-FFF2-40B4-BE49-F238E27FC236}">
                    <a16:creationId xmlns:a16="http://schemas.microsoft.com/office/drawing/2014/main" id="{46C750B1-1193-DAEE-4A4A-A15A3904FC91}"/>
                  </a:ext>
                </a:extLst>
              </p:cNvPr>
              <p:cNvSpPr/>
              <p:nvPr/>
            </p:nvSpPr>
            <p:spPr bwMode="auto">
              <a:xfrm>
                <a:off x="9276581" y="520705"/>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6" name="Picture 65">
                <a:extLst>
                  <a:ext uri="{FF2B5EF4-FFF2-40B4-BE49-F238E27FC236}">
                    <a16:creationId xmlns:a16="http://schemas.microsoft.com/office/drawing/2014/main" id="{DA6AD489-6998-232F-C3B7-C7B1F491E4AD}"/>
                  </a:ext>
                </a:extLst>
              </p:cNvPr>
              <p:cNvPicPr>
                <a:picLocks noChangeAspect="1"/>
              </p:cNvPicPr>
              <p:nvPr/>
            </p:nvPicPr>
            <p:blipFill>
              <a:blip r:embed="rId5"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88487" y="531377"/>
                <a:ext cx="207938" cy="197778"/>
              </a:xfrm>
              <a:prstGeom prst="rect">
                <a:avLst/>
              </a:prstGeom>
            </p:spPr>
          </p:pic>
        </p:grpSp>
        <p:sp>
          <p:nvSpPr>
            <p:cNvPr id="67" name="Rectangle: Rounded Corners 66">
              <a:extLst>
                <a:ext uri="{FF2B5EF4-FFF2-40B4-BE49-F238E27FC236}">
                  <a16:creationId xmlns:a16="http://schemas.microsoft.com/office/drawing/2014/main" id="{6CF0751D-05C4-F03F-FCB6-6577C999058C}"/>
                </a:ext>
              </a:extLst>
            </p:cNvPr>
            <p:cNvSpPr/>
            <p:nvPr/>
          </p:nvSpPr>
          <p:spPr bwMode="auto">
            <a:xfrm>
              <a:off x="9558843" y="52070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8" name="Rectangle: Rounded Corners 26">
              <a:extLst>
                <a:ext uri="{FF2B5EF4-FFF2-40B4-BE49-F238E27FC236}">
                  <a16:creationId xmlns:a16="http://schemas.microsoft.com/office/drawing/2014/main" id="{99B3553B-7E68-AAEF-00B4-4320030DE051}"/>
                </a:ext>
              </a:extLst>
            </p:cNvPr>
            <p:cNvSpPr/>
            <p:nvPr/>
          </p:nvSpPr>
          <p:spPr bwMode="auto">
            <a:xfrm>
              <a:off x="9689307" y="520705"/>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Enterprise data protection </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shield </a:t>
              </a:r>
              <a:r>
                <a:rPr kumimoji="0" lang="en-US" sz="1000" b="0" i="0" u="none" strike="noStrike" kern="1200" cap="none" spc="0" normalizeH="0" baseline="0" noProof="0">
                  <a:ln>
                    <a:noFill/>
                  </a:ln>
                  <a:solidFill>
                    <a:srgbClr val="000000"/>
                  </a:solidFill>
                  <a:effectLst/>
                  <a:uLnTx/>
                  <a:uFillTx/>
                  <a:latin typeface="Segoe UI"/>
                  <a:ea typeface="+mn-ea"/>
                  <a:cs typeface="Segoe UI"/>
                </a:rPr>
                <a:t>– indicates your data is protected</a:t>
              </a:r>
            </a:p>
          </p:txBody>
        </p:sp>
      </p:grpSp>
      <p:grpSp>
        <p:nvGrpSpPr>
          <p:cNvPr id="139" name="Group 138">
            <a:extLst>
              <a:ext uri="{FF2B5EF4-FFF2-40B4-BE49-F238E27FC236}">
                <a16:creationId xmlns:a16="http://schemas.microsoft.com/office/drawing/2014/main" id="{A9EC9C32-D573-C3EB-6D1F-C9709AB1535E}"/>
              </a:ext>
              <a:ext uri="{C183D7F6-B498-43B3-948B-1728B52AA6E4}">
                <adec:decorative xmlns:adec="http://schemas.microsoft.com/office/drawing/2017/decorative" val="1"/>
              </a:ext>
            </a:extLst>
          </p:cNvPr>
          <p:cNvGrpSpPr/>
          <p:nvPr/>
        </p:nvGrpSpPr>
        <p:grpSpPr>
          <a:xfrm>
            <a:off x="9276581" y="1901236"/>
            <a:ext cx="2323282" cy="219122"/>
            <a:chOff x="9276581" y="2023318"/>
            <a:chExt cx="2323282" cy="219122"/>
          </a:xfrm>
        </p:grpSpPr>
        <p:grpSp>
          <p:nvGrpSpPr>
            <p:cNvPr id="69" name="Group 68">
              <a:extLst>
                <a:ext uri="{FF2B5EF4-FFF2-40B4-BE49-F238E27FC236}">
                  <a16:creationId xmlns:a16="http://schemas.microsoft.com/office/drawing/2014/main" id="{E65E00B5-2AB2-A221-5568-8F26B56489EF}"/>
                </a:ext>
              </a:extLst>
            </p:cNvPr>
            <p:cNvGrpSpPr/>
            <p:nvPr/>
          </p:nvGrpSpPr>
          <p:grpSpPr>
            <a:xfrm>
              <a:off x="9276581" y="2023318"/>
              <a:ext cx="231750" cy="219122"/>
              <a:chOff x="9276581" y="1267553"/>
              <a:chExt cx="231750" cy="219122"/>
            </a:xfrm>
          </p:grpSpPr>
          <p:sp>
            <p:nvSpPr>
              <p:cNvPr id="70" name="Rectangle: Rounded Corners 69">
                <a:extLst>
                  <a:ext uri="{FF2B5EF4-FFF2-40B4-BE49-F238E27FC236}">
                    <a16:creationId xmlns:a16="http://schemas.microsoft.com/office/drawing/2014/main" id="{607FB1BB-BA1B-3DEF-389D-434B480A8F29}"/>
                  </a:ext>
                </a:extLst>
              </p:cNvPr>
              <p:cNvSpPr/>
              <p:nvPr/>
            </p:nvSpPr>
            <p:spPr bwMode="auto">
              <a:xfrm>
                <a:off x="9276581" y="1267553"/>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1" name="Picture 70" descr="A screenshot of a computer&#10;&#10;AI-generated content may be incorrect.">
                <a:extLst>
                  <a:ext uri="{FF2B5EF4-FFF2-40B4-BE49-F238E27FC236}">
                    <a16:creationId xmlns:a16="http://schemas.microsoft.com/office/drawing/2014/main" id="{48F55378-35FA-FCD2-9AC2-860B67811B40}"/>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21882" y="1300170"/>
                <a:ext cx="141148" cy="153888"/>
              </a:xfrm>
              <a:prstGeom prst="rect">
                <a:avLst/>
              </a:prstGeom>
            </p:spPr>
          </p:pic>
        </p:grpSp>
        <p:sp>
          <p:nvSpPr>
            <p:cNvPr id="77" name="Rectangle: Rounded Corners 76">
              <a:extLst>
                <a:ext uri="{FF2B5EF4-FFF2-40B4-BE49-F238E27FC236}">
                  <a16:creationId xmlns:a16="http://schemas.microsoft.com/office/drawing/2014/main" id="{17CE6C53-2827-9A16-5A7F-F0EF505D5266}"/>
                </a:ext>
              </a:extLst>
            </p:cNvPr>
            <p:cNvSpPr/>
            <p:nvPr/>
          </p:nvSpPr>
          <p:spPr bwMode="auto">
            <a:xfrm>
              <a:off x="9558843" y="202331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8" name="Rectangle: Rounded Corners 26">
              <a:extLst>
                <a:ext uri="{FF2B5EF4-FFF2-40B4-BE49-F238E27FC236}">
                  <a16:creationId xmlns:a16="http://schemas.microsoft.com/office/drawing/2014/main" id="{ED0830C2-D73C-502C-1A03-8C56C42EC490}"/>
                </a:ext>
              </a:extLst>
            </p:cNvPr>
            <p:cNvSpPr/>
            <p:nvPr/>
          </p:nvSpPr>
          <p:spPr bwMode="auto">
            <a:xfrm>
              <a:off x="9689307" y="2055935"/>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a new chat</a:t>
              </a:r>
            </a:p>
          </p:txBody>
        </p:sp>
      </p:grpSp>
      <p:grpSp>
        <p:nvGrpSpPr>
          <p:cNvPr id="138" name="Group 137">
            <a:extLst>
              <a:ext uri="{FF2B5EF4-FFF2-40B4-BE49-F238E27FC236}">
                <a16:creationId xmlns:a16="http://schemas.microsoft.com/office/drawing/2014/main" id="{E7BCEBDC-3E6C-6BAB-C514-9CB210869A1A}"/>
              </a:ext>
              <a:ext uri="{C183D7F6-B498-43B3-948B-1728B52AA6E4}">
                <adec:decorative xmlns:adec="http://schemas.microsoft.com/office/drawing/2017/decorative" val="1"/>
              </a:ext>
            </a:extLst>
          </p:cNvPr>
          <p:cNvGrpSpPr/>
          <p:nvPr/>
        </p:nvGrpSpPr>
        <p:grpSpPr>
          <a:xfrm>
            <a:off x="9276581" y="2255706"/>
            <a:ext cx="2323282" cy="340394"/>
            <a:chOff x="9276581" y="2648896"/>
            <a:chExt cx="2323282" cy="340394"/>
          </a:xfrm>
        </p:grpSpPr>
        <p:grpSp>
          <p:nvGrpSpPr>
            <p:cNvPr id="74" name="Group 73">
              <a:extLst>
                <a:ext uri="{FF2B5EF4-FFF2-40B4-BE49-F238E27FC236}">
                  <a16:creationId xmlns:a16="http://schemas.microsoft.com/office/drawing/2014/main" id="{2B99905C-77B5-E805-282B-F2016B7211E7}"/>
                </a:ext>
              </a:extLst>
            </p:cNvPr>
            <p:cNvGrpSpPr/>
            <p:nvPr/>
          </p:nvGrpSpPr>
          <p:grpSpPr>
            <a:xfrm>
              <a:off x="9276581" y="2648896"/>
              <a:ext cx="231750" cy="219122"/>
              <a:chOff x="9276581" y="2319482"/>
              <a:chExt cx="231750" cy="219122"/>
            </a:xfrm>
          </p:grpSpPr>
          <p:sp>
            <p:nvSpPr>
              <p:cNvPr id="75" name="Rectangle: Rounded Corners 74">
                <a:extLst>
                  <a:ext uri="{FF2B5EF4-FFF2-40B4-BE49-F238E27FC236}">
                    <a16:creationId xmlns:a16="http://schemas.microsoft.com/office/drawing/2014/main" id="{5FC3B2E6-AF9F-7341-34C5-B036E36862F3}"/>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6" name="Picture 75">
                <a:extLst>
                  <a:ext uri="{FF2B5EF4-FFF2-40B4-BE49-F238E27FC236}">
                    <a16:creationId xmlns:a16="http://schemas.microsoft.com/office/drawing/2014/main" id="{89842505-AE2A-4BB0-6625-B668993F433A}"/>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82" name="Rectangle: Rounded Corners 81">
              <a:extLst>
                <a:ext uri="{FF2B5EF4-FFF2-40B4-BE49-F238E27FC236}">
                  <a16:creationId xmlns:a16="http://schemas.microsoft.com/office/drawing/2014/main" id="{ABB6C637-2D2E-EC6F-3A7D-81AA330DC9AC}"/>
                </a:ext>
              </a:extLst>
            </p:cNvPr>
            <p:cNvSpPr/>
            <p:nvPr/>
          </p:nvSpPr>
          <p:spPr bwMode="auto">
            <a:xfrm>
              <a:off x="9558843" y="264889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Rectangle: Rounded Corners 26">
              <a:extLst>
                <a:ext uri="{FF2B5EF4-FFF2-40B4-BE49-F238E27FC236}">
                  <a16:creationId xmlns:a16="http://schemas.microsoft.com/office/drawing/2014/main" id="{7659B7C0-BBDF-6246-22CE-853FBBBBCA3B}"/>
                </a:ext>
              </a:extLst>
            </p:cNvPr>
            <p:cNvSpPr/>
            <p:nvPr/>
          </p:nvSpPr>
          <p:spPr bwMode="auto">
            <a:xfrm>
              <a:off x="9689307" y="2681513"/>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 </a:t>
              </a:r>
              <a:r>
                <a:rPr kumimoji="0" lang="en-US" sz="1000" b="0" i="0" u="none" strike="noStrike" kern="1200" cap="none" spc="0" normalizeH="0" baseline="0" noProof="0">
                  <a:ln>
                    <a:noFill/>
                  </a:ln>
                  <a:solidFill>
                    <a:srgbClr val="000000"/>
                  </a:solidFill>
                  <a:effectLst/>
                  <a:uLnTx/>
                  <a:uFillTx/>
                  <a:latin typeface="Segoe UI"/>
                  <a:ea typeface="+mn-ea"/>
                  <a:cs typeface="Segoe UI"/>
                </a:rPr>
                <a:t>– feedback and controls options</a:t>
              </a:r>
            </a:p>
          </p:txBody>
        </p:sp>
      </p:grpSp>
      <p:sp>
        <p:nvSpPr>
          <p:cNvPr id="84" name="Freeform: Shape 83">
            <a:extLst>
              <a:ext uri="{FF2B5EF4-FFF2-40B4-BE49-F238E27FC236}">
                <a16:creationId xmlns:a16="http://schemas.microsoft.com/office/drawing/2014/main" id="{3ED726FF-9E33-147D-EABA-573C9DB505E6}"/>
              </a:ext>
              <a:ext uri="{C183D7F6-B498-43B3-948B-1728B52AA6E4}">
                <adec:decorative xmlns:adec="http://schemas.microsoft.com/office/drawing/2017/decorative" val="1"/>
              </a:ext>
            </a:extLst>
          </p:cNvPr>
          <p:cNvSpPr/>
          <p:nvPr/>
        </p:nvSpPr>
        <p:spPr bwMode="auto">
          <a:xfrm rot="5400000" flipH="1">
            <a:off x="8365753" y="4678432"/>
            <a:ext cx="1824027" cy="1163498"/>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5" name="Group 84">
            <a:extLst>
              <a:ext uri="{FF2B5EF4-FFF2-40B4-BE49-F238E27FC236}">
                <a16:creationId xmlns:a16="http://schemas.microsoft.com/office/drawing/2014/main" id="{5F60683E-F050-CA89-0B7F-B812FC244286}"/>
              </a:ext>
              <a:ext uri="{C183D7F6-B498-43B3-948B-1728B52AA6E4}">
                <adec:decorative xmlns:adec="http://schemas.microsoft.com/office/drawing/2017/decorative" val="1"/>
              </a:ext>
            </a:extLst>
          </p:cNvPr>
          <p:cNvGrpSpPr/>
          <p:nvPr/>
        </p:nvGrpSpPr>
        <p:grpSpPr>
          <a:xfrm>
            <a:off x="9003506" y="4519612"/>
            <a:ext cx="781050" cy="647701"/>
            <a:chOff x="9003506" y="4519612"/>
            <a:chExt cx="781050" cy="647701"/>
          </a:xfrm>
        </p:grpSpPr>
        <p:sp>
          <p:nvSpPr>
            <p:cNvPr id="86" name="Rectangle: Rounded Corners 85">
              <a:extLst>
                <a:ext uri="{FF2B5EF4-FFF2-40B4-BE49-F238E27FC236}">
                  <a16:creationId xmlns:a16="http://schemas.microsoft.com/office/drawing/2014/main" id="{870FDCB0-9501-417B-2507-08033BAF45A0}"/>
                </a:ext>
              </a:extLst>
            </p:cNvPr>
            <p:cNvSpPr>
              <a:spLocks noChangeAspect="1"/>
            </p:cNvSpPr>
            <p:nvPr/>
          </p:nvSpPr>
          <p:spPr bwMode="auto">
            <a:xfrm>
              <a:off x="9003506" y="4519612"/>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7" name="Picture 86">
              <a:extLst>
                <a:ext uri="{FF2B5EF4-FFF2-40B4-BE49-F238E27FC236}">
                  <a16:creationId xmlns:a16="http://schemas.microsoft.com/office/drawing/2014/main" id="{2315DD73-3F4F-D153-178A-834C615A936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032081" y="4547415"/>
              <a:ext cx="723902" cy="592512"/>
            </a:xfrm>
            <a:prstGeom prst="roundRect">
              <a:avLst>
                <a:gd name="adj" fmla="val 4610"/>
              </a:avLst>
            </a:prstGeom>
          </p:spPr>
        </p:pic>
      </p:grpSp>
      <p:grpSp>
        <p:nvGrpSpPr>
          <p:cNvPr id="88" name="Group 87">
            <a:extLst>
              <a:ext uri="{FF2B5EF4-FFF2-40B4-BE49-F238E27FC236}">
                <a16:creationId xmlns:a16="http://schemas.microsoft.com/office/drawing/2014/main" id="{A3DD372C-98D0-E41E-5186-90DE8323C8B4}"/>
              </a:ext>
              <a:ext uri="{C183D7F6-B498-43B3-948B-1728B52AA6E4}">
                <adec:decorative xmlns:adec="http://schemas.microsoft.com/office/drawing/2017/decorative" val="1"/>
              </a:ext>
            </a:extLst>
          </p:cNvPr>
          <p:cNvGrpSpPr/>
          <p:nvPr/>
        </p:nvGrpSpPr>
        <p:grpSpPr>
          <a:xfrm>
            <a:off x="9032081" y="5276077"/>
            <a:ext cx="721519" cy="368647"/>
            <a:chOff x="-4060" y="2796665"/>
            <a:chExt cx="2715004" cy="1538856"/>
          </a:xfrm>
        </p:grpSpPr>
        <p:pic>
          <p:nvPicPr>
            <p:cNvPr id="89" name="Picture 88">
              <a:extLst>
                <a:ext uri="{FF2B5EF4-FFF2-40B4-BE49-F238E27FC236}">
                  <a16:creationId xmlns:a16="http://schemas.microsoft.com/office/drawing/2014/main" id="{A47199D2-F706-052E-C0B5-5C3AC0640EC7}"/>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060" y="2796665"/>
              <a:ext cx="2715004" cy="439169"/>
            </a:xfrm>
            <a:prstGeom prst="roundRect">
              <a:avLst/>
            </a:prstGeom>
          </p:spPr>
        </p:pic>
        <p:pic>
          <p:nvPicPr>
            <p:cNvPr id="90" name="Picture 89">
              <a:extLst>
                <a:ext uri="{FF2B5EF4-FFF2-40B4-BE49-F238E27FC236}">
                  <a16:creationId xmlns:a16="http://schemas.microsoft.com/office/drawing/2014/main" id="{37AA6A62-8D52-7AE2-7AEA-E75AA114ED3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060" y="3151840"/>
              <a:ext cx="2715004" cy="1183681"/>
            </a:xfrm>
            <a:prstGeom prst="roundRect">
              <a:avLst/>
            </a:prstGeom>
          </p:spPr>
        </p:pic>
      </p:grpSp>
      <p:sp>
        <p:nvSpPr>
          <p:cNvPr id="91" name="Rectangle: Rounded Corners 90">
            <a:extLst>
              <a:ext uri="{FF2B5EF4-FFF2-40B4-BE49-F238E27FC236}">
                <a16:creationId xmlns:a16="http://schemas.microsoft.com/office/drawing/2014/main" id="{79B7951D-E71F-025B-2B19-2010E479B417}"/>
              </a:ext>
              <a:ext uri="{C183D7F6-B498-43B3-948B-1728B52AA6E4}">
                <adec:decorative xmlns:adec="http://schemas.microsoft.com/office/drawing/2017/decorative" val="1"/>
              </a:ext>
            </a:extLst>
          </p:cNvPr>
          <p:cNvSpPr/>
          <p:nvPr/>
        </p:nvSpPr>
        <p:spPr bwMode="auto">
          <a:xfrm>
            <a:off x="9057970" y="4550568"/>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2" name="Rectangle: Rounded Corners 91">
            <a:extLst>
              <a:ext uri="{FF2B5EF4-FFF2-40B4-BE49-F238E27FC236}">
                <a16:creationId xmlns:a16="http://schemas.microsoft.com/office/drawing/2014/main" id="{3D98C5B3-4990-793D-7238-D2F5EC779333}"/>
              </a:ext>
              <a:ext uri="{C183D7F6-B498-43B3-948B-1728B52AA6E4}">
                <adec:decorative xmlns:adec="http://schemas.microsoft.com/office/drawing/2017/decorative" val="1"/>
              </a:ext>
            </a:extLst>
          </p:cNvPr>
          <p:cNvSpPr/>
          <p:nvPr/>
        </p:nvSpPr>
        <p:spPr bwMode="auto">
          <a:xfrm>
            <a:off x="9127026" y="5253037"/>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93" name="Group 92">
            <a:extLst>
              <a:ext uri="{FF2B5EF4-FFF2-40B4-BE49-F238E27FC236}">
                <a16:creationId xmlns:a16="http://schemas.microsoft.com/office/drawing/2014/main" id="{1219225C-3DC0-BC62-DF56-BE7EEDC8A807}"/>
              </a:ext>
              <a:ext uri="{C183D7F6-B498-43B3-948B-1728B52AA6E4}">
                <adec:decorative xmlns:adec="http://schemas.microsoft.com/office/drawing/2017/decorative" val="1"/>
              </a:ext>
            </a:extLst>
          </p:cNvPr>
          <p:cNvGrpSpPr/>
          <p:nvPr/>
        </p:nvGrpSpPr>
        <p:grpSpPr>
          <a:xfrm>
            <a:off x="9846973" y="4519612"/>
            <a:ext cx="1752890" cy="461665"/>
            <a:chOff x="9846973" y="4519612"/>
            <a:chExt cx="1752890" cy="461665"/>
          </a:xfrm>
        </p:grpSpPr>
        <p:sp>
          <p:nvSpPr>
            <p:cNvPr id="94" name="Rectangle: Rounded Corners 93">
              <a:extLst>
                <a:ext uri="{FF2B5EF4-FFF2-40B4-BE49-F238E27FC236}">
                  <a16:creationId xmlns:a16="http://schemas.microsoft.com/office/drawing/2014/main" id="{B2538CCA-AEB5-3CAC-1754-FE829D108E1D}"/>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5" name="Rectangle: Rounded Corners 26">
              <a:extLst>
                <a:ext uri="{FF2B5EF4-FFF2-40B4-BE49-F238E27FC236}">
                  <a16:creationId xmlns:a16="http://schemas.microsoft.com/office/drawing/2014/main" id="{CBB85F6F-D18E-98FE-C242-36E919FD40E8}"/>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Add files and images to the chat</a:t>
              </a:r>
            </a:p>
          </p:txBody>
        </p:sp>
      </p:grpSp>
      <p:grpSp>
        <p:nvGrpSpPr>
          <p:cNvPr id="96" name="Group 95">
            <a:extLst>
              <a:ext uri="{FF2B5EF4-FFF2-40B4-BE49-F238E27FC236}">
                <a16:creationId xmlns:a16="http://schemas.microsoft.com/office/drawing/2014/main" id="{332686E4-BD63-5421-54B6-75418174020D}"/>
              </a:ext>
              <a:ext uri="{C183D7F6-B498-43B3-948B-1728B52AA6E4}">
                <adec:decorative xmlns:adec="http://schemas.microsoft.com/office/drawing/2017/decorative" val="1"/>
              </a:ext>
            </a:extLst>
          </p:cNvPr>
          <p:cNvGrpSpPr/>
          <p:nvPr/>
        </p:nvGrpSpPr>
        <p:grpSpPr>
          <a:xfrm>
            <a:off x="9846973" y="5276077"/>
            <a:ext cx="1752890" cy="307777"/>
            <a:chOff x="9846973" y="4519612"/>
            <a:chExt cx="1752890" cy="307777"/>
          </a:xfrm>
        </p:grpSpPr>
        <p:sp>
          <p:nvSpPr>
            <p:cNvPr id="97" name="Rectangle: Rounded Corners 96">
              <a:extLst>
                <a:ext uri="{FF2B5EF4-FFF2-40B4-BE49-F238E27FC236}">
                  <a16:creationId xmlns:a16="http://schemas.microsoft.com/office/drawing/2014/main" id="{5BA59813-C0A8-DB17-C159-C3B955B15ED5}"/>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8" name="Rectangle: Rounded Corners 26">
              <a:extLst>
                <a:ext uri="{FF2B5EF4-FFF2-40B4-BE49-F238E27FC236}">
                  <a16:creationId xmlns:a16="http://schemas.microsoft.com/office/drawing/2014/main" id="{F71CCA1D-1E88-16E6-4518-C258E5093AFC}"/>
                </a:ext>
              </a:extLst>
            </p:cNvPr>
            <p:cNvSpPr/>
            <p:nvPr/>
          </p:nvSpPr>
          <p:spPr bwMode="auto">
            <a:xfrm>
              <a:off x="9977437" y="4519612"/>
              <a:ext cx="162242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Access tools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in your chat</a:t>
              </a:r>
            </a:p>
          </p:txBody>
        </p:sp>
      </p:grpSp>
      <p:sp>
        <p:nvSpPr>
          <p:cNvPr id="99" name="Rectangle: Rounded Corners 98">
            <a:extLst>
              <a:ext uri="{FF2B5EF4-FFF2-40B4-BE49-F238E27FC236}">
                <a16:creationId xmlns:a16="http://schemas.microsoft.com/office/drawing/2014/main" id="{8A53840F-7E07-89DC-AEAA-59F1995D37B5}"/>
              </a:ext>
              <a:ext uri="{C183D7F6-B498-43B3-948B-1728B52AA6E4}">
                <adec:decorative xmlns:adec="http://schemas.microsoft.com/office/drawing/2017/decorative" val="1"/>
              </a:ext>
            </a:extLst>
          </p:cNvPr>
          <p:cNvSpPr/>
          <p:nvPr/>
        </p:nvSpPr>
        <p:spPr bwMode="auto">
          <a:xfrm>
            <a:off x="9552806" y="598092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0" name="Picture 99">
            <a:extLst>
              <a:ext uri="{FF2B5EF4-FFF2-40B4-BE49-F238E27FC236}">
                <a16:creationId xmlns:a16="http://schemas.microsoft.com/office/drawing/2014/main" id="{4FF7DF54-CFC9-15FE-2611-49C2ADAADCB1}"/>
              </a:ex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563558" y="5997733"/>
            <a:ext cx="210246" cy="185510"/>
          </a:xfrm>
          <a:prstGeom prst="rect">
            <a:avLst/>
          </a:prstGeom>
        </p:spPr>
      </p:pic>
      <p:sp>
        <p:nvSpPr>
          <p:cNvPr id="101" name="Rectangle: Rounded Corners 100">
            <a:extLst>
              <a:ext uri="{FF2B5EF4-FFF2-40B4-BE49-F238E27FC236}">
                <a16:creationId xmlns:a16="http://schemas.microsoft.com/office/drawing/2014/main" id="{6D1DBBD5-7C0E-B4F1-08AE-59F0EFF69A40}"/>
              </a:ext>
              <a:ext uri="{C183D7F6-B498-43B3-948B-1728B52AA6E4}">
                <adec:decorative xmlns:adec="http://schemas.microsoft.com/office/drawing/2017/decorative" val="1"/>
              </a:ext>
            </a:extLst>
          </p:cNvPr>
          <p:cNvSpPr/>
          <p:nvPr/>
        </p:nvSpPr>
        <p:spPr bwMode="auto">
          <a:xfrm>
            <a:off x="9599472" y="6015479"/>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02" name="Group 101">
            <a:extLst>
              <a:ext uri="{FF2B5EF4-FFF2-40B4-BE49-F238E27FC236}">
                <a16:creationId xmlns:a16="http://schemas.microsoft.com/office/drawing/2014/main" id="{EE7F3B16-D3D4-72D0-49AE-D0EA4F2DBCA0}"/>
              </a:ext>
              <a:ext uri="{C183D7F6-B498-43B3-948B-1728B52AA6E4}">
                <adec:decorative xmlns:adec="http://schemas.microsoft.com/office/drawing/2017/decorative" val="1"/>
              </a:ext>
            </a:extLst>
          </p:cNvPr>
          <p:cNvGrpSpPr/>
          <p:nvPr/>
        </p:nvGrpSpPr>
        <p:grpSpPr>
          <a:xfrm>
            <a:off x="9846973" y="5980927"/>
            <a:ext cx="1752890" cy="461665"/>
            <a:chOff x="9846973" y="4519612"/>
            <a:chExt cx="1752890" cy="461665"/>
          </a:xfrm>
        </p:grpSpPr>
        <p:sp>
          <p:nvSpPr>
            <p:cNvPr id="103" name="Rectangle: Rounded Corners 102">
              <a:extLst>
                <a:ext uri="{FF2B5EF4-FFF2-40B4-BE49-F238E27FC236}">
                  <a16:creationId xmlns:a16="http://schemas.microsoft.com/office/drawing/2014/main" id="{D463026F-439A-7F25-254B-417F04D2C54F}"/>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4" name="Rectangle: Rounded Corners 26">
              <a:extLst>
                <a:ext uri="{FF2B5EF4-FFF2-40B4-BE49-F238E27FC236}">
                  <a16:creationId xmlns:a16="http://schemas.microsoft.com/office/drawing/2014/main" id="{232B6A88-5C24-F83E-1611-BB37C8C040F5}"/>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Interact with Copilot using your voice</a:t>
              </a:r>
            </a:p>
          </p:txBody>
        </p:sp>
      </p:grpSp>
      <p:sp>
        <p:nvSpPr>
          <p:cNvPr id="105" name="Freeform: Shape 104">
            <a:extLst>
              <a:ext uri="{FF2B5EF4-FFF2-40B4-BE49-F238E27FC236}">
                <a16:creationId xmlns:a16="http://schemas.microsoft.com/office/drawing/2014/main" id="{E925F0F3-C2C4-84B4-B7D5-8A440F412E26}"/>
              </a:ext>
              <a:ext uri="{C183D7F6-B498-43B3-948B-1728B52AA6E4}">
                <adec:decorative xmlns:adec="http://schemas.microsoft.com/office/drawing/2017/decorative" val="1"/>
              </a:ext>
            </a:extLst>
          </p:cNvPr>
          <p:cNvSpPr/>
          <p:nvPr/>
        </p:nvSpPr>
        <p:spPr bwMode="auto">
          <a:xfrm>
            <a:off x="8696325" y="3709988"/>
            <a:ext cx="871538" cy="452438"/>
          </a:xfrm>
          <a:custGeom>
            <a:avLst/>
            <a:gdLst>
              <a:gd name="connsiteX0" fmla="*/ 0 w 871538"/>
              <a:gd name="connsiteY0" fmla="*/ 500062 h 500062"/>
              <a:gd name="connsiteX1" fmla="*/ 723900 w 871538"/>
              <a:gd name="connsiteY1" fmla="*/ 500062 h 500062"/>
              <a:gd name="connsiteX2" fmla="*/ 723900 w 871538"/>
              <a:gd name="connsiteY2" fmla="*/ 0 h 500062"/>
              <a:gd name="connsiteX3" fmla="*/ 871538 w 871538"/>
              <a:gd name="connsiteY3" fmla="*/ 0 h 500062"/>
            </a:gdLst>
            <a:ahLst/>
            <a:cxnLst>
              <a:cxn ang="0">
                <a:pos x="connsiteX0" y="connsiteY0"/>
              </a:cxn>
              <a:cxn ang="0">
                <a:pos x="connsiteX1" y="connsiteY1"/>
              </a:cxn>
              <a:cxn ang="0">
                <a:pos x="connsiteX2" y="connsiteY2"/>
              </a:cxn>
              <a:cxn ang="0">
                <a:pos x="connsiteX3" y="connsiteY3"/>
              </a:cxn>
            </a:cxnLst>
            <a:rect l="l" t="t" r="r" b="b"/>
            <a:pathLst>
              <a:path w="871538" h="500062">
                <a:moveTo>
                  <a:pt x="0" y="500062"/>
                </a:moveTo>
                <a:lnTo>
                  <a:pt x="723900" y="500062"/>
                </a:lnTo>
                <a:lnTo>
                  <a:pt x="723900" y="0"/>
                </a:lnTo>
                <a:lnTo>
                  <a:pt x="871538"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06" name="Group 105">
            <a:extLst>
              <a:ext uri="{FF2B5EF4-FFF2-40B4-BE49-F238E27FC236}">
                <a16:creationId xmlns:a16="http://schemas.microsoft.com/office/drawing/2014/main" id="{5139DA54-701B-615E-C25B-5EBAFBB97E8D}"/>
              </a:ext>
              <a:ext uri="{C183D7F6-B498-43B3-948B-1728B52AA6E4}">
                <adec:decorative xmlns:adec="http://schemas.microsoft.com/office/drawing/2017/decorative" val="1"/>
              </a:ext>
            </a:extLst>
          </p:cNvPr>
          <p:cNvGrpSpPr/>
          <p:nvPr/>
        </p:nvGrpSpPr>
        <p:grpSpPr>
          <a:xfrm>
            <a:off x="9544556" y="3599630"/>
            <a:ext cx="2055307" cy="322307"/>
            <a:chOff x="9544556" y="3599630"/>
            <a:chExt cx="2055307" cy="322307"/>
          </a:xfrm>
        </p:grpSpPr>
        <p:sp>
          <p:nvSpPr>
            <p:cNvPr id="107" name="Rectangle: Rounded Corners 106">
              <a:extLst>
                <a:ext uri="{FF2B5EF4-FFF2-40B4-BE49-F238E27FC236}">
                  <a16:creationId xmlns:a16="http://schemas.microsoft.com/office/drawing/2014/main" id="{DA6A4853-D25A-FBDC-9F15-2907F025A747}"/>
                </a:ext>
              </a:extLst>
            </p:cNvPr>
            <p:cNvSpPr/>
            <p:nvPr/>
          </p:nvSpPr>
          <p:spPr bwMode="auto">
            <a:xfrm>
              <a:off x="9544556" y="359963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08" name="Rectangle: Rounded Corners 26">
              <a:extLst>
                <a:ext uri="{FF2B5EF4-FFF2-40B4-BE49-F238E27FC236}">
                  <a16:creationId xmlns:a16="http://schemas.microsoft.com/office/drawing/2014/main" id="{A759F8EB-BEA8-E9EC-9214-A40017C06A16}"/>
                </a:ext>
              </a:extLst>
            </p:cNvPr>
            <p:cNvSpPr/>
            <p:nvPr/>
          </p:nvSpPr>
          <p:spPr bwMode="auto">
            <a:xfrm>
              <a:off x="9689307" y="3614160"/>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Start your chat here</a:t>
              </a:r>
            </a:p>
          </p:txBody>
        </p:sp>
      </p:grpSp>
      <p:grpSp>
        <p:nvGrpSpPr>
          <p:cNvPr id="111" name="Group 110">
            <a:extLst>
              <a:ext uri="{FF2B5EF4-FFF2-40B4-BE49-F238E27FC236}">
                <a16:creationId xmlns:a16="http://schemas.microsoft.com/office/drawing/2014/main" id="{AE549347-7903-41D3-36AA-F57DD249A543}"/>
              </a:ext>
              <a:ext uri="{C183D7F6-B498-43B3-948B-1728B52AA6E4}">
                <adec:decorative xmlns:adec="http://schemas.microsoft.com/office/drawing/2017/decorative" val="1"/>
              </a:ext>
            </a:extLst>
          </p:cNvPr>
          <p:cNvGrpSpPr/>
          <p:nvPr/>
        </p:nvGrpSpPr>
        <p:grpSpPr>
          <a:xfrm>
            <a:off x="5010730" y="1331867"/>
            <a:ext cx="1282120" cy="461665"/>
            <a:chOff x="5010730" y="1331867"/>
            <a:chExt cx="1282120" cy="461665"/>
          </a:xfrm>
        </p:grpSpPr>
        <p:sp>
          <p:nvSpPr>
            <p:cNvPr id="112" name="Rectangle: Rounded Corners 26">
              <a:extLst>
                <a:ext uri="{FF2B5EF4-FFF2-40B4-BE49-F238E27FC236}">
                  <a16:creationId xmlns:a16="http://schemas.microsoft.com/office/drawing/2014/main" id="{8D57D51D-4236-6D4A-EE3D-1C0D8D7664B2}"/>
                </a:ext>
              </a:extLst>
            </p:cNvPr>
            <p:cNvSpPr/>
            <p:nvPr/>
          </p:nvSpPr>
          <p:spPr bwMode="auto">
            <a:xfrm>
              <a:off x="5010730" y="1331867"/>
              <a:ext cx="128212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Navigation panel</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Access agents and conversation history</a:t>
              </a:r>
            </a:p>
          </p:txBody>
        </p:sp>
        <p:sp>
          <p:nvSpPr>
            <p:cNvPr id="113" name="Rectangle: Rounded Corners 112">
              <a:extLst>
                <a:ext uri="{FF2B5EF4-FFF2-40B4-BE49-F238E27FC236}">
                  <a16:creationId xmlns:a16="http://schemas.microsoft.com/office/drawing/2014/main" id="{3AA0E5F8-8106-BAA7-BE79-9588BD4A0269}"/>
                </a:ext>
              </a:extLst>
            </p:cNvPr>
            <p:cNvSpPr/>
            <p:nvPr/>
          </p:nvSpPr>
          <p:spPr bwMode="auto">
            <a:xfrm>
              <a:off x="6265418" y="133186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60" name="Rectangle: Rounded Corners 59">
            <a:extLst>
              <a:ext uri="{FF2B5EF4-FFF2-40B4-BE49-F238E27FC236}">
                <a16:creationId xmlns:a16="http://schemas.microsoft.com/office/drawing/2014/main" id="{797B9EAC-6FB9-A630-4876-FB779E13C870}"/>
              </a:ext>
              <a:ext uri="{C183D7F6-B498-43B3-948B-1728B52AA6E4}">
                <adec:decorative xmlns:adec="http://schemas.microsoft.com/office/drawing/2017/decorative" val="1"/>
              </a:ext>
            </a:extLst>
          </p:cNvPr>
          <p:cNvSpPr/>
          <p:nvPr/>
        </p:nvSpPr>
        <p:spPr bwMode="auto">
          <a:xfrm>
            <a:off x="7073337" y="2968210"/>
            <a:ext cx="161925"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1" name="Group 140">
            <a:extLst>
              <a:ext uri="{FF2B5EF4-FFF2-40B4-BE49-F238E27FC236}">
                <a16:creationId xmlns:a16="http://schemas.microsoft.com/office/drawing/2014/main" id="{D2C48FF4-C406-375F-9538-B38986DA78D4}"/>
              </a:ext>
              <a:ext uri="{C183D7F6-B498-43B3-948B-1728B52AA6E4}">
                <adec:decorative xmlns:adec="http://schemas.microsoft.com/office/drawing/2017/decorative" val="1"/>
              </a:ext>
            </a:extLst>
          </p:cNvPr>
          <p:cNvGrpSpPr/>
          <p:nvPr/>
        </p:nvGrpSpPr>
        <p:grpSpPr>
          <a:xfrm>
            <a:off x="9158288" y="1117718"/>
            <a:ext cx="2441575" cy="648170"/>
            <a:chOff x="9158288" y="1267553"/>
            <a:chExt cx="2441575" cy="648170"/>
          </a:xfrm>
        </p:grpSpPr>
        <p:sp>
          <p:nvSpPr>
            <p:cNvPr id="72" name="Rectangle: Rounded Corners 71">
              <a:extLst>
                <a:ext uri="{FF2B5EF4-FFF2-40B4-BE49-F238E27FC236}">
                  <a16:creationId xmlns:a16="http://schemas.microsoft.com/office/drawing/2014/main" id="{F76AA7F9-ACF5-7B4B-E07B-F0901D4F9C02}"/>
                </a:ext>
              </a:extLst>
            </p:cNvPr>
            <p:cNvSpPr/>
            <p:nvPr/>
          </p:nvSpPr>
          <p:spPr bwMode="auto">
            <a:xfrm>
              <a:off x="9558843" y="126755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3" name="Rectangle: Rounded Corners 26">
              <a:extLst>
                <a:ext uri="{FF2B5EF4-FFF2-40B4-BE49-F238E27FC236}">
                  <a16:creationId xmlns:a16="http://schemas.microsoft.com/office/drawing/2014/main" id="{F043C60A-CA2A-5C92-CFF0-129E4EBC7D80}"/>
                </a:ext>
              </a:extLst>
            </p:cNvPr>
            <p:cNvSpPr/>
            <p:nvPr/>
          </p:nvSpPr>
          <p:spPr bwMode="auto">
            <a:xfrm>
              <a:off x="9689307" y="1300170"/>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Work/Web  </a:t>
              </a:r>
              <a:r>
                <a:rPr kumimoji="0" lang="en-US" sz="1000" b="0" i="0" u="none" strike="noStrike" kern="1200" cap="none" spc="0" normalizeH="0" baseline="0" noProof="0">
                  <a:ln>
                    <a:noFill/>
                  </a:ln>
                  <a:solidFill>
                    <a:srgbClr val="000000"/>
                  </a:solidFill>
                  <a:effectLst/>
                  <a:uLnTx/>
                  <a:uFillTx/>
                  <a:latin typeface="Segoe UI"/>
                  <a:ea typeface="+mn-ea"/>
                  <a:cs typeface="Segoe UI"/>
                </a:rPr>
                <a:t>– Choose whether you want Copilot to base responses on your Work data or use the web</a:t>
              </a:r>
            </a:p>
          </p:txBody>
        </p:sp>
        <p:grpSp>
          <p:nvGrpSpPr>
            <p:cNvPr id="140" name="Group 139">
              <a:extLst>
                <a:ext uri="{FF2B5EF4-FFF2-40B4-BE49-F238E27FC236}">
                  <a16:creationId xmlns:a16="http://schemas.microsoft.com/office/drawing/2014/main" id="{22AC8E29-66A7-C792-E1B1-90DED99C1898}"/>
                </a:ext>
              </a:extLst>
            </p:cNvPr>
            <p:cNvGrpSpPr/>
            <p:nvPr/>
          </p:nvGrpSpPr>
          <p:grpSpPr>
            <a:xfrm>
              <a:off x="9158288" y="1267553"/>
              <a:ext cx="350043" cy="219122"/>
              <a:chOff x="9158288" y="1267553"/>
              <a:chExt cx="350043" cy="219122"/>
            </a:xfrm>
          </p:grpSpPr>
          <p:sp>
            <p:nvSpPr>
              <p:cNvPr id="80" name="Rectangle: Rounded Corners 79">
                <a:extLst>
                  <a:ext uri="{FF2B5EF4-FFF2-40B4-BE49-F238E27FC236}">
                    <a16:creationId xmlns:a16="http://schemas.microsoft.com/office/drawing/2014/main" id="{C0FA891F-58BD-A10A-9D2B-C30754E338A1}"/>
                  </a:ext>
                </a:extLst>
              </p:cNvPr>
              <p:cNvSpPr/>
              <p:nvPr/>
            </p:nvSpPr>
            <p:spPr bwMode="auto">
              <a:xfrm>
                <a:off x="9158288" y="1267553"/>
                <a:ext cx="350043"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20" name="Picture 119">
                <a:extLst>
                  <a:ext uri="{FF2B5EF4-FFF2-40B4-BE49-F238E27FC236}">
                    <a16:creationId xmlns:a16="http://schemas.microsoft.com/office/drawing/2014/main" id="{0E67BE74-786B-15F3-4F52-4D8DBB0E9A8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82076" y="1295681"/>
                <a:ext cx="302467" cy="162866"/>
              </a:xfrm>
              <a:prstGeom prst="rect">
                <a:avLst/>
              </a:prstGeom>
            </p:spPr>
          </p:pic>
        </p:grpSp>
      </p:grpSp>
      <p:grpSp>
        <p:nvGrpSpPr>
          <p:cNvPr id="137" name="Group 136">
            <a:extLst>
              <a:ext uri="{FF2B5EF4-FFF2-40B4-BE49-F238E27FC236}">
                <a16:creationId xmlns:a16="http://schemas.microsoft.com/office/drawing/2014/main" id="{8A9BF924-0660-4446-58CE-A4C6710C7C5B}"/>
              </a:ext>
              <a:ext uri="{C183D7F6-B498-43B3-948B-1728B52AA6E4}">
                <adec:decorative xmlns:adec="http://schemas.microsoft.com/office/drawing/2017/decorative" val="1"/>
              </a:ext>
            </a:extLst>
          </p:cNvPr>
          <p:cNvGrpSpPr/>
          <p:nvPr/>
        </p:nvGrpSpPr>
        <p:grpSpPr>
          <a:xfrm>
            <a:off x="9276581" y="2731446"/>
            <a:ext cx="2323282" cy="219122"/>
            <a:chOff x="9276581" y="3067996"/>
            <a:chExt cx="2323282" cy="219122"/>
          </a:xfrm>
        </p:grpSpPr>
        <p:grpSp>
          <p:nvGrpSpPr>
            <p:cNvPr id="132" name="Group 131">
              <a:extLst>
                <a:ext uri="{FF2B5EF4-FFF2-40B4-BE49-F238E27FC236}">
                  <a16:creationId xmlns:a16="http://schemas.microsoft.com/office/drawing/2014/main" id="{E5CD6592-4B0D-04BA-9DE5-C65F6C4C4EEB}"/>
                </a:ext>
              </a:extLst>
            </p:cNvPr>
            <p:cNvGrpSpPr/>
            <p:nvPr/>
          </p:nvGrpSpPr>
          <p:grpSpPr>
            <a:xfrm>
              <a:off x="9276581" y="3067996"/>
              <a:ext cx="231750" cy="219122"/>
              <a:chOff x="9276581" y="2827357"/>
              <a:chExt cx="231750" cy="219122"/>
            </a:xfrm>
          </p:grpSpPr>
          <p:sp>
            <p:nvSpPr>
              <p:cNvPr id="133" name="Rectangle: Rounded Corners 132">
                <a:extLst>
                  <a:ext uri="{FF2B5EF4-FFF2-40B4-BE49-F238E27FC236}">
                    <a16:creationId xmlns:a16="http://schemas.microsoft.com/office/drawing/2014/main" id="{54867D7B-0EF8-B64F-1EBE-BAE0C5ED1B25}"/>
                  </a:ext>
                </a:extLst>
              </p:cNvPr>
              <p:cNvSpPr/>
              <p:nvPr/>
            </p:nvSpPr>
            <p:spPr bwMode="auto">
              <a:xfrm>
                <a:off x="9276581" y="282735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4" name="Picture 133">
                <a:extLst>
                  <a:ext uri="{FF2B5EF4-FFF2-40B4-BE49-F238E27FC236}">
                    <a16:creationId xmlns:a16="http://schemas.microsoft.com/office/drawing/2014/main" id="{C2435821-8239-7754-1604-351988EA7DD4}"/>
                  </a:ext>
                </a:extLst>
              </p:cNvPr>
              <p:cNvPicPr>
                <a:picLocks noChangeAspect="1"/>
              </p:cNvPicPr>
              <p:nvPr/>
            </p:nvPicPr>
            <p:blipFill>
              <a:blip r:embed="rId13"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32883" y="2871788"/>
                <a:ext cx="119146" cy="130260"/>
              </a:xfrm>
              <a:prstGeom prst="rect">
                <a:avLst/>
              </a:prstGeom>
            </p:spPr>
          </p:pic>
        </p:grpSp>
        <p:sp>
          <p:nvSpPr>
            <p:cNvPr id="135" name="Rectangle: Rounded Corners 134">
              <a:extLst>
                <a:ext uri="{FF2B5EF4-FFF2-40B4-BE49-F238E27FC236}">
                  <a16:creationId xmlns:a16="http://schemas.microsoft.com/office/drawing/2014/main" id="{91FEC404-84C7-C054-EF61-E94D76D04EEC}"/>
                </a:ext>
              </a:extLst>
            </p:cNvPr>
            <p:cNvSpPr/>
            <p:nvPr/>
          </p:nvSpPr>
          <p:spPr bwMode="auto">
            <a:xfrm>
              <a:off x="9558843" y="306799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36" name="Rectangle: Rounded Corners 26">
              <a:extLst>
                <a:ext uri="{FF2B5EF4-FFF2-40B4-BE49-F238E27FC236}">
                  <a16:creationId xmlns:a16="http://schemas.microsoft.com/office/drawing/2014/main" id="{9A03B63C-C9BC-89B1-0D78-D225E9EB2BDC}"/>
                </a:ext>
              </a:extLst>
            </p:cNvPr>
            <p:cNvSpPr/>
            <p:nvPr/>
          </p:nvSpPr>
          <p:spPr bwMode="auto">
            <a:xfrm>
              <a:off x="9689307" y="3100613"/>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Close Copilot Chat</a:t>
              </a:r>
            </a:p>
          </p:txBody>
        </p:sp>
      </p:grpSp>
      <p:sp>
        <p:nvSpPr>
          <p:cNvPr id="109" name="Rectangle: Rounded Corners 108">
            <a:extLst>
              <a:ext uri="{FF2B5EF4-FFF2-40B4-BE49-F238E27FC236}">
                <a16:creationId xmlns:a16="http://schemas.microsoft.com/office/drawing/2014/main" id="{C9FE35FB-A84D-698C-093F-8F334F893D29}"/>
              </a:ext>
              <a:ext uri="{C183D7F6-B498-43B3-948B-1728B52AA6E4}">
                <adec:decorative xmlns:adec="http://schemas.microsoft.com/office/drawing/2017/decorative" val="1"/>
              </a:ext>
            </a:extLst>
          </p:cNvPr>
          <p:cNvSpPr/>
          <p:nvPr/>
        </p:nvSpPr>
        <p:spPr bwMode="auto">
          <a:xfrm>
            <a:off x="7083913" y="4077096"/>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0" name="Rectangle: Rounded Corners 109">
            <a:extLst>
              <a:ext uri="{FF2B5EF4-FFF2-40B4-BE49-F238E27FC236}">
                <a16:creationId xmlns:a16="http://schemas.microsoft.com/office/drawing/2014/main" id="{95B8D265-5AFC-BC4C-2C83-23A70A3FAE31}"/>
              </a:ext>
              <a:ext uri="{C183D7F6-B498-43B3-948B-1728B52AA6E4}">
                <adec:decorative xmlns:adec="http://schemas.microsoft.com/office/drawing/2017/decorative" val="1"/>
              </a:ext>
            </a:extLst>
          </p:cNvPr>
          <p:cNvSpPr/>
          <p:nvPr/>
        </p:nvSpPr>
        <p:spPr bwMode="auto">
          <a:xfrm>
            <a:off x="7083913" y="4274343"/>
            <a:ext cx="1612106"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5869426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277A92-84F7-FC42-7EAC-D497C3A0F2C2}"/>
              </a:ext>
              <a:ext uri="{C183D7F6-B498-43B3-948B-1728B52AA6E4}">
                <adec:decorative xmlns:adec="http://schemas.microsoft.com/office/drawing/2017/decorative" val="1"/>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pic>
        <p:nvPicPr>
          <p:cNvPr id="74" name="Picture 73" descr="Copilot Chat UI">
            <a:extLst>
              <a:ext uri="{FF2B5EF4-FFF2-40B4-BE49-F238E27FC236}">
                <a16:creationId xmlns:a16="http://schemas.microsoft.com/office/drawing/2014/main" id="{CCA2C426-4E0A-CD10-1743-108095AD3D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56552" y="2086500"/>
            <a:ext cx="6640037" cy="4132803"/>
          </a:xfrm>
          <a:prstGeom prst="roundRect">
            <a:avLst>
              <a:gd name="adj" fmla="val 2285"/>
            </a:avLst>
          </a:prstGeom>
        </p:spPr>
      </p:pic>
      <p:sp>
        <p:nvSpPr>
          <p:cNvPr id="7" name="Title 2">
            <a:extLst>
              <a:ext uri="{FF2B5EF4-FFF2-40B4-BE49-F238E27FC236}">
                <a16:creationId xmlns:a16="http://schemas.microsoft.com/office/drawing/2014/main" id="{3CCD8680-BB8D-670C-9C55-F55959E7A564}"/>
              </a:ext>
            </a:extLst>
          </p:cNvPr>
          <p:cNvSpPr>
            <a:spLocks noGrp="1"/>
          </p:cNvSpPr>
          <p:nvPr>
            <p:ph type="title"/>
          </p:nvPr>
        </p:nvSpPr>
        <p:spPr>
          <a:xfrm>
            <a:off x="588261" y="585216"/>
            <a:ext cx="11011601" cy="553998"/>
          </a:xfrm>
        </p:spPr>
        <p:txBody>
          <a:bodyPr/>
          <a:lstStyle/>
          <a:p>
            <a:r>
              <a:rPr lang="en-US"/>
              <a:t>Copilot Chat in PowerPoint response</a:t>
            </a:r>
          </a:p>
        </p:txBody>
      </p:sp>
      <p:sp>
        <p:nvSpPr>
          <p:cNvPr id="8" name="Rectangle: Rounded Corners 26">
            <a:extLst>
              <a:ext uri="{FF2B5EF4-FFF2-40B4-BE49-F238E27FC236}">
                <a16:creationId xmlns:a16="http://schemas.microsoft.com/office/drawing/2014/main" id="{D9818723-6DFE-8750-2D5A-F933B9648F11}"/>
              </a:ext>
            </a:extLst>
          </p:cNvPr>
          <p:cNvSpPr/>
          <p:nvPr/>
        </p:nvSpPr>
        <p:spPr bwMode="auto">
          <a:xfrm>
            <a:off x="588262" y="3576592"/>
            <a:ext cx="1004318"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Prompt response</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a:rPr>
              <a:t>See the response here with references to files or web sites used</a:t>
            </a:r>
          </a:p>
        </p:txBody>
      </p:sp>
      <p:sp>
        <p:nvSpPr>
          <p:cNvPr id="9" name="Rectangle: Rounded Corners 8">
            <a:extLst>
              <a:ext uri="{FF2B5EF4-FFF2-40B4-BE49-F238E27FC236}">
                <a16:creationId xmlns:a16="http://schemas.microsoft.com/office/drawing/2014/main" id="{92D45D48-1D4A-3840-1E39-D651B751D685}"/>
              </a:ext>
              <a:ext uri="{C183D7F6-B498-43B3-948B-1728B52AA6E4}">
                <adec:decorative xmlns:adec="http://schemas.microsoft.com/office/drawing/2017/decorative" val="1"/>
              </a:ext>
            </a:extLst>
          </p:cNvPr>
          <p:cNvSpPr/>
          <p:nvPr/>
        </p:nvSpPr>
        <p:spPr bwMode="auto">
          <a:xfrm>
            <a:off x="1677056" y="357659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0" name="Straight Connector 9">
            <a:extLst>
              <a:ext uri="{FF2B5EF4-FFF2-40B4-BE49-F238E27FC236}">
                <a16:creationId xmlns:a16="http://schemas.microsoft.com/office/drawing/2014/main" id="{9738FB1B-B34B-7CDB-9425-89541ADF8B05}"/>
              </a:ext>
              <a:ext uri="{C183D7F6-B498-43B3-948B-1728B52AA6E4}">
                <adec:decorative xmlns:adec="http://schemas.microsoft.com/office/drawing/2017/decorative" val="1"/>
              </a:ext>
            </a:extLst>
          </p:cNvPr>
          <p:cNvCxnSpPr>
            <a:cxnSpLocks/>
          </p:cNvCxnSpPr>
          <p:nvPr/>
        </p:nvCxnSpPr>
        <p:spPr>
          <a:xfrm>
            <a:off x="1677056" y="3686153"/>
            <a:ext cx="5339694"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DC19E36-34C9-6D57-2ECF-14AE248E9B44}"/>
              </a:ext>
              <a:ext uri="{C183D7F6-B498-43B3-948B-1728B52AA6E4}">
                <adec:decorative xmlns:adec="http://schemas.microsoft.com/office/drawing/2017/decorative" val="1"/>
              </a:ext>
            </a:extLst>
          </p:cNvPr>
          <p:cNvSpPr/>
          <p:nvPr/>
        </p:nvSpPr>
        <p:spPr bwMode="auto">
          <a:xfrm>
            <a:off x="9276581" y="3151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Rounded Corners 20">
            <a:extLst>
              <a:ext uri="{FF2B5EF4-FFF2-40B4-BE49-F238E27FC236}">
                <a16:creationId xmlns:a16="http://schemas.microsoft.com/office/drawing/2014/main" id="{9E451357-1508-B718-628A-A269C7883FDD}"/>
              </a:ext>
              <a:ext uri="{C183D7F6-B498-43B3-948B-1728B52AA6E4}">
                <adec:decorative xmlns:adec="http://schemas.microsoft.com/office/drawing/2017/decorative" val="1"/>
              </a:ext>
            </a:extLst>
          </p:cNvPr>
          <p:cNvSpPr/>
          <p:nvPr/>
        </p:nvSpPr>
        <p:spPr bwMode="auto">
          <a:xfrm>
            <a:off x="9558843" y="3151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Rectangle: Rounded Corners 26">
            <a:extLst>
              <a:ext uri="{FF2B5EF4-FFF2-40B4-BE49-F238E27FC236}">
                <a16:creationId xmlns:a16="http://schemas.microsoft.com/office/drawing/2014/main" id="{3815DFE7-91C5-A99D-0306-45BA6E8FA620}"/>
              </a:ext>
            </a:extLst>
          </p:cNvPr>
          <p:cNvSpPr/>
          <p:nvPr/>
        </p:nvSpPr>
        <p:spPr bwMode="auto">
          <a:xfrm>
            <a:off x="9689307" y="3183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35" name="Rectangle: Rounded Corners 34">
            <a:extLst>
              <a:ext uri="{FF2B5EF4-FFF2-40B4-BE49-F238E27FC236}">
                <a16:creationId xmlns:a16="http://schemas.microsoft.com/office/drawing/2014/main" id="{1188D4DF-DF20-C119-823A-A8FE0EFB8E2C}"/>
              </a:ext>
              <a:ext uri="{C183D7F6-B498-43B3-948B-1728B52AA6E4}">
                <adec:decorative xmlns:adec="http://schemas.microsoft.com/office/drawing/2017/decorative" val="1"/>
              </a:ext>
            </a:extLst>
          </p:cNvPr>
          <p:cNvSpPr/>
          <p:nvPr/>
        </p:nvSpPr>
        <p:spPr bwMode="auto">
          <a:xfrm>
            <a:off x="9276581" y="3913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Rounded Corners 35">
            <a:extLst>
              <a:ext uri="{FF2B5EF4-FFF2-40B4-BE49-F238E27FC236}">
                <a16:creationId xmlns:a16="http://schemas.microsoft.com/office/drawing/2014/main" id="{06116351-A225-9121-B5D6-777FBFBD786A}"/>
              </a:ext>
              <a:ext uri="{C183D7F6-B498-43B3-948B-1728B52AA6E4}">
                <adec:decorative xmlns:adec="http://schemas.microsoft.com/office/drawing/2017/decorative" val="1"/>
              </a:ext>
            </a:extLst>
          </p:cNvPr>
          <p:cNvSpPr/>
          <p:nvPr/>
        </p:nvSpPr>
        <p:spPr bwMode="auto">
          <a:xfrm>
            <a:off x="9558843" y="3913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Rectangle: Rounded Corners 26">
            <a:extLst>
              <a:ext uri="{FF2B5EF4-FFF2-40B4-BE49-F238E27FC236}">
                <a16:creationId xmlns:a16="http://schemas.microsoft.com/office/drawing/2014/main" id="{7C2329DD-B8B6-DD45-40B5-30C807A15B2D}"/>
              </a:ext>
            </a:extLst>
          </p:cNvPr>
          <p:cNvSpPr/>
          <p:nvPr/>
        </p:nvSpPr>
        <p:spPr bwMode="auto">
          <a:xfrm>
            <a:off x="9689307" y="3945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don’t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grpSp>
        <p:nvGrpSpPr>
          <p:cNvPr id="38" name="Group 37">
            <a:extLst>
              <a:ext uri="{FF2B5EF4-FFF2-40B4-BE49-F238E27FC236}">
                <a16:creationId xmlns:a16="http://schemas.microsoft.com/office/drawing/2014/main" id="{26D79768-8806-7B74-3616-1442C43C2C84}"/>
              </a:ext>
              <a:ext uri="{C183D7F6-B498-43B3-948B-1728B52AA6E4}">
                <adec:decorative xmlns:adec="http://schemas.microsoft.com/office/drawing/2017/decorative" val="1"/>
              </a:ext>
            </a:extLst>
          </p:cNvPr>
          <p:cNvGrpSpPr/>
          <p:nvPr/>
        </p:nvGrpSpPr>
        <p:grpSpPr>
          <a:xfrm>
            <a:off x="9276581" y="4656157"/>
            <a:ext cx="231750" cy="219122"/>
            <a:chOff x="9276581" y="2319482"/>
            <a:chExt cx="231750" cy="219122"/>
          </a:xfrm>
        </p:grpSpPr>
        <p:sp>
          <p:nvSpPr>
            <p:cNvPr id="39" name="Rectangle: Rounded Corners 38">
              <a:extLst>
                <a:ext uri="{FF2B5EF4-FFF2-40B4-BE49-F238E27FC236}">
                  <a16:creationId xmlns:a16="http://schemas.microsoft.com/office/drawing/2014/main" id="{D68ED6C3-41FF-1848-46EE-86AEF46F8FE3}"/>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0" name="Picture 39">
              <a:extLst>
                <a:ext uri="{FF2B5EF4-FFF2-40B4-BE49-F238E27FC236}">
                  <a16:creationId xmlns:a16="http://schemas.microsoft.com/office/drawing/2014/main" id="{DEEDA8CD-5840-07E7-7666-90A7CF3D984C}"/>
                </a:ext>
              </a:extLst>
            </p:cNvPr>
            <p:cNvPicPr>
              <a:picLocks noChangeAspect="1"/>
            </p:cNvPicPr>
            <p:nvPr/>
          </p:nvPicPr>
          <p:blipFill>
            <a:blip r:embed="rId4"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sp>
        <p:nvSpPr>
          <p:cNvPr id="41" name="Rectangle: Rounded Corners 40">
            <a:extLst>
              <a:ext uri="{FF2B5EF4-FFF2-40B4-BE49-F238E27FC236}">
                <a16:creationId xmlns:a16="http://schemas.microsoft.com/office/drawing/2014/main" id="{A8339F10-8C1B-5A53-13AF-F79F93566FD9}"/>
              </a:ext>
              <a:ext uri="{C183D7F6-B498-43B3-948B-1728B52AA6E4}">
                <adec:decorative xmlns:adec="http://schemas.microsoft.com/office/drawing/2017/decorative" val="1"/>
              </a:ext>
            </a:extLst>
          </p:cNvPr>
          <p:cNvSpPr/>
          <p:nvPr/>
        </p:nvSpPr>
        <p:spPr bwMode="auto">
          <a:xfrm>
            <a:off x="9558843" y="46561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2" name="Rectangle: Rounded Corners 26">
            <a:extLst>
              <a:ext uri="{FF2B5EF4-FFF2-40B4-BE49-F238E27FC236}">
                <a16:creationId xmlns:a16="http://schemas.microsoft.com/office/drawing/2014/main" id="{9E2B3E6F-67E7-08CB-9696-5A914C41A112}"/>
              </a:ext>
            </a:extLst>
          </p:cNvPr>
          <p:cNvSpPr/>
          <p:nvPr/>
        </p:nvSpPr>
        <p:spPr bwMode="auto">
          <a:xfrm>
            <a:off x="9689307" y="4688774"/>
            <a:ext cx="191055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err="1">
                <a:ln>
                  <a:noFill/>
                </a:ln>
                <a:solidFill>
                  <a:srgbClr val="000000"/>
                </a:solidFill>
                <a:effectLst/>
                <a:uLnTx/>
                <a:uFillTx/>
                <a:latin typeface="Segoe UI"/>
                <a:ea typeface="+mn-ea"/>
                <a:cs typeface="Segoe UI Semibold" panose="020B0702040204020203" pitchFamily="34" charset="0"/>
              </a:rPr>
              <a:t>Options</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to copy the response to a new document, have the response read aloud, or schedule the prompt for later</a:t>
            </a:r>
          </a:p>
        </p:txBody>
      </p:sp>
      <p:sp>
        <p:nvSpPr>
          <p:cNvPr id="43" name="Rectangle: Rounded Corners 42">
            <a:extLst>
              <a:ext uri="{FF2B5EF4-FFF2-40B4-BE49-F238E27FC236}">
                <a16:creationId xmlns:a16="http://schemas.microsoft.com/office/drawing/2014/main" id="{E662ADD7-584F-63E3-B596-1D8BC4CCDEA2}"/>
              </a:ext>
              <a:ext uri="{C183D7F6-B498-43B3-948B-1728B52AA6E4}">
                <adec:decorative xmlns:adec="http://schemas.microsoft.com/office/drawing/2017/decorative" val="1"/>
              </a:ext>
            </a:extLst>
          </p:cNvPr>
          <p:cNvSpPr/>
          <p:nvPr/>
        </p:nvSpPr>
        <p:spPr bwMode="auto">
          <a:xfrm>
            <a:off x="9558843" y="56689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4" name="Rectangle: Rounded Corners 26">
            <a:extLst>
              <a:ext uri="{FF2B5EF4-FFF2-40B4-BE49-F238E27FC236}">
                <a16:creationId xmlns:a16="http://schemas.microsoft.com/office/drawing/2014/main" id="{51F32761-FA37-4B08-0728-627408D36095}"/>
              </a:ext>
            </a:extLst>
          </p:cNvPr>
          <p:cNvSpPr/>
          <p:nvPr/>
        </p:nvSpPr>
        <p:spPr bwMode="auto">
          <a:xfrm>
            <a:off x="9689307" y="5679374"/>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your chat here</a:t>
            </a:r>
          </a:p>
        </p:txBody>
      </p:sp>
      <p:grpSp>
        <p:nvGrpSpPr>
          <p:cNvPr id="46" name="Group 45">
            <a:extLst>
              <a:ext uri="{FF2B5EF4-FFF2-40B4-BE49-F238E27FC236}">
                <a16:creationId xmlns:a16="http://schemas.microsoft.com/office/drawing/2014/main" id="{923F29C2-0058-2DCF-B4C0-103430511626}"/>
              </a:ext>
              <a:ext uri="{C183D7F6-B498-43B3-948B-1728B52AA6E4}">
                <adec:decorative xmlns:adec="http://schemas.microsoft.com/office/drawing/2017/decorative" val="1"/>
              </a:ext>
            </a:extLst>
          </p:cNvPr>
          <p:cNvGrpSpPr/>
          <p:nvPr/>
        </p:nvGrpSpPr>
        <p:grpSpPr>
          <a:xfrm>
            <a:off x="9276581" y="522307"/>
            <a:ext cx="2323282" cy="494282"/>
            <a:chOff x="9276581" y="522307"/>
            <a:chExt cx="2323282" cy="494282"/>
          </a:xfrm>
        </p:grpSpPr>
        <p:sp>
          <p:nvSpPr>
            <p:cNvPr id="47" name="Rectangle: Rounded Corners 26">
              <a:extLst>
                <a:ext uri="{FF2B5EF4-FFF2-40B4-BE49-F238E27FC236}">
                  <a16:creationId xmlns:a16="http://schemas.microsoft.com/office/drawing/2014/main" id="{ADF0FD3F-F4AF-531D-8727-ADF876B7F209}"/>
                </a:ext>
              </a:extLst>
            </p:cNvPr>
            <p:cNvSpPr/>
            <p:nvPr/>
          </p:nvSpPr>
          <p:spPr bwMode="auto">
            <a:xfrm>
              <a:off x="9689307" y="5549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to doc</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Insert the response into your document</a:t>
              </a:r>
            </a:p>
          </p:txBody>
        </p:sp>
        <p:grpSp>
          <p:nvGrpSpPr>
            <p:cNvPr id="48" name="Group 47">
              <a:extLst>
                <a:ext uri="{FF2B5EF4-FFF2-40B4-BE49-F238E27FC236}">
                  <a16:creationId xmlns:a16="http://schemas.microsoft.com/office/drawing/2014/main" id="{548527DE-A8EF-70E5-BD78-B182C325E673}"/>
                </a:ext>
              </a:extLst>
            </p:cNvPr>
            <p:cNvGrpSpPr/>
            <p:nvPr/>
          </p:nvGrpSpPr>
          <p:grpSpPr>
            <a:xfrm>
              <a:off x="9276581" y="522307"/>
              <a:ext cx="309694" cy="219122"/>
              <a:chOff x="9276581" y="522307"/>
              <a:chExt cx="309694" cy="219122"/>
            </a:xfrm>
          </p:grpSpPr>
          <p:sp>
            <p:nvSpPr>
              <p:cNvPr id="49" name="Rectangle: Rounded Corners 48">
                <a:extLst>
                  <a:ext uri="{FF2B5EF4-FFF2-40B4-BE49-F238E27FC236}">
                    <a16:creationId xmlns:a16="http://schemas.microsoft.com/office/drawing/2014/main" id="{6A9A4C90-055D-07F7-5236-64368A23975C}"/>
                  </a:ext>
                </a:extLst>
              </p:cNvPr>
              <p:cNvSpPr/>
              <p:nvPr/>
            </p:nvSpPr>
            <p:spPr bwMode="auto">
              <a:xfrm>
                <a:off x="9558843" y="5223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50" name="Group 49">
                <a:extLst>
                  <a:ext uri="{FF2B5EF4-FFF2-40B4-BE49-F238E27FC236}">
                    <a16:creationId xmlns:a16="http://schemas.microsoft.com/office/drawing/2014/main" id="{E6CC7A32-4A7D-D6E8-18C8-17EA4A669D6D}"/>
                  </a:ext>
                </a:extLst>
              </p:cNvPr>
              <p:cNvGrpSpPr/>
              <p:nvPr/>
            </p:nvGrpSpPr>
            <p:grpSpPr>
              <a:xfrm>
                <a:off x="9276581" y="522307"/>
                <a:ext cx="231750" cy="219122"/>
                <a:chOff x="9276581" y="522307"/>
                <a:chExt cx="231750" cy="219122"/>
              </a:xfrm>
            </p:grpSpPr>
            <p:sp>
              <p:nvSpPr>
                <p:cNvPr id="51" name="Rectangle: Rounded Corners 50">
                  <a:extLst>
                    <a:ext uri="{FF2B5EF4-FFF2-40B4-BE49-F238E27FC236}">
                      <a16:creationId xmlns:a16="http://schemas.microsoft.com/office/drawing/2014/main" id="{73010AE4-F92F-421D-2B16-2A64E08B4C67}"/>
                    </a:ext>
                  </a:extLst>
                </p:cNvPr>
                <p:cNvSpPr/>
                <p:nvPr/>
              </p:nvSpPr>
              <p:spPr bwMode="auto">
                <a:xfrm>
                  <a:off x="9276581" y="5223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2" name="Picture 51">
                  <a:extLst>
                    <a:ext uri="{FF2B5EF4-FFF2-40B4-BE49-F238E27FC236}">
                      <a16:creationId xmlns:a16="http://schemas.microsoft.com/office/drawing/2014/main" id="{9B236A37-E486-D25C-F48E-8DB5643EB1C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323215" y="562628"/>
                  <a:ext cx="138482" cy="138480"/>
                </a:xfrm>
                <a:prstGeom prst="rect">
                  <a:avLst/>
                </a:prstGeom>
              </p:spPr>
            </p:pic>
          </p:grpSp>
        </p:grpSp>
      </p:grpSp>
      <p:grpSp>
        <p:nvGrpSpPr>
          <p:cNvPr id="53" name="Group 52">
            <a:extLst>
              <a:ext uri="{FF2B5EF4-FFF2-40B4-BE49-F238E27FC236}">
                <a16:creationId xmlns:a16="http://schemas.microsoft.com/office/drawing/2014/main" id="{58D68B31-FCFC-AA01-C03E-C4992B4451C4}"/>
              </a:ext>
              <a:ext uri="{C183D7F6-B498-43B3-948B-1728B52AA6E4}">
                <adec:decorative xmlns:adec="http://schemas.microsoft.com/office/drawing/2017/decorative" val="1"/>
              </a:ext>
            </a:extLst>
          </p:cNvPr>
          <p:cNvGrpSpPr/>
          <p:nvPr/>
        </p:nvGrpSpPr>
        <p:grpSpPr>
          <a:xfrm>
            <a:off x="9276581" y="1198582"/>
            <a:ext cx="2323282" cy="648170"/>
            <a:chOff x="9276581" y="1198582"/>
            <a:chExt cx="2323282" cy="648170"/>
          </a:xfrm>
        </p:grpSpPr>
        <p:sp>
          <p:nvSpPr>
            <p:cNvPr id="54" name="Rectangle: Rounded Corners 26">
              <a:extLst>
                <a:ext uri="{FF2B5EF4-FFF2-40B4-BE49-F238E27FC236}">
                  <a16:creationId xmlns:a16="http://schemas.microsoft.com/office/drawing/2014/main" id="{3FD662E7-CA5B-5702-4B3D-CD79477200C9}"/>
                </a:ext>
              </a:extLst>
            </p:cNvPr>
            <p:cNvSpPr/>
            <p:nvPr/>
          </p:nvSpPr>
          <p:spPr bwMode="auto">
            <a:xfrm>
              <a:off x="9689307" y="1231199"/>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Copy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Copy the response to the clipboard to paste in another location</a:t>
              </a:r>
            </a:p>
          </p:txBody>
        </p:sp>
        <p:grpSp>
          <p:nvGrpSpPr>
            <p:cNvPr id="55" name="Group 54">
              <a:extLst>
                <a:ext uri="{FF2B5EF4-FFF2-40B4-BE49-F238E27FC236}">
                  <a16:creationId xmlns:a16="http://schemas.microsoft.com/office/drawing/2014/main" id="{892DF9D2-9C0D-46A8-45EF-123171574B8E}"/>
                </a:ext>
              </a:extLst>
            </p:cNvPr>
            <p:cNvGrpSpPr/>
            <p:nvPr/>
          </p:nvGrpSpPr>
          <p:grpSpPr>
            <a:xfrm>
              <a:off x="9276581" y="1198582"/>
              <a:ext cx="309694" cy="219122"/>
              <a:chOff x="9276581" y="1198582"/>
              <a:chExt cx="309694" cy="219122"/>
            </a:xfrm>
          </p:grpSpPr>
          <p:sp>
            <p:nvSpPr>
              <p:cNvPr id="56" name="Rectangle: Rounded Corners 55">
                <a:extLst>
                  <a:ext uri="{FF2B5EF4-FFF2-40B4-BE49-F238E27FC236}">
                    <a16:creationId xmlns:a16="http://schemas.microsoft.com/office/drawing/2014/main" id="{ADCF0377-94C2-6DF6-B7DB-848239D9A654}"/>
                  </a:ext>
                </a:extLst>
              </p:cNvPr>
              <p:cNvSpPr/>
              <p:nvPr/>
            </p:nvSpPr>
            <p:spPr bwMode="auto">
              <a:xfrm>
                <a:off x="9558843" y="11985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57" name="Group 56">
                <a:extLst>
                  <a:ext uri="{FF2B5EF4-FFF2-40B4-BE49-F238E27FC236}">
                    <a16:creationId xmlns:a16="http://schemas.microsoft.com/office/drawing/2014/main" id="{682E84B3-1455-EB3E-8AD9-06DF4C51A828}"/>
                  </a:ext>
                </a:extLst>
              </p:cNvPr>
              <p:cNvGrpSpPr/>
              <p:nvPr/>
            </p:nvGrpSpPr>
            <p:grpSpPr>
              <a:xfrm>
                <a:off x="9276581" y="1198582"/>
                <a:ext cx="231750" cy="219122"/>
                <a:chOff x="9276581" y="1198582"/>
                <a:chExt cx="231750" cy="219122"/>
              </a:xfrm>
            </p:grpSpPr>
            <p:sp>
              <p:nvSpPr>
                <p:cNvPr id="58" name="Rectangle: Rounded Corners 57">
                  <a:extLst>
                    <a:ext uri="{FF2B5EF4-FFF2-40B4-BE49-F238E27FC236}">
                      <a16:creationId xmlns:a16="http://schemas.microsoft.com/office/drawing/2014/main" id="{068C442D-4786-2774-8379-C5C1203FC7E2}"/>
                    </a:ext>
                  </a:extLst>
                </p:cNvPr>
                <p:cNvSpPr/>
                <p:nvPr/>
              </p:nvSpPr>
              <p:spPr bwMode="auto">
                <a:xfrm>
                  <a:off x="9276581" y="11985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9" name="Picture 58">
                  <a:extLst>
                    <a:ext uri="{FF2B5EF4-FFF2-40B4-BE49-F238E27FC236}">
                      <a16:creationId xmlns:a16="http://schemas.microsoft.com/office/drawing/2014/main" id="{A3F7A92D-CA51-469D-277A-F2EE2E87907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336038" y="1239198"/>
                  <a:ext cx="112836" cy="137890"/>
                </a:xfrm>
                <a:prstGeom prst="rect">
                  <a:avLst/>
                </a:prstGeom>
              </p:spPr>
            </p:pic>
          </p:grpSp>
        </p:grpSp>
      </p:grpSp>
      <p:grpSp>
        <p:nvGrpSpPr>
          <p:cNvPr id="60" name="Group 59">
            <a:extLst>
              <a:ext uri="{FF2B5EF4-FFF2-40B4-BE49-F238E27FC236}">
                <a16:creationId xmlns:a16="http://schemas.microsoft.com/office/drawing/2014/main" id="{AA958DFF-2DB4-7B58-C40F-92C76214C96E}"/>
              </a:ext>
              <a:ext uri="{C183D7F6-B498-43B3-948B-1728B52AA6E4}">
                <adec:decorative xmlns:adec="http://schemas.microsoft.com/office/drawing/2017/decorative" val="1"/>
              </a:ext>
            </a:extLst>
          </p:cNvPr>
          <p:cNvGrpSpPr/>
          <p:nvPr/>
        </p:nvGrpSpPr>
        <p:grpSpPr>
          <a:xfrm>
            <a:off x="9276581" y="2055832"/>
            <a:ext cx="2323282" cy="955947"/>
            <a:chOff x="9276581" y="2055832"/>
            <a:chExt cx="2323282" cy="955947"/>
          </a:xfrm>
        </p:grpSpPr>
        <p:sp>
          <p:nvSpPr>
            <p:cNvPr id="61" name="Rectangle: Rounded Corners 26">
              <a:extLst>
                <a:ext uri="{FF2B5EF4-FFF2-40B4-BE49-F238E27FC236}">
                  <a16:creationId xmlns:a16="http://schemas.microsoft.com/office/drawing/2014/main" id="{3F05CA09-85C3-997E-CBAA-6B7695B49A4D}"/>
                </a:ext>
              </a:extLst>
            </p:cNvPr>
            <p:cNvSpPr/>
            <p:nvPr/>
          </p:nvSpPr>
          <p:spPr bwMode="auto">
            <a:xfrm>
              <a:off x="9689307" y="2088449"/>
              <a:ext cx="191055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Share prompt and copy with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Create a link for the prompt in Copilot Chat. Copies the prompt and response with the link to provide context</a:t>
              </a:r>
            </a:p>
          </p:txBody>
        </p:sp>
        <p:grpSp>
          <p:nvGrpSpPr>
            <p:cNvPr id="62" name="Group 61">
              <a:extLst>
                <a:ext uri="{FF2B5EF4-FFF2-40B4-BE49-F238E27FC236}">
                  <a16:creationId xmlns:a16="http://schemas.microsoft.com/office/drawing/2014/main" id="{C4CD257C-1A60-3557-B9FF-9A5D86CC0517}"/>
                </a:ext>
              </a:extLst>
            </p:cNvPr>
            <p:cNvGrpSpPr/>
            <p:nvPr/>
          </p:nvGrpSpPr>
          <p:grpSpPr>
            <a:xfrm>
              <a:off x="9276581" y="2055832"/>
              <a:ext cx="309694" cy="219122"/>
              <a:chOff x="9276581" y="2055832"/>
              <a:chExt cx="309694" cy="219122"/>
            </a:xfrm>
          </p:grpSpPr>
          <p:sp>
            <p:nvSpPr>
              <p:cNvPr id="63" name="Rectangle: Rounded Corners 62">
                <a:extLst>
                  <a:ext uri="{FF2B5EF4-FFF2-40B4-BE49-F238E27FC236}">
                    <a16:creationId xmlns:a16="http://schemas.microsoft.com/office/drawing/2014/main" id="{ABC86F73-7F3D-5C62-4B3D-6D87DFEDC32F}"/>
                  </a:ext>
                </a:extLst>
              </p:cNvPr>
              <p:cNvSpPr/>
              <p:nvPr/>
            </p:nvSpPr>
            <p:spPr bwMode="auto">
              <a:xfrm>
                <a:off x="9558843" y="205583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64" name="Group 63">
                <a:extLst>
                  <a:ext uri="{FF2B5EF4-FFF2-40B4-BE49-F238E27FC236}">
                    <a16:creationId xmlns:a16="http://schemas.microsoft.com/office/drawing/2014/main" id="{386C2A78-7FCF-EC59-4E8E-2C71C95965BF}"/>
                  </a:ext>
                </a:extLst>
              </p:cNvPr>
              <p:cNvGrpSpPr/>
              <p:nvPr/>
            </p:nvGrpSpPr>
            <p:grpSpPr>
              <a:xfrm>
                <a:off x="9276581" y="2055832"/>
                <a:ext cx="231750" cy="219122"/>
                <a:chOff x="9276581" y="2055832"/>
                <a:chExt cx="231750" cy="219122"/>
              </a:xfrm>
            </p:grpSpPr>
            <p:sp>
              <p:nvSpPr>
                <p:cNvPr id="65" name="Rectangle: Rounded Corners 64">
                  <a:extLst>
                    <a:ext uri="{FF2B5EF4-FFF2-40B4-BE49-F238E27FC236}">
                      <a16:creationId xmlns:a16="http://schemas.microsoft.com/office/drawing/2014/main" id="{9FA8AEA6-C6D8-E7E9-3330-81F98C2661BD}"/>
                    </a:ext>
                  </a:extLst>
                </p:cNvPr>
                <p:cNvSpPr/>
                <p:nvPr/>
              </p:nvSpPr>
              <p:spPr bwMode="auto">
                <a:xfrm>
                  <a:off x="9276581" y="205583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6" name="Picture 65">
                  <a:extLst>
                    <a:ext uri="{FF2B5EF4-FFF2-40B4-BE49-F238E27FC236}">
                      <a16:creationId xmlns:a16="http://schemas.microsoft.com/office/drawing/2014/main" id="{CC696FEE-D92A-EFEF-DA3E-ACF9086D7B69}"/>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074" y="2079998"/>
                  <a:ext cx="164764" cy="170790"/>
                </a:xfrm>
                <a:prstGeom prst="rect">
                  <a:avLst/>
                </a:prstGeom>
              </p:spPr>
            </p:pic>
          </p:grpSp>
        </p:grpSp>
      </p:grpSp>
      <p:pic>
        <p:nvPicPr>
          <p:cNvPr id="67" name="Picture 66">
            <a:extLst>
              <a:ext uri="{FF2B5EF4-FFF2-40B4-BE49-F238E27FC236}">
                <a16:creationId xmlns:a16="http://schemas.microsoft.com/office/drawing/2014/main" id="{01839560-C43C-486B-839F-1654ABF96607}"/>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94426" y="3938588"/>
            <a:ext cx="196060" cy="168360"/>
          </a:xfrm>
          <a:prstGeom prst="rect">
            <a:avLst/>
          </a:prstGeom>
        </p:spPr>
      </p:pic>
      <p:pic>
        <p:nvPicPr>
          <p:cNvPr id="68" name="Picture 67">
            <a:extLst>
              <a:ext uri="{FF2B5EF4-FFF2-40B4-BE49-F238E27FC236}">
                <a16:creationId xmlns:a16="http://schemas.microsoft.com/office/drawing/2014/main" id="{06ECCCD2-1062-1589-04B1-0F567E7BF3FD}"/>
              </a:ext>
              <a:ext uri="{C183D7F6-B498-43B3-948B-1728B52AA6E4}">
                <adec:decorative xmlns:adec="http://schemas.microsoft.com/office/drawing/2017/decorative" val="1"/>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rot="10800000" flipH="1">
            <a:off x="9294426" y="3176588"/>
            <a:ext cx="196060" cy="168360"/>
          </a:xfrm>
          <a:prstGeom prst="rect">
            <a:avLst/>
          </a:prstGeom>
        </p:spPr>
      </p:pic>
      <p:pic>
        <p:nvPicPr>
          <p:cNvPr id="69" name="Picture 68">
            <a:extLst>
              <a:ext uri="{FF2B5EF4-FFF2-40B4-BE49-F238E27FC236}">
                <a16:creationId xmlns:a16="http://schemas.microsoft.com/office/drawing/2014/main" id="{0E2BF82B-CE24-BCBA-46C5-2CDB5EB5CF8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039659" y="2998928"/>
            <a:ext cx="568128" cy="216526"/>
          </a:xfrm>
          <a:prstGeom prst="roundRect">
            <a:avLst>
              <a:gd name="adj" fmla="val 1522"/>
            </a:avLst>
          </a:prstGeom>
        </p:spPr>
      </p:pic>
      <p:pic>
        <p:nvPicPr>
          <p:cNvPr id="70" name="Picture 69">
            <a:extLst>
              <a:ext uri="{FF2B5EF4-FFF2-40B4-BE49-F238E27FC236}">
                <a16:creationId xmlns:a16="http://schemas.microsoft.com/office/drawing/2014/main" id="{F8FE7702-B524-6F87-3A07-AA5E55D1DCA1}"/>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7034594" y="3344948"/>
            <a:ext cx="1734081" cy="2722477"/>
          </a:xfrm>
          <a:prstGeom prst="rect">
            <a:avLst/>
          </a:prstGeom>
          <a:ln>
            <a:noFill/>
          </a:ln>
        </p:spPr>
      </p:pic>
      <p:sp>
        <p:nvSpPr>
          <p:cNvPr id="71" name="Rectangle: Rounded Corners 70">
            <a:extLst>
              <a:ext uri="{FF2B5EF4-FFF2-40B4-BE49-F238E27FC236}">
                <a16:creationId xmlns:a16="http://schemas.microsoft.com/office/drawing/2014/main" id="{951932C7-18EB-37B0-DF1E-23E163F6F968}"/>
              </a:ext>
              <a:ext uri="{C183D7F6-B498-43B3-948B-1728B52AA6E4}">
                <adec:decorative xmlns:adec="http://schemas.microsoft.com/office/drawing/2017/decorative" val="1"/>
              </a:ext>
            </a:extLst>
          </p:cNvPr>
          <p:cNvSpPr/>
          <p:nvPr/>
        </p:nvSpPr>
        <p:spPr bwMode="auto">
          <a:xfrm>
            <a:off x="7021234" y="3495675"/>
            <a:ext cx="1732241" cy="1597819"/>
          </a:xfrm>
          <a:prstGeom prst="roundRect">
            <a:avLst>
              <a:gd name="adj" fmla="val 1738"/>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1" name="Freeform: Shape 10">
            <a:extLst>
              <a:ext uri="{FF2B5EF4-FFF2-40B4-BE49-F238E27FC236}">
                <a16:creationId xmlns:a16="http://schemas.microsoft.com/office/drawing/2014/main" id="{9A40B6A0-9034-B06F-74DC-63AEA97CE7DB}"/>
              </a:ext>
              <a:ext uri="{C183D7F6-B498-43B3-948B-1728B52AA6E4}">
                <adec:decorative xmlns:adec="http://schemas.microsoft.com/office/drawing/2017/decorative" val="1"/>
              </a:ext>
            </a:extLst>
          </p:cNvPr>
          <p:cNvSpPr/>
          <p:nvPr/>
        </p:nvSpPr>
        <p:spPr bwMode="auto">
          <a:xfrm rot="5400000">
            <a:off x="6828708" y="2445469"/>
            <a:ext cx="4668040" cy="81851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2" name="Rectangle: Rounded Corners 71">
            <a:extLst>
              <a:ext uri="{FF2B5EF4-FFF2-40B4-BE49-F238E27FC236}">
                <a16:creationId xmlns:a16="http://schemas.microsoft.com/office/drawing/2014/main" id="{3FD456BC-8FC3-00DD-9644-8BDBC75C5C6A}"/>
              </a:ext>
              <a:ext uri="{C183D7F6-B498-43B3-948B-1728B52AA6E4}">
                <adec:decorative xmlns:adec="http://schemas.microsoft.com/office/drawing/2017/decorative" val="1"/>
              </a:ext>
            </a:extLst>
          </p:cNvPr>
          <p:cNvSpPr/>
          <p:nvPr/>
        </p:nvSpPr>
        <p:spPr bwMode="auto">
          <a:xfrm>
            <a:off x="7021231" y="5122300"/>
            <a:ext cx="1732241" cy="140263"/>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45" name="Straight Connector 52">
            <a:extLst>
              <a:ext uri="{FF2B5EF4-FFF2-40B4-BE49-F238E27FC236}">
                <a16:creationId xmlns:a16="http://schemas.microsoft.com/office/drawing/2014/main" id="{74264FB3-22FE-CB77-D54B-5FE56538C510}"/>
              </a:ext>
              <a:ext uri="{C183D7F6-B498-43B3-948B-1728B52AA6E4}">
                <adec:decorative xmlns:adec="http://schemas.microsoft.com/office/drawing/2017/decorative" val="1"/>
              </a:ext>
            </a:extLst>
          </p:cNvPr>
          <p:cNvCxnSpPr>
            <a:cxnSpLocks/>
            <a:stCxn id="73" idx="3"/>
          </p:cNvCxnSpPr>
          <p:nvPr/>
        </p:nvCxnSpPr>
        <p:spPr>
          <a:xfrm>
            <a:off x="8753472" y="5624513"/>
            <a:ext cx="805371" cy="154030"/>
          </a:xfrm>
          <a:prstGeom prst="bentConnector3">
            <a:avLst>
              <a:gd name="adj1" fmla="val 50000"/>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465C89BC-8142-CD30-F05D-E21545E8C8C3}"/>
              </a:ext>
              <a:ext uri="{C183D7F6-B498-43B3-948B-1728B52AA6E4}">
                <adec:decorative xmlns:adec="http://schemas.microsoft.com/office/drawing/2017/decorative" val="1"/>
              </a:ext>
            </a:extLst>
          </p:cNvPr>
          <p:cNvSpPr/>
          <p:nvPr/>
        </p:nvSpPr>
        <p:spPr bwMode="auto">
          <a:xfrm>
            <a:off x="7021231" y="5541169"/>
            <a:ext cx="1732241" cy="166687"/>
          </a:xfrm>
          <a:prstGeom prst="roundRect">
            <a:avLst>
              <a:gd name="adj" fmla="val 13420"/>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Tree>
    <p:extLst>
      <p:ext uri="{BB962C8B-B14F-4D97-AF65-F5344CB8AC3E}">
        <p14:creationId xmlns:p14="http://schemas.microsoft.com/office/powerpoint/2010/main" val="41003601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412509-8F19-1746-1B50-CA38521D240C}"/>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95015" y="1291771"/>
            <a:ext cx="10998901" cy="5057456"/>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Title 9">
            <a:extLst>
              <a:ext uri="{FF2B5EF4-FFF2-40B4-BE49-F238E27FC236}">
                <a16:creationId xmlns:a16="http://schemas.microsoft.com/office/drawing/2014/main" id="{12B8FE98-8C4D-825A-76F2-DE0AE5E755B0}"/>
              </a:ext>
            </a:extLst>
          </p:cNvPr>
          <p:cNvSpPr>
            <a:spLocks noGrp="1"/>
          </p:cNvSpPr>
          <p:nvPr>
            <p:ph type="title"/>
          </p:nvPr>
        </p:nvSpPr>
        <p:spPr>
          <a:xfrm>
            <a:off x="588261" y="585216"/>
            <a:ext cx="11011601" cy="553998"/>
          </a:xfrm>
        </p:spPr>
        <p:txBody>
          <a:bodyPr/>
          <a:lstStyle/>
          <a:p>
            <a:r>
              <a:rPr lang="en-US"/>
              <a:t>My Chat pane doesn’t look like the picture</a:t>
            </a:r>
          </a:p>
        </p:txBody>
      </p:sp>
      <p:sp>
        <p:nvSpPr>
          <p:cNvPr id="11" name="TextBox 10">
            <a:extLst>
              <a:ext uri="{FF2B5EF4-FFF2-40B4-BE49-F238E27FC236}">
                <a16:creationId xmlns:a16="http://schemas.microsoft.com/office/drawing/2014/main" id="{1884C656-7A7D-719B-84A8-E09180DFFC6D}"/>
              </a:ext>
            </a:extLst>
          </p:cNvPr>
          <p:cNvSpPr txBox="1"/>
          <p:nvPr/>
        </p:nvSpPr>
        <p:spPr>
          <a:xfrm>
            <a:off x="753208" y="1421212"/>
            <a:ext cx="10682514" cy="553998"/>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We are squeezing a lot of capabilities into a small space so you may notice the chat pane is highly dynamic depending on its width. Here is what you may experience</a:t>
            </a:r>
          </a:p>
        </p:txBody>
      </p:sp>
      <p:grpSp>
        <p:nvGrpSpPr>
          <p:cNvPr id="13" name="Group 12" descr="Full Copilot Chat UI">
            <a:extLst>
              <a:ext uri="{FF2B5EF4-FFF2-40B4-BE49-F238E27FC236}">
                <a16:creationId xmlns:a16="http://schemas.microsoft.com/office/drawing/2014/main" id="{635EB19C-57B5-9945-CF3A-9FFBA6256DA3}"/>
              </a:ext>
            </a:extLst>
          </p:cNvPr>
          <p:cNvGrpSpPr/>
          <p:nvPr/>
        </p:nvGrpSpPr>
        <p:grpSpPr>
          <a:xfrm>
            <a:off x="2639511" y="2508464"/>
            <a:ext cx="8800014" cy="442744"/>
            <a:chOff x="2639511" y="2252832"/>
            <a:chExt cx="8800014" cy="442744"/>
          </a:xfrm>
        </p:grpSpPr>
        <p:sp>
          <p:nvSpPr>
            <p:cNvPr id="15" name="Freeform: Shape 32">
              <a:extLst>
                <a:ext uri="{FF2B5EF4-FFF2-40B4-BE49-F238E27FC236}">
                  <a16:creationId xmlns:a16="http://schemas.microsoft.com/office/drawing/2014/main" id="{BBC37139-4394-17C6-FE2B-E903D44B85D6}"/>
                </a:ext>
                <a:ext uri="{C183D7F6-B498-43B3-948B-1728B52AA6E4}">
                  <adec:decorative xmlns:adec="http://schemas.microsoft.com/office/drawing/2017/decorative" val="1"/>
                </a:ext>
              </a:extLst>
            </p:cNvPr>
            <p:cNvSpPr>
              <a:spLocks/>
            </p:cNvSpPr>
            <p:nvPr/>
          </p:nvSpPr>
          <p:spPr bwMode="auto">
            <a:xfrm>
              <a:off x="2657475" y="22528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16" name="Picture 15">
              <a:extLst>
                <a:ext uri="{FF2B5EF4-FFF2-40B4-BE49-F238E27FC236}">
                  <a16:creationId xmlns:a16="http://schemas.microsoft.com/office/drawing/2014/main" id="{BB8B2DD3-DA5D-07FC-F963-863293A10AC4}"/>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2639511" y="2271675"/>
              <a:ext cx="7213150" cy="405058"/>
            </a:xfrm>
            <a:prstGeom prst="rect">
              <a:avLst/>
            </a:prstGeom>
            <a:ln>
              <a:noFill/>
            </a:ln>
          </p:spPr>
        </p:pic>
      </p:grpSp>
      <p:grpSp>
        <p:nvGrpSpPr>
          <p:cNvPr id="18" name="Group 17" descr="Partial Copilot Chat UI">
            <a:extLst>
              <a:ext uri="{FF2B5EF4-FFF2-40B4-BE49-F238E27FC236}">
                <a16:creationId xmlns:a16="http://schemas.microsoft.com/office/drawing/2014/main" id="{CF2A37E2-2193-E8BC-61E5-8BAD1B75BB84}"/>
              </a:ext>
            </a:extLst>
          </p:cNvPr>
          <p:cNvGrpSpPr/>
          <p:nvPr/>
        </p:nvGrpSpPr>
        <p:grpSpPr>
          <a:xfrm>
            <a:off x="2639510" y="3318396"/>
            <a:ext cx="8800015" cy="442744"/>
            <a:chOff x="2639510" y="3052932"/>
            <a:chExt cx="8800015" cy="442744"/>
          </a:xfrm>
        </p:grpSpPr>
        <p:sp>
          <p:nvSpPr>
            <p:cNvPr id="19" name="Freeform: Shape 32">
              <a:extLst>
                <a:ext uri="{FF2B5EF4-FFF2-40B4-BE49-F238E27FC236}">
                  <a16:creationId xmlns:a16="http://schemas.microsoft.com/office/drawing/2014/main" id="{6B10C478-FA52-6E73-481D-C772319B1859}"/>
                </a:ext>
                <a:ext uri="{C183D7F6-B498-43B3-948B-1728B52AA6E4}">
                  <adec:decorative xmlns:adec="http://schemas.microsoft.com/office/drawing/2017/decorative" val="1"/>
                </a:ext>
              </a:extLst>
            </p:cNvPr>
            <p:cNvSpPr>
              <a:spLocks/>
            </p:cNvSpPr>
            <p:nvPr/>
          </p:nvSpPr>
          <p:spPr bwMode="auto">
            <a:xfrm>
              <a:off x="2657475" y="30529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20" name="Picture 19">
              <a:extLst>
                <a:ext uri="{FF2B5EF4-FFF2-40B4-BE49-F238E27FC236}">
                  <a16:creationId xmlns:a16="http://schemas.microsoft.com/office/drawing/2014/main" id="{E50348BA-DDD0-98DA-9B8E-71A8A49CB63C}"/>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2639510" y="3063144"/>
              <a:ext cx="6453054" cy="422320"/>
            </a:xfrm>
            <a:prstGeom prst="rect">
              <a:avLst/>
            </a:prstGeom>
            <a:ln>
              <a:noFill/>
            </a:ln>
          </p:spPr>
        </p:pic>
      </p:grpSp>
      <p:grpSp>
        <p:nvGrpSpPr>
          <p:cNvPr id="22" name="Group 21" descr="Partial Copilot Chat UI">
            <a:extLst>
              <a:ext uri="{FF2B5EF4-FFF2-40B4-BE49-F238E27FC236}">
                <a16:creationId xmlns:a16="http://schemas.microsoft.com/office/drawing/2014/main" id="{8ADE3203-6EB2-C7FE-5482-098E0F507F33}"/>
              </a:ext>
            </a:extLst>
          </p:cNvPr>
          <p:cNvGrpSpPr/>
          <p:nvPr/>
        </p:nvGrpSpPr>
        <p:grpSpPr>
          <a:xfrm>
            <a:off x="2639510" y="4128328"/>
            <a:ext cx="8800015" cy="442744"/>
            <a:chOff x="2639510" y="3853032"/>
            <a:chExt cx="8800015" cy="442744"/>
          </a:xfrm>
        </p:grpSpPr>
        <p:sp>
          <p:nvSpPr>
            <p:cNvPr id="33" name="Freeform: Shape 32">
              <a:extLst>
                <a:ext uri="{FF2B5EF4-FFF2-40B4-BE49-F238E27FC236}">
                  <a16:creationId xmlns:a16="http://schemas.microsoft.com/office/drawing/2014/main" id="{C84C7120-7D5A-913F-BB1B-E1EAE46CC0AC}"/>
                </a:ext>
                <a:ext uri="{C183D7F6-B498-43B3-948B-1728B52AA6E4}">
                  <adec:decorative xmlns:adec="http://schemas.microsoft.com/office/drawing/2017/decorative" val="1"/>
                </a:ext>
              </a:extLst>
            </p:cNvPr>
            <p:cNvSpPr>
              <a:spLocks/>
            </p:cNvSpPr>
            <p:nvPr/>
          </p:nvSpPr>
          <p:spPr bwMode="auto">
            <a:xfrm>
              <a:off x="2657475" y="38530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34" name="Picture 33">
              <a:extLst>
                <a:ext uri="{FF2B5EF4-FFF2-40B4-BE49-F238E27FC236}">
                  <a16:creationId xmlns:a16="http://schemas.microsoft.com/office/drawing/2014/main" id="{87FAD7E5-A30E-5D01-C45F-1D08D55623C5}"/>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2639510" y="3868042"/>
              <a:ext cx="5548841" cy="412724"/>
            </a:xfrm>
            <a:prstGeom prst="rect">
              <a:avLst/>
            </a:prstGeom>
            <a:ln>
              <a:noFill/>
            </a:ln>
          </p:spPr>
        </p:pic>
      </p:grpSp>
      <p:grpSp>
        <p:nvGrpSpPr>
          <p:cNvPr id="36" name="Group 35" descr="Partial Copilot Chat UI">
            <a:extLst>
              <a:ext uri="{FF2B5EF4-FFF2-40B4-BE49-F238E27FC236}">
                <a16:creationId xmlns:a16="http://schemas.microsoft.com/office/drawing/2014/main" id="{81143380-FBA4-B5E8-E9DC-B0CDD063F931}"/>
              </a:ext>
            </a:extLst>
          </p:cNvPr>
          <p:cNvGrpSpPr/>
          <p:nvPr/>
        </p:nvGrpSpPr>
        <p:grpSpPr>
          <a:xfrm>
            <a:off x="2639510" y="4938260"/>
            <a:ext cx="8800015" cy="442744"/>
            <a:chOff x="2639510" y="4653132"/>
            <a:chExt cx="8800015" cy="442744"/>
          </a:xfrm>
        </p:grpSpPr>
        <p:sp>
          <p:nvSpPr>
            <p:cNvPr id="38" name="Freeform: Shape 32">
              <a:extLst>
                <a:ext uri="{FF2B5EF4-FFF2-40B4-BE49-F238E27FC236}">
                  <a16:creationId xmlns:a16="http://schemas.microsoft.com/office/drawing/2014/main" id="{1889E42A-CDFB-2449-8D5F-8AF422A80A56}"/>
                </a:ext>
                <a:ext uri="{C183D7F6-B498-43B3-948B-1728B52AA6E4}">
                  <adec:decorative xmlns:adec="http://schemas.microsoft.com/office/drawing/2017/decorative" val="1"/>
                </a:ext>
              </a:extLst>
            </p:cNvPr>
            <p:cNvSpPr>
              <a:spLocks/>
            </p:cNvSpPr>
            <p:nvPr/>
          </p:nvSpPr>
          <p:spPr bwMode="auto">
            <a:xfrm>
              <a:off x="2657475" y="46531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39" name="Picture 38">
              <a:extLst>
                <a:ext uri="{FF2B5EF4-FFF2-40B4-BE49-F238E27FC236}">
                  <a16:creationId xmlns:a16="http://schemas.microsoft.com/office/drawing/2014/main" id="{1EE11CAF-DAEB-23AC-448D-7B1846A5A442}"/>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2639510" y="4663557"/>
              <a:ext cx="4173096" cy="421895"/>
            </a:xfrm>
            <a:prstGeom prst="rect">
              <a:avLst/>
            </a:prstGeom>
            <a:ln>
              <a:noFill/>
            </a:ln>
          </p:spPr>
        </p:pic>
      </p:grpSp>
      <p:grpSp>
        <p:nvGrpSpPr>
          <p:cNvPr id="45" name="Group 44" descr="Minimum Copilot Chat UI">
            <a:extLst>
              <a:ext uri="{FF2B5EF4-FFF2-40B4-BE49-F238E27FC236}">
                <a16:creationId xmlns:a16="http://schemas.microsoft.com/office/drawing/2014/main" id="{2FAB1521-3039-4719-FD02-45A3158E901E}"/>
              </a:ext>
            </a:extLst>
          </p:cNvPr>
          <p:cNvGrpSpPr/>
          <p:nvPr/>
        </p:nvGrpSpPr>
        <p:grpSpPr>
          <a:xfrm>
            <a:off x="2639510" y="5748194"/>
            <a:ext cx="8800015" cy="442744"/>
            <a:chOff x="2639510" y="5453232"/>
            <a:chExt cx="8800015" cy="442744"/>
          </a:xfrm>
        </p:grpSpPr>
        <p:sp>
          <p:nvSpPr>
            <p:cNvPr id="46" name="Freeform: Shape 32">
              <a:extLst>
                <a:ext uri="{FF2B5EF4-FFF2-40B4-BE49-F238E27FC236}">
                  <a16:creationId xmlns:a16="http://schemas.microsoft.com/office/drawing/2014/main" id="{25316C06-3418-A583-6F10-482A8E3D0928}"/>
                </a:ext>
                <a:ext uri="{C183D7F6-B498-43B3-948B-1728B52AA6E4}">
                  <adec:decorative xmlns:adec="http://schemas.microsoft.com/office/drawing/2017/decorative" val="1"/>
                </a:ext>
              </a:extLst>
            </p:cNvPr>
            <p:cNvSpPr>
              <a:spLocks/>
            </p:cNvSpPr>
            <p:nvPr/>
          </p:nvSpPr>
          <p:spPr bwMode="auto">
            <a:xfrm>
              <a:off x="2657475" y="54532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47" name="Picture 46">
              <a:extLst>
                <a:ext uri="{FF2B5EF4-FFF2-40B4-BE49-F238E27FC236}">
                  <a16:creationId xmlns:a16="http://schemas.microsoft.com/office/drawing/2014/main" id="{710C78D2-18D2-41E3-70A9-E644ACF8FE7D}"/>
                </a:ext>
              </a:extLst>
            </p:cNvPr>
            <p:cNvPicPr>
              <a:picLocks noChangeAspect="1"/>
            </p:cNvPicPr>
            <p:nvPr/>
          </p:nvPicPr>
          <p:blipFill>
            <a:blip r:embed="rId9">
              <a:clrChange>
                <a:clrFrom>
                  <a:srgbClr val="FAFAFA"/>
                </a:clrFrom>
                <a:clrTo>
                  <a:srgbClr val="FAFAFA">
                    <a:alpha val="0"/>
                  </a:srgbClr>
                </a:clrTo>
              </a:clrChange>
            </a:blip>
            <a:stretch>
              <a:fillRect/>
            </a:stretch>
          </p:blipFill>
          <p:spPr>
            <a:xfrm>
              <a:off x="2639510" y="5468242"/>
              <a:ext cx="2898238" cy="412724"/>
            </a:xfrm>
            <a:prstGeom prst="rect">
              <a:avLst/>
            </a:prstGeom>
            <a:ln>
              <a:noFill/>
            </a:ln>
          </p:spPr>
        </p:pic>
      </p:grpSp>
      <p:sp>
        <p:nvSpPr>
          <p:cNvPr id="48" name="Title 1">
            <a:extLst>
              <a:ext uri="{FF2B5EF4-FFF2-40B4-BE49-F238E27FC236}">
                <a16:creationId xmlns:a16="http://schemas.microsoft.com/office/drawing/2014/main" id="{66035EC1-B219-8E1B-B5B5-0F503F05699C}"/>
              </a:ext>
            </a:extLst>
          </p:cNvPr>
          <p:cNvSpPr txBox="1">
            <a:spLocks/>
          </p:cNvSpPr>
          <p:nvPr/>
        </p:nvSpPr>
        <p:spPr>
          <a:xfrm>
            <a:off x="2288380" y="2285914"/>
            <a:ext cx="994569"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Navigation panel</a:t>
            </a:r>
          </a:p>
        </p:txBody>
      </p:sp>
      <p:sp>
        <p:nvSpPr>
          <p:cNvPr id="49" name="Title 1">
            <a:extLst>
              <a:ext uri="{FF2B5EF4-FFF2-40B4-BE49-F238E27FC236}">
                <a16:creationId xmlns:a16="http://schemas.microsoft.com/office/drawing/2014/main" id="{E6F6DF57-CBDC-8374-BC65-4DFF55922328}"/>
              </a:ext>
            </a:extLst>
          </p:cNvPr>
          <p:cNvSpPr txBox="1">
            <a:spLocks/>
          </p:cNvSpPr>
          <p:nvPr/>
        </p:nvSpPr>
        <p:spPr>
          <a:xfrm>
            <a:off x="3590926" y="2285914"/>
            <a:ext cx="619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Chat title</a:t>
            </a:r>
          </a:p>
        </p:txBody>
      </p:sp>
      <p:sp>
        <p:nvSpPr>
          <p:cNvPr id="50" name="Title 1">
            <a:extLst>
              <a:ext uri="{FF2B5EF4-FFF2-40B4-BE49-F238E27FC236}">
                <a16:creationId xmlns:a16="http://schemas.microsoft.com/office/drawing/2014/main" id="{7B5BFDF3-2940-0689-D741-9FD4CD0CE904}"/>
              </a:ext>
            </a:extLst>
          </p:cNvPr>
          <p:cNvSpPr txBox="1">
            <a:spLocks/>
          </p:cNvSpPr>
          <p:nvPr/>
        </p:nvSpPr>
        <p:spPr>
          <a:xfrm>
            <a:off x="58959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Full Work/Web</a:t>
            </a:r>
          </a:p>
        </p:txBody>
      </p:sp>
      <p:sp>
        <p:nvSpPr>
          <p:cNvPr id="51" name="Title 1">
            <a:extLst>
              <a:ext uri="{FF2B5EF4-FFF2-40B4-BE49-F238E27FC236}">
                <a16:creationId xmlns:a16="http://schemas.microsoft.com/office/drawing/2014/main" id="{0F720E88-022F-8B23-6A52-79E8FBCFDBEF}"/>
              </a:ext>
            </a:extLst>
          </p:cNvPr>
          <p:cNvSpPr txBox="1">
            <a:spLocks/>
          </p:cNvSpPr>
          <p:nvPr/>
        </p:nvSpPr>
        <p:spPr>
          <a:xfrm>
            <a:off x="7205663" y="2285914"/>
            <a:ext cx="1836737"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New chat with temporary option</a:t>
            </a:r>
          </a:p>
        </p:txBody>
      </p:sp>
      <p:sp>
        <p:nvSpPr>
          <p:cNvPr id="52" name="Title 1">
            <a:extLst>
              <a:ext uri="{FF2B5EF4-FFF2-40B4-BE49-F238E27FC236}">
                <a16:creationId xmlns:a16="http://schemas.microsoft.com/office/drawing/2014/main" id="{D42F2666-A4CA-50F5-A9CF-15518447E8BC}"/>
              </a:ext>
            </a:extLst>
          </p:cNvPr>
          <p:cNvSpPr txBox="1">
            <a:spLocks/>
          </p:cNvSpPr>
          <p:nvPr/>
        </p:nvSpPr>
        <p:spPr>
          <a:xfrm>
            <a:off x="92741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More options</a:t>
            </a:r>
          </a:p>
        </p:txBody>
      </p:sp>
      <p:sp>
        <p:nvSpPr>
          <p:cNvPr id="53" name="Title 1">
            <a:extLst>
              <a:ext uri="{FF2B5EF4-FFF2-40B4-BE49-F238E27FC236}">
                <a16:creationId xmlns:a16="http://schemas.microsoft.com/office/drawing/2014/main" id="{F1EE8728-5DA3-4C5A-A878-96A2F46B0B46}"/>
              </a:ext>
            </a:extLst>
          </p:cNvPr>
          <p:cNvSpPr txBox="1">
            <a:spLocks/>
          </p:cNvSpPr>
          <p:nvPr/>
        </p:nvSpPr>
        <p:spPr>
          <a:xfrm>
            <a:off x="7358063" y="3019339"/>
            <a:ext cx="1981201"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Enterprise data protection shield</a:t>
            </a:r>
          </a:p>
        </p:txBody>
      </p:sp>
      <p:sp>
        <p:nvSpPr>
          <p:cNvPr id="54" name="Title 1">
            <a:extLst>
              <a:ext uri="{FF2B5EF4-FFF2-40B4-BE49-F238E27FC236}">
                <a16:creationId xmlns:a16="http://schemas.microsoft.com/office/drawing/2014/main" id="{B9500AAB-015D-54E0-744F-A00CB5EC403B}"/>
              </a:ext>
            </a:extLst>
          </p:cNvPr>
          <p:cNvSpPr txBox="1">
            <a:spLocks/>
          </p:cNvSpPr>
          <p:nvPr/>
        </p:nvSpPr>
        <p:spPr>
          <a:xfrm>
            <a:off x="9645649" y="3019339"/>
            <a:ext cx="71437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Close chat</a:t>
            </a:r>
          </a:p>
        </p:txBody>
      </p:sp>
      <p:sp>
        <p:nvSpPr>
          <p:cNvPr id="55" name="Rectangle: Rounded Corners 54">
            <a:extLst>
              <a:ext uri="{FF2B5EF4-FFF2-40B4-BE49-F238E27FC236}">
                <a16:creationId xmlns:a16="http://schemas.microsoft.com/office/drawing/2014/main" id="{17A4E45A-19DB-2622-8EEB-8E0687CD20E4}"/>
              </a:ext>
              <a:ext uri="{C183D7F6-B498-43B3-948B-1728B52AA6E4}">
                <adec:decorative xmlns:adec="http://schemas.microsoft.com/office/drawing/2017/decorative" val="1"/>
              </a:ext>
            </a:extLst>
          </p:cNvPr>
          <p:cNvSpPr/>
          <p:nvPr/>
        </p:nvSpPr>
        <p:spPr bwMode="auto">
          <a:xfrm>
            <a:off x="3252788" y="3387515"/>
            <a:ext cx="1882475"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6" name="Title 1">
            <a:extLst>
              <a:ext uri="{FF2B5EF4-FFF2-40B4-BE49-F238E27FC236}">
                <a16:creationId xmlns:a16="http://schemas.microsoft.com/office/drawing/2014/main" id="{CB395CF5-399C-6726-A1BA-FB4B332442B9}"/>
              </a:ext>
            </a:extLst>
          </p:cNvPr>
          <p:cNvSpPr txBox="1">
            <a:spLocks/>
          </p:cNvSpPr>
          <p:nvPr/>
        </p:nvSpPr>
        <p:spPr>
          <a:xfrm>
            <a:off x="3400426" y="3114589"/>
            <a:ext cx="1000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Remove chat title</a:t>
            </a:r>
          </a:p>
        </p:txBody>
      </p:sp>
      <p:sp>
        <p:nvSpPr>
          <p:cNvPr id="57" name="Title 1">
            <a:extLst>
              <a:ext uri="{FF2B5EF4-FFF2-40B4-BE49-F238E27FC236}">
                <a16:creationId xmlns:a16="http://schemas.microsoft.com/office/drawing/2014/main" id="{112EC447-20EA-EC41-424D-F9053E41CD85}"/>
              </a:ext>
            </a:extLst>
          </p:cNvPr>
          <p:cNvSpPr txBox="1">
            <a:spLocks/>
          </p:cNvSpPr>
          <p:nvPr/>
        </p:nvSpPr>
        <p:spPr>
          <a:xfrm>
            <a:off x="2962275" y="3909926"/>
            <a:ext cx="415480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the Enterprise Data Protection shield next to Navigation panel icon</a:t>
            </a:r>
          </a:p>
        </p:txBody>
      </p:sp>
      <p:sp>
        <p:nvSpPr>
          <p:cNvPr id="58" name="Rectangle: Rounded Corners 57">
            <a:extLst>
              <a:ext uri="{FF2B5EF4-FFF2-40B4-BE49-F238E27FC236}">
                <a16:creationId xmlns:a16="http://schemas.microsoft.com/office/drawing/2014/main" id="{13524BEE-829C-203B-CDB4-A1B0876043E6}"/>
              </a:ext>
              <a:ext uri="{C183D7F6-B498-43B3-948B-1728B52AA6E4}">
                <adec:decorative xmlns:adec="http://schemas.microsoft.com/office/drawing/2017/decorative" val="1"/>
              </a:ext>
            </a:extLst>
          </p:cNvPr>
          <p:cNvSpPr/>
          <p:nvPr/>
        </p:nvSpPr>
        <p:spPr bwMode="auto">
          <a:xfrm>
            <a:off x="3233738" y="4197447"/>
            <a:ext cx="247651"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9" name="Title 1">
            <a:extLst>
              <a:ext uri="{FF2B5EF4-FFF2-40B4-BE49-F238E27FC236}">
                <a16:creationId xmlns:a16="http://schemas.microsoft.com/office/drawing/2014/main" id="{3B31B649-A09F-B431-E49B-4648AB4B9B7E}"/>
              </a:ext>
            </a:extLst>
          </p:cNvPr>
          <p:cNvSpPr txBox="1">
            <a:spLocks/>
          </p:cNvSpPr>
          <p:nvPr/>
        </p:nvSpPr>
        <p:spPr>
          <a:xfrm>
            <a:off x="2962275" y="4729076"/>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Condensed Work/Web to icons</a:t>
            </a:r>
          </a:p>
        </p:txBody>
      </p:sp>
      <p:sp>
        <p:nvSpPr>
          <p:cNvPr id="60" name="Rectangle: Rounded Corners 59">
            <a:extLst>
              <a:ext uri="{FF2B5EF4-FFF2-40B4-BE49-F238E27FC236}">
                <a16:creationId xmlns:a16="http://schemas.microsoft.com/office/drawing/2014/main" id="{4139440C-5645-8BB6-08A9-4F60A757A862}"/>
              </a:ext>
              <a:ext uri="{C183D7F6-B498-43B3-948B-1728B52AA6E4}">
                <adec:decorative xmlns:adec="http://schemas.microsoft.com/office/drawing/2017/decorative" val="1"/>
              </a:ext>
            </a:extLst>
          </p:cNvPr>
          <p:cNvSpPr/>
          <p:nvPr/>
        </p:nvSpPr>
        <p:spPr bwMode="auto">
          <a:xfrm>
            <a:off x="4381500" y="5007379"/>
            <a:ext cx="728663"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1" name="Rectangle 60">
            <a:extLst>
              <a:ext uri="{FF2B5EF4-FFF2-40B4-BE49-F238E27FC236}">
                <a16:creationId xmlns:a16="http://schemas.microsoft.com/office/drawing/2014/main" id="{8A8AA451-E52E-3290-0C20-AF24DA87F79A}"/>
              </a:ext>
              <a:ext uri="{C183D7F6-B498-43B3-948B-1728B52AA6E4}">
                <adec:decorative xmlns:adec="http://schemas.microsoft.com/office/drawing/2017/decorative" val="1"/>
              </a:ext>
            </a:extLst>
          </p:cNvPr>
          <p:cNvSpPr/>
          <p:nvPr/>
        </p:nvSpPr>
        <p:spPr bwMode="auto">
          <a:xfrm>
            <a:off x="4410075" y="5836363"/>
            <a:ext cx="390526" cy="304506"/>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2" name="Title 1">
            <a:extLst>
              <a:ext uri="{FF2B5EF4-FFF2-40B4-BE49-F238E27FC236}">
                <a16:creationId xmlns:a16="http://schemas.microsoft.com/office/drawing/2014/main" id="{4FB017A7-8ECD-75AF-5E5E-F2F67BD55174}"/>
              </a:ext>
            </a:extLst>
          </p:cNvPr>
          <p:cNvSpPr txBox="1">
            <a:spLocks/>
          </p:cNvSpPr>
          <p:nvPr/>
        </p:nvSpPr>
        <p:spPr>
          <a:xfrm>
            <a:off x="2962275" y="5538701"/>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temporary chat option to more options</a:t>
            </a:r>
          </a:p>
        </p:txBody>
      </p:sp>
      <p:sp>
        <p:nvSpPr>
          <p:cNvPr id="63" name="Title 1">
            <a:extLst>
              <a:ext uri="{FF2B5EF4-FFF2-40B4-BE49-F238E27FC236}">
                <a16:creationId xmlns:a16="http://schemas.microsoft.com/office/drawing/2014/main" id="{0C48FE01-1D1C-1976-DEE7-E147F926846B}"/>
              </a:ext>
            </a:extLst>
          </p:cNvPr>
          <p:cNvSpPr txBox="1">
            <a:spLocks/>
          </p:cNvSpPr>
          <p:nvPr/>
        </p:nvSpPr>
        <p:spPr>
          <a:xfrm>
            <a:off x="750962" y="2590800"/>
            <a:ext cx="753988"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Full width</a:t>
            </a:r>
          </a:p>
        </p:txBody>
      </p:sp>
      <p:sp>
        <p:nvSpPr>
          <p:cNvPr id="64" name="Title 1">
            <a:extLst>
              <a:ext uri="{FF2B5EF4-FFF2-40B4-BE49-F238E27FC236}">
                <a16:creationId xmlns:a16="http://schemas.microsoft.com/office/drawing/2014/main" id="{25A37A85-8FC8-521B-A4D5-970EB30A4594}"/>
              </a:ext>
            </a:extLst>
          </p:cNvPr>
          <p:cNvSpPr txBox="1">
            <a:spLocks/>
          </p:cNvSpPr>
          <p:nvPr/>
        </p:nvSpPr>
        <p:spPr>
          <a:xfrm>
            <a:off x="666750" y="5989237"/>
            <a:ext cx="838200"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Min width</a:t>
            </a:r>
          </a:p>
        </p:txBody>
      </p:sp>
      <p:sp>
        <p:nvSpPr>
          <p:cNvPr id="65" name="Arrow: Up 64">
            <a:extLst>
              <a:ext uri="{FF2B5EF4-FFF2-40B4-BE49-F238E27FC236}">
                <a16:creationId xmlns:a16="http://schemas.microsoft.com/office/drawing/2014/main" id="{EAEFEBF5-1905-F73A-7E7A-BFD9C47CEE5F}"/>
              </a:ext>
              <a:ext uri="{C183D7F6-B498-43B3-948B-1728B52AA6E4}">
                <adec:decorative xmlns:adec="http://schemas.microsoft.com/office/drawing/2017/decorative" val="1"/>
              </a:ext>
            </a:extLst>
          </p:cNvPr>
          <p:cNvSpPr/>
          <p:nvPr/>
        </p:nvSpPr>
        <p:spPr bwMode="auto">
          <a:xfrm>
            <a:off x="1609725" y="2133600"/>
            <a:ext cx="571923" cy="4215628"/>
          </a:xfrm>
          <a:prstGeom prst="upArrow">
            <a:avLst/>
          </a:prstGeom>
          <a:gradFill flip="none" rotWithShape="1">
            <a:gsLst>
              <a:gs pos="100000">
                <a:srgbClr val="0078D4"/>
              </a:gs>
              <a:gs pos="29000">
                <a:srgbClr val="8661C5"/>
              </a:gs>
              <a:gs pos="0">
                <a:srgbClr val="C03BC4"/>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endParaRPr>
          </a:p>
        </p:txBody>
      </p:sp>
      <p:cxnSp>
        <p:nvCxnSpPr>
          <p:cNvPr id="66" name="Straight Connector 65">
            <a:extLst>
              <a:ext uri="{FF2B5EF4-FFF2-40B4-BE49-F238E27FC236}">
                <a16:creationId xmlns:a16="http://schemas.microsoft.com/office/drawing/2014/main" id="{9FE4A3B8-3F09-F66E-3C33-55F3915AFC2C}"/>
              </a:ext>
              <a:ext uri="{C183D7F6-B498-43B3-948B-1728B52AA6E4}">
                <adec:decorative xmlns:adec="http://schemas.microsoft.com/office/drawing/2017/decorative" val="1"/>
              </a:ext>
            </a:extLst>
          </p:cNvPr>
          <p:cNvCxnSpPr>
            <a:cxnSpLocks/>
          </p:cNvCxnSpPr>
          <p:nvPr/>
        </p:nvCxnSpPr>
        <p:spPr>
          <a:xfrm>
            <a:off x="1623102" y="2514600"/>
            <a:ext cx="0" cy="3762375"/>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2572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9E325-CB3C-775A-D06C-A38376D87E5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757F713-F3EC-55DA-0977-1718C6F1DBE0}"/>
              </a:ext>
            </a:extLst>
          </p:cNvPr>
          <p:cNvSpPr>
            <a:spLocks noGrp="1"/>
          </p:cNvSpPr>
          <p:nvPr>
            <p:ph type="title"/>
          </p:nvPr>
        </p:nvSpPr>
        <p:spPr>
          <a:xfrm>
            <a:off x="588261" y="-895242"/>
            <a:ext cx="11011601" cy="553998"/>
          </a:xfrm>
        </p:spPr>
        <p:txBody>
          <a:bodyPr/>
          <a:lstStyle/>
          <a:p>
            <a:r>
              <a:rPr lang="en-US"/>
              <a:t>PPT demo – create a slide based on a file</a:t>
            </a:r>
          </a:p>
        </p:txBody>
      </p:sp>
      <p:pic>
        <p:nvPicPr>
          <p:cNvPr id="2" name="1190-PPTPaid" descr="Copilot Chat video">
            <a:hlinkClick r:id="" action="ppaction://media"/>
            <a:extLst>
              <a:ext uri="{FF2B5EF4-FFF2-40B4-BE49-F238E27FC236}">
                <a16:creationId xmlns:a16="http://schemas.microsoft.com/office/drawing/2014/main" id="{9B263CF7-11F9-2AF5-60AA-2EEAF4B02E9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8486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6B52A-D2A0-E5ED-16AF-E3118738604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88A584-7051-FF6B-C770-3B88CF115964}"/>
              </a:ext>
            </a:extLst>
          </p:cNvPr>
          <p:cNvSpPr>
            <a:spLocks noGrp="1"/>
          </p:cNvSpPr>
          <p:nvPr>
            <p:ph type="title"/>
          </p:nvPr>
        </p:nvSpPr>
        <p:spPr>
          <a:xfrm>
            <a:off x="588261" y="-822670"/>
            <a:ext cx="11011601" cy="553998"/>
          </a:xfrm>
        </p:spPr>
        <p:txBody>
          <a:bodyPr/>
          <a:lstStyle/>
          <a:p>
            <a:r>
              <a:rPr lang="en-US"/>
              <a:t>PPT demo – create an image</a:t>
            </a:r>
          </a:p>
        </p:txBody>
      </p:sp>
      <p:pic>
        <p:nvPicPr>
          <p:cNvPr id="2" name="1190-PPTFree2" descr="Copilot Chat video">
            <a:hlinkClick r:id="" action="ppaction://media"/>
            <a:extLst>
              <a:ext uri="{FF2B5EF4-FFF2-40B4-BE49-F238E27FC236}">
                <a16:creationId xmlns:a16="http://schemas.microsoft.com/office/drawing/2014/main" id="{30FD9125-0070-1F5E-E487-D042659E673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92002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FD29-6BCF-316B-9D34-8A8C146401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08A4DB-D1B2-673C-D6E5-5FBCBA42AB09}"/>
              </a:ext>
            </a:extLst>
          </p:cNvPr>
          <p:cNvSpPr>
            <a:spLocks noGrp="1"/>
          </p:cNvSpPr>
          <p:nvPr>
            <p:ph type="title"/>
          </p:nvPr>
        </p:nvSpPr>
        <p:spPr>
          <a:xfrm>
            <a:off x="588963" y="-894669"/>
            <a:ext cx="11010900" cy="554037"/>
          </a:xfrm>
        </p:spPr>
        <p:txBody>
          <a:bodyPr/>
          <a:lstStyle/>
          <a:p>
            <a:r>
              <a:rPr lang="en-US"/>
              <a:t>PPT demo – reference another file</a:t>
            </a:r>
          </a:p>
        </p:txBody>
      </p:sp>
      <p:pic>
        <p:nvPicPr>
          <p:cNvPr id="3" name="1190-PPTFreeCIQ" descr="Copilot Chat video">
            <a:hlinkClick r:id="" action="ppaction://media"/>
            <a:extLst>
              <a:ext uri="{FF2B5EF4-FFF2-40B4-BE49-F238E27FC236}">
                <a16:creationId xmlns:a16="http://schemas.microsoft.com/office/drawing/2014/main" id="{377DF310-793F-E34D-6BE0-01FB3E124A6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11780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Props1.xml><?xml version="1.0" encoding="utf-8"?>
<ds:datastoreItem xmlns:ds="http://schemas.openxmlformats.org/officeDocument/2006/customXml" ds:itemID="{C6FA50BF-8247-4F3C-B7EA-B1D5466E2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8EA884-685D-4419-862D-B9B605A0FC41}">
  <ds:schemaRefs>
    <ds:schemaRef ds:uri="http://schemas.microsoft.com/sharepoint/v3/contenttype/forms"/>
  </ds:schemaRefs>
</ds:datastoreItem>
</file>

<file path=customXml/itemProps3.xml><?xml version="1.0" encoding="utf-8"?>
<ds:datastoreItem xmlns:ds="http://schemas.openxmlformats.org/officeDocument/2006/customXml" ds:itemID="{E4468E0F-FE17-479E-822A-9C1FA6A33EAD}">
  <ds:schemaRefs>
    <ds:schemaRef ds:uri="7b674952-e49b-4ee9-a364-998c50e5b9b3"/>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 ds:uri="0a13d439-ae06-4996-94c0-ea977f535766"/>
    <ds:schemaRef ds:uri="http://schemas.microsoft.com/sharepoint/v3"/>
    <ds:schemaRef ds:uri="http://schemas.microsoft.com/office/2006/metadata/properties"/>
    <ds:schemaRef ds:uri="324d2b90-11f2-4fdf-990a-54fa46247cf8"/>
    <ds:schemaRef ds:uri="b817b00b-f121-400f-976b-40959b1c7d14"/>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Widescreen</PresentationFormat>
  <Paragraphs>121</Paragraphs>
  <Slides>11</Slides>
  <Notes>10</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1_LIGHT MODE</vt:lpstr>
      <vt:lpstr>Get started with Microsoft 365 Copilot in PowerPoint</vt:lpstr>
      <vt:lpstr>Spot the differences –  M365 Copilot app UI</vt:lpstr>
      <vt:lpstr>Copilot Chat in PowerPoint overview</vt:lpstr>
      <vt:lpstr>Starting a Copilot Chat in PowerPoint</vt:lpstr>
      <vt:lpstr>Copilot Chat in PowerPoint response</vt:lpstr>
      <vt:lpstr>My Chat pane doesn’t look like the picture</vt:lpstr>
      <vt:lpstr>PPT demo – create a slide based on a file</vt:lpstr>
      <vt:lpstr>PPT demo – create an image</vt:lpstr>
      <vt:lpstr>PPT demo – reference another file</vt:lpstr>
      <vt:lpstr>Copilot in-app skills for PowerPoint</vt:lpstr>
      <vt:lpstr>Skilling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2</cp:revision>
  <dcterms:created xsi:type="dcterms:W3CDTF">2025-09-12T17:08:17Z</dcterms:created>
  <dcterms:modified xsi:type="dcterms:W3CDTF">2025-11-20T21:21:03Z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ContentTypeId">
    <vt:lpwstr>0x010100CAB4D63BEF6CE74A98DE71B79A4EFA2E</vt:lpwstr>
  </property>
  <property fmtid="{D5CDD505-2E9C-101B-9397-08002B2CF9AE}" pid="9" name="TemplateUrl">
    <vt:lpwstr/>
  </property>
  <property fmtid="{D5CDD505-2E9C-101B-9397-08002B2CF9AE}" pid="10" name="xd_ProgID">
    <vt:lpwstr/>
  </property>
  <property fmtid="{D5CDD505-2E9C-101B-9397-08002B2CF9AE}" pid="11" name="AuthorIds_UIVersion_3584">
    <vt:lpwstr>12</vt:lpwstr>
  </property>
  <property fmtid="{D5CDD505-2E9C-101B-9397-08002B2CF9AE}" pid="12" name="MSIP_Label_f42aa342-8706-4288-bd11-ebb85995028c_Enabled">
    <vt:lpwstr>true</vt:lpwstr>
  </property>
  <property fmtid="{D5CDD505-2E9C-101B-9397-08002B2CF9AE}" pid="13" name="_ExtendedDescription">
    <vt:lpwstr/>
  </property>
  <property fmtid="{D5CDD505-2E9C-101B-9397-08002B2CF9AE}" pid="14" name="Order">
    <vt:lpwstr>8200.00000000000</vt:lpwstr>
  </property>
  <property fmtid="{D5CDD505-2E9C-101B-9397-08002B2CF9AE}" pid="15" name="ComplianceAssetId">
    <vt:lpwstr/>
  </property>
  <property fmtid="{D5CDD505-2E9C-101B-9397-08002B2CF9AE}" pid="16" name="AuthorIds_UIVersion_41472">
    <vt:lpwstr>12</vt:lpwstr>
  </property>
  <property fmtid="{D5CDD505-2E9C-101B-9397-08002B2CF9AE}" pid="17" name="MSIP_Label_f42aa342-8706-4288-bd11-ebb85995028c_Method">
    <vt:lpwstr>Standard</vt:lpwstr>
  </property>
  <property fmtid="{D5CDD505-2E9C-101B-9397-08002B2CF9AE}" pid="18" name="xd_Signature">
    <vt:lpwstr/>
  </property>
  <property fmtid="{D5CDD505-2E9C-101B-9397-08002B2CF9AE}" pid="19" name="MSIP_Label_f42aa342-8706-4288-bd11-ebb85995028c_SiteId">
    <vt:lpwstr>a5a9530b-9623-4712-8f71-f7cb8dfe5b51</vt:lpwstr>
  </property>
  <property fmtid="{D5CDD505-2E9C-101B-9397-08002B2CF9AE}" pid="20" name="TriggerFlowInfo">
    <vt:lpwstr/>
  </property>
</Properties>
</file>