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3">
  <p:sldMasterIdLst>
    <p:sldMasterId id="2147483699" r:id="rId4"/>
    <p:sldMasterId id="2147483711" r:id="rId5"/>
  </p:sldMasterIdLst>
  <p:notesMasterIdLst>
    <p:notesMasterId r:id="rId13"/>
  </p:notesMasterIdLst>
  <p:handoutMasterIdLst>
    <p:handoutMasterId r:id="rId14"/>
  </p:handoutMasterIdLst>
  <p:sldIdLst>
    <p:sldId id="272" r:id="rId6"/>
    <p:sldId id="882" r:id="rId7"/>
    <p:sldId id="860" r:id="rId8"/>
    <p:sldId id="854" r:id="rId9"/>
    <p:sldId id="883" r:id="rId10"/>
    <p:sldId id="868" r:id="rId11"/>
    <p:sldId id="267" r:id="rId12"/>
  </p:sldIdLst>
  <p:sldSz cx="12192000" cy="6858000"/>
  <p:notesSz cx="9296400" cy="70104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har char="•"/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har char="•"/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har char="•"/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har char="•"/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har char="•"/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07164"/>
    <a:srgbClr val="002060"/>
    <a:srgbClr val="4E7C4C"/>
    <a:srgbClr val="263B25"/>
    <a:srgbClr val="4F81BD"/>
    <a:srgbClr val="080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C55E48-8D2D-40B3-9A0A-8D82E4D3A5F6}" v="140" dt="2025-11-30T09:31:00.1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8" autoAdjust="0"/>
    <p:restoredTop sz="94978" autoAdjust="0"/>
  </p:normalViewPr>
  <p:slideViewPr>
    <p:cSldViewPr>
      <p:cViewPr varScale="1">
        <p:scale>
          <a:sx n="113" d="100"/>
          <a:sy n="113" d="100"/>
        </p:scale>
        <p:origin x="776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40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4824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inzia Alcidi" userId="10987ce5-5f32-4e92-bafb-2e67dffea520" providerId="ADAL" clId="{DEA4DFB4-3C22-4941-AE5C-5D8EFA1A8697}"/>
    <pc:docChg chg="undo redo custSel addSld delSld modSld sldOrd">
      <pc:chgData name="Cinzia Alcidi" userId="10987ce5-5f32-4e92-bafb-2e67dffea520" providerId="ADAL" clId="{DEA4DFB4-3C22-4941-AE5C-5D8EFA1A8697}" dt="2025-11-30T09:31:44.211" v="5110" actId="20577"/>
      <pc:docMkLst>
        <pc:docMk/>
      </pc:docMkLst>
      <pc:sldChg chg="delSp mod">
        <pc:chgData name="Cinzia Alcidi" userId="10987ce5-5f32-4e92-bafb-2e67dffea520" providerId="ADAL" clId="{DEA4DFB4-3C22-4941-AE5C-5D8EFA1A8697}" dt="2025-11-27T17:32:28.172" v="465" actId="478"/>
        <pc:sldMkLst>
          <pc:docMk/>
          <pc:sldMk cId="1261644337" sldId="267"/>
        </pc:sldMkLst>
      </pc:sldChg>
      <pc:sldChg chg="modSp mod setBg">
        <pc:chgData name="Cinzia Alcidi" userId="10987ce5-5f32-4e92-bafb-2e67dffea520" providerId="ADAL" clId="{DEA4DFB4-3C22-4941-AE5C-5D8EFA1A8697}" dt="2025-11-30T08:41:35.843" v="4510"/>
        <pc:sldMkLst>
          <pc:docMk/>
          <pc:sldMk cId="746884755" sldId="272"/>
        </pc:sldMkLst>
        <pc:spChg chg="mod">
          <ac:chgData name="Cinzia Alcidi" userId="10987ce5-5f32-4e92-bafb-2e67dffea520" providerId="ADAL" clId="{DEA4DFB4-3C22-4941-AE5C-5D8EFA1A8697}" dt="2025-11-27T17:20:11.648" v="72" actId="20577"/>
          <ac:spMkLst>
            <pc:docMk/>
            <pc:sldMk cId="746884755" sldId="272"/>
            <ac:spMk id="2" creationId="{D8D424F7-3739-DA2D-4FA9-0AF87FD832FF}"/>
          </ac:spMkLst>
        </pc:spChg>
      </pc:sldChg>
      <pc:sldChg chg="del">
        <pc:chgData name="Cinzia Alcidi" userId="10987ce5-5f32-4e92-bafb-2e67dffea520" providerId="ADAL" clId="{DEA4DFB4-3C22-4941-AE5C-5D8EFA1A8697}" dt="2025-11-27T17:24:56.827" v="265" actId="47"/>
        <pc:sldMkLst>
          <pc:docMk/>
          <pc:sldMk cId="202671180" sldId="288"/>
        </pc:sldMkLst>
      </pc:sldChg>
      <pc:sldChg chg="del">
        <pc:chgData name="Cinzia Alcidi" userId="10987ce5-5f32-4e92-bafb-2e67dffea520" providerId="ADAL" clId="{DEA4DFB4-3C22-4941-AE5C-5D8EFA1A8697}" dt="2025-11-27T17:32:08.729" v="436" actId="47"/>
        <pc:sldMkLst>
          <pc:docMk/>
          <pc:sldMk cId="423928029" sldId="310"/>
        </pc:sldMkLst>
      </pc:sldChg>
      <pc:sldChg chg="addSp delSp modSp mod ord">
        <pc:chgData name="Cinzia Alcidi" userId="10987ce5-5f32-4e92-bafb-2e67dffea520" providerId="ADAL" clId="{DEA4DFB4-3C22-4941-AE5C-5D8EFA1A8697}" dt="2025-11-30T09:28:32.188" v="5055" actId="1035"/>
        <pc:sldMkLst>
          <pc:docMk/>
          <pc:sldMk cId="2624086470" sldId="854"/>
        </pc:sldMkLst>
        <pc:spChg chg="mod">
          <ac:chgData name="Cinzia Alcidi" userId="10987ce5-5f32-4e92-bafb-2e67dffea520" providerId="ADAL" clId="{DEA4DFB4-3C22-4941-AE5C-5D8EFA1A8697}" dt="2025-11-30T08:42:09.430" v="4518" actId="1076"/>
          <ac:spMkLst>
            <pc:docMk/>
            <pc:sldMk cId="2624086470" sldId="854"/>
            <ac:spMk id="2" creationId="{00000000-0000-0000-0000-000000000000}"/>
          </ac:spMkLst>
        </pc:spChg>
        <pc:spChg chg="add mod">
          <ac:chgData name="Cinzia Alcidi" userId="10987ce5-5f32-4e92-bafb-2e67dffea520" providerId="ADAL" clId="{DEA4DFB4-3C22-4941-AE5C-5D8EFA1A8697}" dt="2025-11-30T07:26:06.645" v="1894" actId="113"/>
          <ac:spMkLst>
            <pc:docMk/>
            <pc:sldMk cId="2624086470" sldId="854"/>
            <ac:spMk id="8" creationId="{CA097F68-3754-F505-1D00-5DFA8FE840C9}"/>
          </ac:spMkLst>
        </pc:spChg>
        <pc:spChg chg="add mod">
          <ac:chgData name="Cinzia Alcidi" userId="10987ce5-5f32-4e92-bafb-2e67dffea520" providerId="ADAL" clId="{DEA4DFB4-3C22-4941-AE5C-5D8EFA1A8697}" dt="2025-11-30T07:20:34.647" v="1709"/>
          <ac:spMkLst>
            <pc:docMk/>
            <pc:sldMk cId="2624086470" sldId="854"/>
            <ac:spMk id="9" creationId="{E7AF1F27-99CD-09F8-2004-B542D8A4896A}"/>
          </ac:spMkLst>
        </pc:spChg>
        <pc:spChg chg="add mod">
          <ac:chgData name="Cinzia Alcidi" userId="10987ce5-5f32-4e92-bafb-2e67dffea520" providerId="ADAL" clId="{DEA4DFB4-3C22-4941-AE5C-5D8EFA1A8697}" dt="2025-11-30T07:41:13.598" v="2450" actId="208"/>
          <ac:spMkLst>
            <pc:docMk/>
            <pc:sldMk cId="2624086470" sldId="854"/>
            <ac:spMk id="13" creationId="{6A18145E-193C-727F-ACBF-466A65F19285}"/>
          </ac:spMkLst>
        </pc:spChg>
        <pc:spChg chg="add mod">
          <ac:chgData name="Cinzia Alcidi" userId="10987ce5-5f32-4e92-bafb-2e67dffea520" providerId="ADAL" clId="{DEA4DFB4-3C22-4941-AE5C-5D8EFA1A8697}" dt="2025-11-30T09:28:32.188" v="5055" actId="1035"/>
          <ac:spMkLst>
            <pc:docMk/>
            <pc:sldMk cId="2624086470" sldId="854"/>
            <ac:spMk id="14" creationId="{878EAB36-799C-E5C8-6B6E-87AE8A4BF5E0}"/>
          </ac:spMkLst>
        </pc:spChg>
        <pc:spChg chg="add mod">
          <ac:chgData name="Cinzia Alcidi" userId="10987ce5-5f32-4e92-bafb-2e67dffea520" providerId="ADAL" clId="{DEA4DFB4-3C22-4941-AE5C-5D8EFA1A8697}" dt="2025-11-30T07:28:35.693" v="1928" actId="113"/>
          <ac:spMkLst>
            <pc:docMk/>
            <pc:sldMk cId="2624086470" sldId="854"/>
            <ac:spMk id="15" creationId="{268DB133-072A-46C5-DCA9-99748D1F9B76}"/>
          </ac:spMkLst>
        </pc:spChg>
        <pc:grpChg chg="add mod">
          <ac:chgData name="Cinzia Alcidi" userId="10987ce5-5f32-4e92-bafb-2e67dffea520" providerId="ADAL" clId="{DEA4DFB4-3C22-4941-AE5C-5D8EFA1A8697}" dt="2025-11-30T08:46:33.275" v="4669" actId="1035"/>
          <ac:grpSpMkLst>
            <pc:docMk/>
            <pc:sldMk cId="2624086470" sldId="854"/>
            <ac:grpSpMk id="12" creationId="{C2C460ED-3A91-6DEA-A2AA-8DF2EB668E54}"/>
          </ac:grpSpMkLst>
        </pc:grpChg>
        <pc:grpChg chg="del mod">
          <ac:chgData name="Cinzia Alcidi" userId="10987ce5-5f32-4e92-bafb-2e67dffea520" providerId="ADAL" clId="{DEA4DFB4-3C22-4941-AE5C-5D8EFA1A8697}" dt="2025-11-30T07:23:42.340" v="1851" actId="478"/>
          <ac:grpSpMkLst>
            <pc:docMk/>
            <pc:sldMk cId="2624086470" sldId="854"/>
            <ac:grpSpMk id="18" creationId="{BA42C410-1E44-4493-6B97-83C64F0B2F22}"/>
          </ac:grpSpMkLst>
        </pc:grpChg>
        <pc:graphicFrameChg chg="add mod">
          <ac:chgData name="Cinzia Alcidi" userId="10987ce5-5f32-4e92-bafb-2e67dffea520" providerId="ADAL" clId="{DEA4DFB4-3C22-4941-AE5C-5D8EFA1A8697}" dt="2025-11-30T07:28:17.335" v="1926"/>
          <ac:graphicFrameMkLst>
            <pc:docMk/>
            <pc:sldMk cId="2624086470" sldId="854"/>
            <ac:graphicFrameMk id="17" creationId="{F6CB3C9A-EDD2-1B6A-4632-CB02F574CB19}"/>
          </ac:graphicFrameMkLst>
        </pc:graphicFrameChg>
        <pc:graphicFrameChg chg="mod modGraphic">
          <ac:chgData name="Cinzia Alcidi" userId="10987ce5-5f32-4e92-bafb-2e67dffea520" providerId="ADAL" clId="{DEA4DFB4-3C22-4941-AE5C-5D8EFA1A8697}" dt="2025-11-30T08:47:28.572" v="4738" actId="20577"/>
          <ac:graphicFrameMkLst>
            <pc:docMk/>
            <pc:sldMk cId="2624086470" sldId="854"/>
            <ac:graphicFrameMk id="23" creationId="{EC42A755-7D97-53D9-0666-E19C63CF85CB}"/>
          </ac:graphicFrameMkLst>
        </pc:graphicFrameChg>
        <pc:picChg chg="add mod">
          <ac:chgData name="Cinzia Alcidi" userId="10987ce5-5f32-4e92-bafb-2e67dffea520" providerId="ADAL" clId="{DEA4DFB4-3C22-4941-AE5C-5D8EFA1A8697}" dt="2025-11-30T07:24:49.914" v="1869" actId="1076"/>
          <ac:picMkLst>
            <pc:docMk/>
            <pc:sldMk cId="2624086470" sldId="854"/>
            <ac:picMk id="7" creationId="{F0281E90-3413-206A-C87E-D29BD0C30946}"/>
          </ac:picMkLst>
        </pc:picChg>
        <pc:picChg chg="add del mod">
          <ac:chgData name="Cinzia Alcidi" userId="10987ce5-5f32-4e92-bafb-2e67dffea520" providerId="ADAL" clId="{DEA4DFB4-3C22-4941-AE5C-5D8EFA1A8697}" dt="2025-11-30T07:27:00.853" v="1912" actId="478"/>
          <ac:picMkLst>
            <pc:docMk/>
            <pc:sldMk cId="2624086470" sldId="854"/>
            <ac:picMk id="11" creationId="{42C21614-5262-E0CF-DCB6-B5E6213BC10A}"/>
          </ac:picMkLst>
        </pc:picChg>
      </pc:sldChg>
      <pc:sldChg chg="addSp delSp modSp mod">
        <pc:chgData name="Cinzia Alcidi" userId="10987ce5-5f32-4e92-bafb-2e67dffea520" providerId="ADAL" clId="{DEA4DFB4-3C22-4941-AE5C-5D8EFA1A8697}" dt="2025-11-30T09:28:12.519" v="5052" actId="20577"/>
        <pc:sldMkLst>
          <pc:docMk/>
          <pc:sldMk cId="853658302" sldId="860"/>
        </pc:sldMkLst>
        <pc:spChg chg="mod">
          <ac:chgData name="Cinzia Alcidi" userId="10987ce5-5f32-4e92-bafb-2e67dffea520" providerId="ADAL" clId="{DEA4DFB4-3C22-4941-AE5C-5D8EFA1A8697}" dt="2025-11-30T08:46:16.912" v="4667" actId="14100"/>
          <ac:spMkLst>
            <pc:docMk/>
            <pc:sldMk cId="853658302" sldId="860"/>
            <ac:spMk id="2" creationId="{00000000-0000-0000-0000-000000000000}"/>
          </ac:spMkLst>
        </pc:spChg>
        <pc:spChg chg="mod">
          <ac:chgData name="Cinzia Alcidi" userId="10987ce5-5f32-4e92-bafb-2e67dffea520" providerId="ADAL" clId="{DEA4DFB4-3C22-4941-AE5C-5D8EFA1A8697}" dt="2025-11-30T09:28:12.519" v="5052" actId="20577"/>
          <ac:spMkLst>
            <pc:docMk/>
            <pc:sldMk cId="853658302" sldId="860"/>
            <ac:spMk id="5" creationId="{D5846B5D-B9DF-C28A-EE6D-F9D0159825B9}"/>
          </ac:spMkLst>
        </pc:spChg>
        <pc:spChg chg="add del mod">
          <ac:chgData name="Cinzia Alcidi" userId="10987ce5-5f32-4e92-bafb-2e67dffea520" providerId="ADAL" clId="{DEA4DFB4-3C22-4941-AE5C-5D8EFA1A8697}" dt="2025-11-30T07:03:46.702" v="1179" actId="478"/>
          <ac:spMkLst>
            <pc:docMk/>
            <pc:sldMk cId="853658302" sldId="860"/>
            <ac:spMk id="7" creationId="{622BD176-CF8D-6CA3-4DEC-2A26B700CF34}"/>
          </ac:spMkLst>
        </pc:spChg>
        <pc:spChg chg="add mod">
          <ac:chgData name="Cinzia Alcidi" userId="10987ce5-5f32-4e92-bafb-2e67dffea520" providerId="ADAL" clId="{DEA4DFB4-3C22-4941-AE5C-5D8EFA1A8697}" dt="2025-11-30T07:04:39.542" v="1190" actId="20577"/>
          <ac:spMkLst>
            <pc:docMk/>
            <pc:sldMk cId="853658302" sldId="860"/>
            <ac:spMk id="8" creationId="{F44A2BB1-21B2-34AF-0C2C-EE47EB346CB1}"/>
          </ac:spMkLst>
        </pc:spChg>
        <pc:spChg chg="add">
          <ac:chgData name="Cinzia Alcidi" userId="10987ce5-5f32-4e92-bafb-2e67dffea520" providerId="ADAL" clId="{DEA4DFB4-3C22-4941-AE5C-5D8EFA1A8697}" dt="2025-11-30T09:15:03.630" v="4759"/>
          <ac:spMkLst>
            <pc:docMk/>
            <pc:sldMk cId="853658302" sldId="860"/>
            <ac:spMk id="9" creationId="{4EEE81F7-6F17-E66B-36B1-20DDC90A03D0}"/>
          </ac:spMkLst>
        </pc:spChg>
        <pc:picChg chg="add mod">
          <ac:chgData name="Cinzia Alcidi" userId="10987ce5-5f32-4e92-bafb-2e67dffea520" providerId="ADAL" clId="{DEA4DFB4-3C22-4941-AE5C-5D8EFA1A8697}" dt="2025-11-30T07:03:54.656" v="1181" actId="1076"/>
          <ac:picMkLst>
            <pc:docMk/>
            <pc:sldMk cId="853658302" sldId="860"/>
            <ac:picMk id="3" creationId="{F7D34FBE-BD6B-50A2-0B7E-23FFA52EC5CB}"/>
          </ac:picMkLst>
        </pc:picChg>
        <pc:picChg chg="add del mod">
          <ac:chgData name="Cinzia Alcidi" userId="10987ce5-5f32-4e92-bafb-2e67dffea520" providerId="ADAL" clId="{DEA4DFB4-3C22-4941-AE5C-5D8EFA1A8697}" dt="2025-11-30T07:03:42.105" v="1178" actId="478"/>
          <ac:picMkLst>
            <pc:docMk/>
            <pc:sldMk cId="853658302" sldId="860"/>
            <ac:picMk id="4" creationId="{EB53F8C6-738F-89BC-AF5F-8024BCD873B3}"/>
          </ac:picMkLst>
        </pc:picChg>
      </pc:sldChg>
      <pc:sldChg chg="del">
        <pc:chgData name="Cinzia Alcidi" userId="10987ce5-5f32-4e92-bafb-2e67dffea520" providerId="ADAL" clId="{DEA4DFB4-3C22-4941-AE5C-5D8EFA1A8697}" dt="2025-11-27T17:31:53.088" v="435" actId="47"/>
        <pc:sldMkLst>
          <pc:docMk/>
          <pc:sldMk cId="2177953707" sldId="866"/>
        </pc:sldMkLst>
      </pc:sldChg>
      <pc:sldChg chg="del">
        <pc:chgData name="Cinzia Alcidi" userId="10987ce5-5f32-4e92-bafb-2e67dffea520" providerId="ADAL" clId="{DEA4DFB4-3C22-4941-AE5C-5D8EFA1A8697}" dt="2025-11-27T17:32:09.522" v="437" actId="47"/>
        <pc:sldMkLst>
          <pc:docMk/>
          <pc:sldMk cId="3936028736" sldId="867"/>
        </pc:sldMkLst>
      </pc:sldChg>
      <pc:sldChg chg="delSp modSp mod">
        <pc:chgData name="Cinzia Alcidi" userId="10987ce5-5f32-4e92-bafb-2e67dffea520" providerId="ADAL" clId="{DEA4DFB4-3C22-4941-AE5C-5D8EFA1A8697}" dt="2025-11-30T09:31:44.211" v="5110" actId="20577"/>
        <pc:sldMkLst>
          <pc:docMk/>
          <pc:sldMk cId="1310062796" sldId="868"/>
        </pc:sldMkLst>
        <pc:spChg chg="mod">
          <ac:chgData name="Cinzia Alcidi" userId="10987ce5-5f32-4e92-bafb-2e67dffea520" providerId="ADAL" clId="{DEA4DFB4-3C22-4941-AE5C-5D8EFA1A8697}" dt="2025-11-30T08:28:42.202" v="4078" actId="1038"/>
          <ac:spMkLst>
            <pc:docMk/>
            <pc:sldMk cId="1310062796" sldId="868"/>
            <ac:spMk id="2" creationId="{28627B1F-6084-77D3-3CCA-747FCC0F4D8F}"/>
          </ac:spMkLst>
        </pc:spChg>
        <pc:graphicFrameChg chg="mod modGraphic">
          <ac:chgData name="Cinzia Alcidi" userId="10987ce5-5f32-4e92-bafb-2e67dffea520" providerId="ADAL" clId="{DEA4DFB4-3C22-4941-AE5C-5D8EFA1A8697}" dt="2025-11-30T09:31:44.211" v="5110" actId="20577"/>
          <ac:graphicFrameMkLst>
            <pc:docMk/>
            <pc:sldMk cId="1310062796" sldId="868"/>
            <ac:graphicFrameMk id="21" creationId="{15D9149E-8794-B944-391D-D8669A0B05A7}"/>
          </ac:graphicFrameMkLst>
        </pc:graphicFrameChg>
        <pc:picChg chg="del">
          <ac:chgData name="Cinzia Alcidi" userId="10987ce5-5f32-4e92-bafb-2e67dffea520" providerId="ADAL" clId="{DEA4DFB4-3C22-4941-AE5C-5D8EFA1A8697}" dt="2025-11-30T08:06:06.937" v="3455" actId="478"/>
          <ac:picMkLst>
            <pc:docMk/>
            <pc:sldMk cId="1310062796" sldId="868"/>
            <ac:picMk id="11" creationId="{84257CB9-68A4-A233-BEB0-9B03C5339BBE}"/>
          </ac:picMkLst>
        </pc:picChg>
        <pc:picChg chg="del">
          <ac:chgData name="Cinzia Alcidi" userId="10987ce5-5f32-4e92-bafb-2e67dffea520" providerId="ADAL" clId="{DEA4DFB4-3C22-4941-AE5C-5D8EFA1A8697}" dt="2025-11-30T08:06:09.374" v="3456" actId="478"/>
          <ac:picMkLst>
            <pc:docMk/>
            <pc:sldMk cId="1310062796" sldId="868"/>
            <ac:picMk id="14" creationId="{AA27E6D0-AA7D-E645-A895-FF7C4162DE7A}"/>
          </ac:picMkLst>
        </pc:picChg>
      </pc:sldChg>
      <pc:sldChg chg="addSp delSp modSp del mod setBg">
        <pc:chgData name="Cinzia Alcidi" userId="10987ce5-5f32-4e92-bafb-2e67dffea520" providerId="ADAL" clId="{DEA4DFB4-3C22-4941-AE5C-5D8EFA1A8697}" dt="2025-11-30T08:36:51.540" v="4449" actId="47"/>
        <pc:sldMkLst>
          <pc:docMk/>
          <pc:sldMk cId="3614989237" sldId="869"/>
        </pc:sldMkLst>
      </pc:sldChg>
      <pc:sldChg chg="del">
        <pc:chgData name="Cinzia Alcidi" userId="10987ce5-5f32-4e92-bafb-2e67dffea520" providerId="ADAL" clId="{DEA4DFB4-3C22-4941-AE5C-5D8EFA1A8697}" dt="2025-11-27T17:32:24.224" v="464" actId="47"/>
        <pc:sldMkLst>
          <pc:docMk/>
          <pc:sldMk cId="4010132193" sldId="876"/>
        </pc:sldMkLst>
      </pc:sldChg>
      <pc:sldChg chg="del">
        <pc:chgData name="Cinzia Alcidi" userId="10987ce5-5f32-4e92-bafb-2e67dffea520" providerId="ADAL" clId="{DEA4DFB4-3C22-4941-AE5C-5D8EFA1A8697}" dt="2025-11-27T17:32:21.581" v="462" actId="47"/>
        <pc:sldMkLst>
          <pc:docMk/>
          <pc:sldMk cId="3012419091" sldId="878"/>
        </pc:sldMkLst>
      </pc:sldChg>
      <pc:sldChg chg="del">
        <pc:chgData name="Cinzia Alcidi" userId="10987ce5-5f32-4e92-bafb-2e67dffea520" providerId="ADAL" clId="{DEA4DFB4-3C22-4941-AE5C-5D8EFA1A8697}" dt="2025-11-27T17:32:31.062" v="466" actId="47"/>
        <pc:sldMkLst>
          <pc:docMk/>
          <pc:sldMk cId="3041680979" sldId="880"/>
        </pc:sldMkLst>
      </pc:sldChg>
      <pc:sldChg chg="del">
        <pc:chgData name="Cinzia Alcidi" userId="10987ce5-5f32-4e92-bafb-2e67dffea520" providerId="ADAL" clId="{DEA4DFB4-3C22-4941-AE5C-5D8EFA1A8697}" dt="2025-11-27T17:32:22.980" v="463" actId="47"/>
        <pc:sldMkLst>
          <pc:docMk/>
          <pc:sldMk cId="4086391086" sldId="881"/>
        </pc:sldMkLst>
      </pc:sldChg>
      <pc:sldChg chg="delSp modSp add mod setBg">
        <pc:chgData name="Cinzia Alcidi" userId="10987ce5-5f32-4e92-bafb-2e67dffea520" providerId="ADAL" clId="{DEA4DFB4-3C22-4941-AE5C-5D8EFA1A8697}" dt="2025-11-30T08:43:00.109" v="4527" actId="20577"/>
        <pc:sldMkLst>
          <pc:docMk/>
          <pc:sldMk cId="3087098656" sldId="882"/>
        </pc:sldMkLst>
        <pc:spChg chg="mod">
          <ac:chgData name="Cinzia Alcidi" userId="10987ce5-5f32-4e92-bafb-2e67dffea520" providerId="ADAL" clId="{DEA4DFB4-3C22-4941-AE5C-5D8EFA1A8697}" dt="2025-11-27T17:21:24.316" v="119" actId="20577"/>
          <ac:spMkLst>
            <pc:docMk/>
            <pc:sldMk cId="3087098656" sldId="882"/>
            <ac:spMk id="2" creationId="{7E81526D-0AFC-8913-7D39-AF8CBD982A33}"/>
          </ac:spMkLst>
        </pc:spChg>
        <pc:graphicFrameChg chg="mod modGraphic">
          <ac:chgData name="Cinzia Alcidi" userId="10987ce5-5f32-4e92-bafb-2e67dffea520" providerId="ADAL" clId="{DEA4DFB4-3C22-4941-AE5C-5D8EFA1A8697}" dt="2025-11-30T08:43:00.109" v="4527" actId="20577"/>
          <ac:graphicFrameMkLst>
            <pc:docMk/>
            <pc:sldMk cId="3087098656" sldId="882"/>
            <ac:graphicFrameMk id="21" creationId="{7EDDA67D-2761-5A5C-AD76-ACBE1CC289C6}"/>
          </ac:graphicFrameMkLst>
        </pc:graphicFrameChg>
      </pc:sldChg>
      <pc:sldChg chg="addSp delSp modSp add mod setBg delDesignElem">
        <pc:chgData name="Cinzia Alcidi" userId="10987ce5-5f32-4e92-bafb-2e67dffea520" providerId="ADAL" clId="{DEA4DFB4-3C22-4941-AE5C-5D8EFA1A8697}" dt="2025-11-30T09:29:25.643" v="5056" actId="15"/>
        <pc:sldMkLst>
          <pc:docMk/>
          <pc:sldMk cId="3001462330" sldId="883"/>
        </pc:sldMkLst>
        <pc:spChg chg="mod">
          <ac:chgData name="Cinzia Alcidi" userId="10987ce5-5f32-4e92-bafb-2e67dffea520" providerId="ADAL" clId="{DEA4DFB4-3C22-4941-AE5C-5D8EFA1A8697}" dt="2025-11-30T08:42:17.640" v="4519" actId="1076"/>
          <ac:spMkLst>
            <pc:docMk/>
            <pc:sldMk cId="3001462330" sldId="883"/>
            <ac:spMk id="2" creationId="{2FD452EE-9917-A76B-8B33-2E85C072B295}"/>
          </ac:spMkLst>
        </pc:spChg>
        <pc:spChg chg="mod">
          <ac:chgData name="Cinzia Alcidi" userId="10987ce5-5f32-4e92-bafb-2e67dffea520" providerId="ADAL" clId="{DEA4DFB4-3C22-4941-AE5C-5D8EFA1A8697}" dt="2025-11-30T07:48:08.711" v="2664" actId="1076"/>
          <ac:spMkLst>
            <pc:docMk/>
            <pc:sldMk cId="3001462330" sldId="883"/>
            <ac:spMk id="7" creationId="{BC761106-8DE6-207B-8F12-F1B35A3FD27D}"/>
          </ac:spMkLst>
        </pc:spChg>
        <pc:spChg chg="mod">
          <ac:chgData name="Cinzia Alcidi" userId="10987ce5-5f32-4e92-bafb-2e67dffea520" providerId="ADAL" clId="{DEA4DFB4-3C22-4941-AE5C-5D8EFA1A8697}" dt="2025-11-30T07:48:17.614" v="2667" actId="1076"/>
          <ac:spMkLst>
            <pc:docMk/>
            <pc:sldMk cId="3001462330" sldId="883"/>
            <ac:spMk id="9" creationId="{F64BCD82-0EB9-1836-DE77-3D0DF5BA2BC5}"/>
          </ac:spMkLst>
        </pc:spChg>
        <pc:spChg chg="mod">
          <ac:chgData name="Cinzia Alcidi" userId="10987ce5-5f32-4e92-bafb-2e67dffea520" providerId="ADAL" clId="{DEA4DFB4-3C22-4941-AE5C-5D8EFA1A8697}" dt="2025-11-30T09:29:25.643" v="5056" actId="15"/>
          <ac:spMkLst>
            <pc:docMk/>
            <pc:sldMk cId="3001462330" sldId="883"/>
            <ac:spMk id="53" creationId="{61CDB3D4-5D90-E648-55BA-917BDBE796BE}"/>
          </ac:spMkLst>
        </pc:spChg>
        <pc:picChg chg="add mod">
          <ac:chgData name="Cinzia Alcidi" userId="10987ce5-5f32-4e92-bafb-2e67dffea520" providerId="ADAL" clId="{DEA4DFB4-3C22-4941-AE5C-5D8EFA1A8697}" dt="2025-11-30T07:48:01.150" v="2652" actId="1036"/>
          <ac:picMkLst>
            <pc:docMk/>
            <pc:sldMk cId="3001462330" sldId="883"/>
            <ac:picMk id="8" creationId="{887A7CF5-EFC6-079E-25FD-A40D82FE3F1E}"/>
          </ac:picMkLst>
        </pc:picChg>
        <pc:picChg chg="add mod">
          <ac:chgData name="Cinzia Alcidi" userId="10987ce5-5f32-4e92-bafb-2e67dffea520" providerId="ADAL" clId="{DEA4DFB4-3C22-4941-AE5C-5D8EFA1A8697}" dt="2025-11-30T07:49:34" v="2723" actId="14100"/>
          <ac:picMkLst>
            <pc:docMk/>
            <pc:sldMk cId="3001462330" sldId="883"/>
            <ac:picMk id="11" creationId="{994C70D7-5597-4E42-7989-FA713252097B}"/>
          </ac:picMkLst>
        </pc:picChg>
        <pc:picChg chg="add mod">
          <ac:chgData name="Cinzia Alcidi" userId="10987ce5-5f32-4e92-bafb-2e67dffea520" providerId="ADAL" clId="{DEA4DFB4-3C22-4941-AE5C-5D8EFA1A8697}" dt="2025-11-30T07:48:14.326" v="2666" actId="1076"/>
          <ac:picMkLst>
            <pc:docMk/>
            <pc:sldMk cId="3001462330" sldId="883"/>
            <ac:picMk id="12" creationId="{27567C4C-4E7A-046B-AB4B-5DAD2F2F27EF}"/>
          </ac:picMkLst>
        </pc:picChg>
      </pc:sldChg>
      <pc:sldMasterChg chg="delSldLayout">
        <pc:chgData name="Cinzia Alcidi" userId="10987ce5-5f32-4e92-bafb-2e67dffea520" providerId="ADAL" clId="{DEA4DFB4-3C22-4941-AE5C-5D8EFA1A8697}" dt="2025-11-27T17:24:56.827" v="265" actId="47"/>
        <pc:sldMasterMkLst>
          <pc:docMk/>
          <pc:sldMasterMk cId="2435386744" sldId="2147483711"/>
        </pc:sldMasterMkLst>
        <pc:sldLayoutChg chg="del">
          <pc:chgData name="Cinzia Alcidi" userId="10987ce5-5f32-4e92-bafb-2e67dffea520" providerId="ADAL" clId="{DEA4DFB4-3C22-4941-AE5C-5D8EFA1A8697}" dt="2025-11-27T17:24:56.827" v="265" actId="47"/>
          <pc:sldLayoutMkLst>
            <pc:docMk/>
            <pc:sldMasterMk cId="2435386744" sldId="2147483711"/>
            <pc:sldLayoutMk cId="2223270274" sldId="2147483723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cepsthinktank-my.sharepoint.com/personal/cinzia_alcidi_ceps_eu/Documents/EP_Monetary%20Policy%20Expert%20Panel/2025/3_MoD%20December%202025/Policy%20rates_forex_FRED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Monthly!$B$1</c:f>
              <c:strCache>
                <c:ptCount val="1"/>
                <c:pt idx="0">
                  <c:v>FFR-DRF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Monthly!$A$3:$A$273</c:f>
              <c:numCache>
                <c:formatCode>yyyy\-mm\-dd</c:formatCode>
                <c:ptCount val="271"/>
                <c:pt idx="0">
                  <c:v>37681</c:v>
                </c:pt>
                <c:pt idx="1">
                  <c:v>37712</c:v>
                </c:pt>
                <c:pt idx="2">
                  <c:v>37742</c:v>
                </c:pt>
                <c:pt idx="3">
                  <c:v>37773</c:v>
                </c:pt>
                <c:pt idx="4">
                  <c:v>37803</c:v>
                </c:pt>
                <c:pt idx="5">
                  <c:v>37834</c:v>
                </c:pt>
                <c:pt idx="6">
                  <c:v>37865</c:v>
                </c:pt>
                <c:pt idx="7">
                  <c:v>37895</c:v>
                </c:pt>
                <c:pt idx="8">
                  <c:v>37926</c:v>
                </c:pt>
                <c:pt idx="9">
                  <c:v>37956</c:v>
                </c:pt>
                <c:pt idx="10">
                  <c:v>37987</c:v>
                </c:pt>
                <c:pt idx="11">
                  <c:v>38018</c:v>
                </c:pt>
                <c:pt idx="12">
                  <c:v>38047</c:v>
                </c:pt>
                <c:pt idx="13">
                  <c:v>38078</c:v>
                </c:pt>
                <c:pt idx="14">
                  <c:v>38108</c:v>
                </c:pt>
                <c:pt idx="15">
                  <c:v>38139</c:v>
                </c:pt>
                <c:pt idx="16">
                  <c:v>38169</c:v>
                </c:pt>
                <c:pt idx="17">
                  <c:v>38200</c:v>
                </c:pt>
                <c:pt idx="18">
                  <c:v>38231</c:v>
                </c:pt>
                <c:pt idx="19">
                  <c:v>38261</c:v>
                </c:pt>
                <c:pt idx="20">
                  <c:v>38292</c:v>
                </c:pt>
                <c:pt idx="21">
                  <c:v>38322</c:v>
                </c:pt>
                <c:pt idx="22">
                  <c:v>38353</c:v>
                </c:pt>
                <c:pt idx="23">
                  <c:v>38384</c:v>
                </c:pt>
                <c:pt idx="24">
                  <c:v>38412</c:v>
                </c:pt>
                <c:pt idx="25">
                  <c:v>38443</c:v>
                </c:pt>
                <c:pt idx="26">
                  <c:v>38473</c:v>
                </c:pt>
                <c:pt idx="27">
                  <c:v>38504</c:v>
                </c:pt>
                <c:pt idx="28">
                  <c:v>38534</c:v>
                </c:pt>
                <c:pt idx="29">
                  <c:v>38565</c:v>
                </c:pt>
                <c:pt idx="30">
                  <c:v>38596</c:v>
                </c:pt>
                <c:pt idx="31">
                  <c:v>38626</c:v>
                </c:pt>
                <c:pt idx="32">
                  <c:v>38657</c:v>
                </c:pt>
                <c:pt idx="33">
                  <c:v>38687</c:v>
                </c:pt>
                <c:pt idx="34">
                  <c:v>38718</c:v>
                </c:pt>
                <c:pt idx="35">
                  <c:v>38749</c:v>
                </c:pt>
                <c:pt idx="36">
                  <c:v>38777</c:v>
                </c:pt>
                <c:pt idx="37">
                  <c:v>38808</c:v>
                </c:pt>
                <c:pt idx="38">
                  <c:v>38838</c:v>
                </c:pt>
                <c:pt idx="39">
                  <c:v>38869</c:v>
                </c:pt>
                <c:pt idx="40">
                  <c:v>38899</c:v>
                </c:pt>
                <c:pt idx="41">
                  <c:v>38930</c:v>
                </c:pt>
                <c:pt idx="42">
                  <c:v>38961</c:v>
                </c:pt>
                <c:pt idx="43">
                  <c:v>38991</c:v>
                </c:pt>
                <c:pt idx="44">
                  <c:v>39022</c:v>
                </c:pt>
                <c:pt idx="45">
                  <c:v>39052</c:v>
                </c:pt>
                <c:pt idx="46">
                  <c:v>39083</c:v>
                </c:pt>
                <c:pt idx="47">
                  <c:v>39114</c:v>
                </c:pt>
                <c:pt idx="48">
                  <c:v>39142</c:v>
                </c:pt>
                <c:pt idx="49">
                  <c:v>39173</c:v>
                </c:pt>
                <c:pt idx="50">
                  <c:v>39203</c:v>
                </c:pt>
                <c:pt idx="51">
                  <c:v>39234</c:v>
                </c:pt>
                <c:pt idx="52">
                  <c:v>39264</c:v>
                </c:pt>
                <c:pt idx="53">
                  <c:v>39295</c:v>
                </c:pt>
                <c:pt idx="54">
                  <c:v>39326</c:v>
                </c:pt>
                <c:pt idx="55">
                  <c:v>39356</c:v>
                </c:pt>
                <c:pt idx="56">
                  <c:v>39387</c:v>
                </c:pt>
                <c:pt idx="57">
                  <c:v>39417</c:v>
                </c:pt>
                <c:pt idx="58">
                  <c:v>39448</c:v>
                </c:pt>
                <c:pt idx="59">
                  <c:v>39479</c:v>
                </c:pt>
                <c:pt idx="60">
                  <c:v>39508</c:v>
                </c:pt>
                <c:pt idx="61">
                  <c:v>39539</c:v>
                </c:pt>
                <c:pt idx="62">
                  <c:v>39569</c:v>
                </c:pt>
                <c:pt idx="63">
                  <c:v>39600</c:v>
                </c:pt>
                <c:pt idx="64">
                  <c:v>39630</c:v>
                </c:pt>
                <c:pt idx="65">
                  <c:v>39661</c:v>
                </c:pt>
                <c:pt idx="66">
                  <c:v>39692</c:v>
                </c:pt>
                <c:pt idx="67">
                  <c:v>39722</c:v>
                </c:pt>
                <c:pt idx="68">
                  <c:v>39753</c:v>
                </c:pt>
                <c:pt idx="69">
                  <c:v>39783</c:v>
                </c:pt>
                <c:pt idx="70">
                  <c:v>39814</c:v>
                </c:pt>
                <c:pt idx="71">
                  <c:v>39845</c:v>
                </c:pt>
                <c:pt idx="72">
                  <c:v>39873</c:v>
                </c:pt>
                <c:pt idx="73">
                  <c:v>39904</c:v>
                </c:pt>
                <c:pt idx="74">
                  <c:v>39934</c:v>
                </c:pt>
                <c:pt idx="75">
                  <c:v>39965</c:v>
                </c:pt>
                <c:pt idx="76">
                  <c:v>39995</c:v>
                </c:pt>
                <c:pt idx="77">
                  <c:v>40026</c:v>
                </c:pt>
                <c:pt idx="78">
                  <c:v>40057</c:v>
                </c:pt>
                <c:pt idx="79">
                  <c:v>40087</c:v>
                </c:pt>
                <c:pt idx="80">
                  <c:v>40118</c:v>
                </c:pt>
                <c:pt idx="81">
                  <c:v>40148</c:v>
                </c:pt>
                <c:pt idx="82">
                  <c:v>40179</c:v>
                </c:pt>
                <c:pt idx="83">
                  <c:v>40210</c:v>
                </c:pt>
                <c:pt idx="84">
                  <c:v>40238</c:v>
                </c:pt>
                <c:pt idx="85">
                  <c:v>40269</c:v>
                </c:pt>
                <c:pt idx="86">
                  <c:v>40299</c:v>
                </c:pt>
                <c:pt idx="87">
                  <c:v>40330</c:v>
                </c:pt>
                <c:pt idx="88">
                  <c:v>40360</c:v>
                </c:pt>
                <c:pt idx="89">
                  <c:v>40391</c:v>
                </c:pt>
                <c:pt idx="90">
                  <c:v>40422</c:v>
                </c:pt>
                <c:pt idx="91">
                  <c:v>40452</c:v>
                </c:pt>
                <c:pt idx="92">
                  <c:v>40483</c:v>
                </c:pt>
                <c:pt idx="93">
                  <c:v>40513</c:v>
                </c:pt>
                <c:pt idx="94">
                  <c:v>40544</c:v>
                </c:pt>
                <c:pt idx="95">
                  <c:v>40575</c:v>
                </c:pt>
                <c:pt idx="96">
                  <c:v>40603</c:v>
                </c:pt>
                <c:pt idx="97">
                  <c:v>40634</c:v>
                </c:pt>
                <c:pt idx="98">
                  <c:v>40664</c:v>
                </c:pt>
                <c:pt idx="99">
                  <c:v>40695</c:v>
                </c:pt>
                <c:pt idx="100">
                  <c:v>40725</c:v>
                </c:pt>
                <c:pt idx="101">
                  <c:v>40756</c:v>
                </c:pt>
                <c:pt idx="102">
                  <c:v>40787</c:v>
                </c:pt>
                <c:pt idx="103">
                  <c:v>40817</c:v>
                </c:pt>
                <c:pt idx="104">
                  <c:v>40848</c:v>
                </c:pt>
                <c:pt idx="105">
                  <c:v>40878</c:v>
                </c:pt>
                <c:pt idx="106">
                  <c:v>40909</c:v>
                </c:pt>
                <c:pt idx="107">
                  <c:v>40940</c:v>
                </c:pt>
                <c:pt idx="108">
                  <c:v>40969</c:v>
                </c:pt>
                <c:pt idx="109">
                  <c:v>41000</c:v>
                </c:pt>
                <c:pt idx="110">
                  <c:v>41030</c:v>
                </c:pt>
                <c:pt idx="111">
                  <c:v>41061</c:v>
                </c:pt>
                <c:pt idx="112">
                  <c:v>41091</c:v>
                </c:pt>
                <c:pt idx="113">
                  <c:v>41122</c:v>
                </c:pt>
                <c:pt idx="114">
                  <c:v>41153</c:v>
                </c:pt>
                <c:pt idx="115">
                  <c:v>41183</c:v>
                </c:pt>
                <c:pt idx="116">
                  <c:v>41214</c:v>
                </c:pt>
                <c:pt idx="117">
                  <c:v>41244</c:v>
                </c:pt>
                <c:pt idx="118">
                  <c:v>41275</c:v>
                </c:pt>
                <c:pt idx="119">
                  <c:v>41306</c:v>
                </c:pt>
                <c:pt idx="120">
                  <c:v>41334</c:v>
                </c:pt>
                <c:pt idx="121">
                  <c:v>41365</c:v>
                </c:pt>
                <c:pt idx="122">
                  <c:v>41395</c:v>
                </c:pt>
                <c:pt idx="123">
                  <c:v>41426</c:v>
                </c:pt>
                <c:pt idx="124">
                  <c:v>41456</c:v>
                </c:pt>
                <c:pt idx="125">
                  <c:v>41487</c:v>
                </c:pt>
                <c:pt idx="126">
                  <c:v>41518</c:v>
                </c:pt>
                <c:pt idx="127">
                  <c:v>41548</c:v>
                </c:pt>
                <c:pt idx="128">
                  <c:v>41579</c:v>
                </c:pt>
                <c:pt idx="129">
                  <c:v>41609</c:v>
                </c:pt>
                <c:pt idx="130">
                  <c:v>41640</c:v>
                </c:pt>
                <c:pt idx="131">
                  <c:v>41671</c:v>
                </c:pt>
                <c:pt idx="132">
                  <c:v>41699</c:v>
                </c:pt>
                <c:pt idx="133">
                  <c:v>41730</c:v>
                </c:pt>
                <c:pt idx="134">
                  <c:v>41760</c:v>
                </c:pt>
                <c:pt idx="135">
                  <c:v>41791</c:v>
                </c:pt>
                <c:pt idx="136">
                  <c:v>41821</c:v>
                </c:pt>
                <c:pt idx="137">
                  <c:v>41852</c:v>
                </c:pt>
                <c:pt idx="138">
                  <c:v>41883</c:v>
                </c:pt>
                <c:pt idx="139">
                  <c:v>41913</c:v>
                </c:pt>
                <c:pt idx="140">
                  <c:v>41944</c:v>
                </c:pt>
                <c:pt idx="141">
                  <c:v>41974</c:v>
                </c:pt>
                <c:pt idx="142">
                  <c:v>42005</c:v>
                </c:pt>
                <c:pt idx="143">
                  <c:v>42036</c:v>
                </c:pt>
                <c:pt idx="144">
                  <c:v>42064</c:v>
                </c:pt>
                <c:pt idx="145">
                  <c:v>42095</c:v>
                </c:pt>
                <c:pt idx="146">
                  <c:v>42125</c:v>
                </c:pt>
                <c:pt idx="147">
                  <c:v>42156</c:v>
                </c:pt>
                <c:pt idx="148">
                  <c:v>42186</c:v>
                </c:pt>
                <c:pt idx="149">
                  <c:v>42217</c:v>
                </c:pt>
                <c:pt idx="150">
                  <c:v>42248</c:v>
                </c:pt>
                <c:pt idx="151">
                  <c:v>42278</c:v>
                </c:pt>
                <c:pt idx="152">
                  <c:v>42309</c:v>
                </c:pt>
                <c:pt idx="153">
                  <c:v>42339</c:v>
                </c:pt>
                <c:pt idx="154">
                  <c:v>42370</c:v>
                </c:pt>
                <c:pt idx="155">
                  <c:v>42401</c:v>
                </c:pt>
                <c:pt idx="156">
                  <c:v>42430</c:v>
                </c:pt>
                <c:pt idx="157">
                  <c:v>42461</c:v>
                </c:pt>
                <c:pt idx="158">
                  <c:v>42491</c:v>
                </c:pt>
                <c:pt idx="159">
                  <c:v>42522</c:v>
                </c:pt>
                <c:pt idx="160">
                  <c:v>42552</c:v>
                </c:pt>
                <c:pt idx="161">
                  <c:v>42583</c:v>
                </c:pt>
                <c:pt idx="162">
                  <c:v>42614</c:v>
                </c:pt>
                <c:pt idx="163">
                  <c:v>42644</c:v>
                </c:pt>
                <c:pt idx="164">
                  <c:v>42675</c:v>
                </c:pt>
                <c:pt idx="165">
                  <c:v>42705</c:v>
                </c:pt>
                <c:pt idx="166">
                  <c:v>42736</c:v>
                </c:pt>
                <c:pt idx="167">
                  <c:v>42767</c:v>
                </c:pt>
                <c:pt idx="168">
                  <c:v>42795</c:v>
                </c:pt>
                <c:pt idx="169">
                  <c:v>42826</c:v>
                </c:pt>
                <c:pt idx="170">
                  <c:v>42856</c:v>
                </c:pt>
                <c:pt idx="171">
                  <c:v>42887</c:v>
                </c:pt>
                <c:pt idx="172">
                  <c:v>42917</c:v>
                </c:pt>
                <c:pt idx="173">
                  <c:v>42948</c:v>
                </c:pt>
                <c:pt idx="174">
                  <c:v>42979</c:v>
                </c:pt>
                <c:pt idx="175">
                  <c:v>43009</c:v>
                </c:pt>
                <c:pt idx="176">
                  <c:v>43040</c:v>
                </c:pt>
                <c:pt idx="177">
                  <c:v>43070</c:v>
                </c:pt>
                <c:pt idx="178">
                  <c:v>43101</c:v>
                </c:pt>
                <c:pt idx="179">
                  <c:v>43132</c:v>
                </c:pt>
                <c:pt idx="180">
                  <c:v>43160</c:v>
                </c:pt>
                <c:pt idx="181">
                  <c:v>43191</c:v>
                </c:pt>
                <c:pt idx="182">
                  <c:v>43221</c:v>
                </c:pt>
                <c:pt idx="183">
                  <c:v>43252</c:v>
                </c:pt>
                <c:pt idx="184">
                  <c:v>43282</c:v>
                </c:pt>
                <c:pt idx="185">
                  <c:v>43313</c:v>
                </c:pt>
                <c:pt idx="186">
                  <c:v>43344</c:v>
                </c:pt>
                <c:pt idx="187">
                  <c:v>43374</c:v>
                </c:pt>
                <c:pt idx="188">
                  <c:v>43405</c:v>
                </c:pt>
                <c:pt idx="189">
                  <c:v>43435</c:v>
                </c:pt>
                <c:pt idx="190">
                  <c:v>43466</c:v>
                </c:pt>
                <c:pt idx="191">
                  <c:v>43497</c:v>
                </c:pt>
                <c:pt idx="192">
                  <c:v>43525</c:v>
                </c:pt>
                <c:pt idx="193">
                  <c:v>43556</c:v>
                </c:pt>
                <c:pt idx="194">
                  <c:v>43586</c:v>
                </c:pt>
                <c:pt idx="195">
                  <c:v>43617</c:v>
                </c:pt>
                <c:pt idx="196">
                  <c:v>43647</c:v>
                </c:pt>
                <c:pt idx="197">
                  <c:v>43678</c:v>
                </c:pt>
                <c:pt idx="198">
                  <c:v>43709</c:v>
                </c:pt>
                <c:pt idx="199">
                  <c:v>43739</c:v>
                </c:pt>
                <c:pt idx="200">
                  <c:v>43770</c:v>
                </c:pt>
                <c:pt idx="201">
                  <c:v>43800</c:v>
                </c:pt>
                <c:pt idx="202">
                  <c:v>43831</c:v>
                </c:pt>
                <c:pt idx="203">
                  <c:v>43862</c:v>
                </c:pt>
                <c:pt idx="204">
                  <c:v>43891</c:v>
                </c:pt>
                <c:pt idx="205">
                  <c:v>43922</c:v>
                </c:pt>
                <c:pt idx="206">
                  <c:v>43952</c:v>
                </c:pt>
                <c:pt idx="207">
                  <c:v>43983</c:v>
                </c:pt>
                <c:pt idx="208">
                  <c:v>44013</c:v>
                </c:pt>
                <c:pt idx="209">
                  <c:v>44044</c:v>
                </c:pt>
                <c:pt idx="210">
                  <c:v>44075</c:v>
                </c:pt>
                <c:pt idx="211">
                  <c:v>44105</c:v>
                </c:pt>
                <c:pt idx="212">
                  <c:v>44136</c:v>
                </c:pt>
                <c:pt idx="213">
                  <c:v>44166</c:v>
                </c:pt>
                <c:pt idx="214">
                  <c:v>44197</c:v>
                </c:pt>
                <c:pt idx="215">
                  <c:v>44228</c:v>
                </c:pt>
                <c:pt idx="216">
                  <c:v>44256</c:v>
                </c:pt>
                <c:pt idx="217">
                  <c:v>44287</c:v>
                </c:pt>
                <c:pt idx="218">
                  <c:v>44317</c:v>
                </c:pt>
                <c:pt idx="219">
                  <c:v>44348</c:v>
                </c:pt>
                <c:pt idx="220">
                  <c:v>44378</c:v>
                </c:pt>
                <c:pt idx="221">
                  <c:v>44409</c:v>
                </c:pt>
                <c:pt idx="222">
                  <c:v>44440</c:v>
                </c:pt>
                <c:pt idx="223">
                  <c:v>44470</c:v>
                </c:pt>
                <c:pt idx="224">
                  <c:v>44501</c:v>
                </c:pt>
                <c:pt idx="225">
                  <c:v>44531</c:v>
                </c:pt>
                <c:pt idx="226">
                  <c:v>44562</c:v>
                </c:pt>
                <c:pt idx="227">
                  <c:v>44593</c:v>
                </c:pt>
                <c:pt idx="228">
                  <c:v>44621</c:v>
                </c:pt>
                <c:pt idx="229">
                  <c:v>44652</c:v>
                </c:pt>
                <c:pt idx="230">
                  <c:v>44682</c:v>
                </c:pt>
                <c:pt idx="231">
                  <c:v>44713</c:v>
                </c:pt>
                <c:pt idx="232">
                  <c:v>44743</c:v>
                </c:pt>
                <c:pt idx="233">
                  <c:v>44774</c:v>
                </c:pt>
                <c:pt idx="234">
                  <c:v>44805</c:v>
                </c:pt>
                <c:pt idx="235">
                  <c:v>44835</c:v>
                </c:pt>
                <c:pt idx="236">
                  <c:v>44866</c:v>
                </c:pt>
                <c:pt idx="237">
                  <c:v>44896</c:v>
                </c:pt>
                <c:pt idx="238">
                  <c:v>44927</c:v>
                </c:pt>
                <c:pt idx="239">
                  <c:v>44958</c:v>
                </c:pt>
                <c:pt idx="240">
                  <c:v>44986</c:v>
                </c:pt>
                <c:pt idx="241">
                  <c:v>45017</c:v>
                </c:pt>
                <c:pt idx="242">
                  <c:v>45047</c:v>
                </c:pt>
                <c:pt idx="243">
                  <c:v>45078</c:v>
                </c:pt>
                <c:pt idx="244">
                  <c:v>45108</c:v>
                </c:pt>
                <c:pt idx="245">
                  <c:v>45139</c:v>
                </c:pt>
                <c:pt idx="246">
                  <c:v>45170</c:v>
                </c:pt>
                <c:pt idx="247">
                  <c:v>45200</c:v>
                </c:pt>
                <c:pt idx="248">
                  <c:v>45231</c:v>
                </c:pt>
                <c:pt idx="249">
                  <c:v>45261</c:v>
                </c:pt>
                <c:pt idx="250">
                  <c:v>45292</c:v>
                </c:pt>
                <c:pt idx="251">
                  <c:v>45323</c:v>
                </c:pt>
                <c:pt idx="252">
                  <c:v>45352</c:v>
                </c:pt>
                <c:pt idx="253">
                  <c:v>45383</c:v>
                </c:pt>
                <c:pt idx="254">
                  <c:v>45413</c:v>
                </c:pt>
                <c:pt idx="255">
                  <c:v>45444</c:v>
                </c:pt>
                <c:pt idx="256">
                  <c:v>45474</c:v>
                </c:pt>
                <c:pt idx="257">
                  <c:v>45505</c:v>
                </c:pt>
                <c:pt idx="258">
                  <c:v>45536</c:v>
                </c:pt>
                <c:pt idx="259">
                  <c:v>45566</c:v>
                </c:pt>
                <c:pt idx="260">
                  <c:v>45597</c:v>
                </c:pt>
                <c:pt idx="261">
                  <c:v>45627</c:v>
                </c:pt>
                <c:pt idx="262">
                  <c:v>45658</c:v>
                </c:pt>
                <c:pt idx="263">
                  <c:v>45689</c:v>
                </c:pt>
                <c:pt idx="264">
                  <c:v>45717</c:v>
                </c:pt>
                <c:pt idx="265">
                  <c:v>45748</c:v>
                </c:pt>
                <c:pt idx="266">
                  <c:v>45778</c:v>
                </c:pt>
                <c:pt idx="267">
                  <c:v>45809</c:v>
                </c:pt>
                <c:pt idx="268">
                  <c:v>45839</c:v>
                </c:pt>
                <c:pt idx="269">
                  <c:v>45870</c:v>
                </c:pt>
                <c:pt idx="270">
                  <c:v>45901</c:v>
                </c:pt>
              </c:numCache>
            </c:numRef>
          </c:cat>
          <c:val>
            <c:numRef>
              <c:f>Monthly!$B$3:$B$273</c:f>
              <c:numCache>
                <c:formatCode>0.00000</c:formatCode>
                <c:ptCount val="271"/>
                <c:pt idx="0">
                  <c:v>-0.29838999999999999</c:v>
                </c:pt>
                <c:pt idx="1">
                  <c:v>-0.24</c:v>
                </c:pt>
                <c:pt idx="2">
                  <c:v>-0.24</c:v>
                </c:pt>
                <c:pt idx="3">
                  <c:v>0.13667000000000001</c:v>
                </c:pt>
                <c:pt idx="4">
                  <c:v>0.01</c:v>
                </c:pt>
                <c:pt idx="5">
                  <c:v>0.03</c:v>
                </c:pt>
                <c:pt idx="6">
                  <c:v>0.01</c:v>
                </c:pt>
                <c:pt idx="7">
                  <c:v>0.01</c:v>
                </c:pt>
                <c:pt idx="8">
                  <c:v>0</c:v>
                </c:pt>
                <c:pt idx="9">
                  <c:v>-0.02</c:v>
                </c:pt>
                <c:pt idx="10">
                  <c:v>0</c:v>
                </c:pt>
                <c:pt idx="11">
                  <c:v>0.01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0.03</c:v>
                </c:pt>
                <c:pt idx="16">
                  <c:v>0.26</c:v>
                </c:pt>
                <c:pt idx="17">
                  <c:v>0.43</c:v>
                </c:pt>
                <c:pt idx="18">
                  <c:v>0.61</c:v>
                </c:pt>
                <c:pt idx="19">
                  <c:v>0.76</c:v>
                </c:pt>
                <c:pt idx="20">
                  <c:v>0.93</c:v>
                </c:pt>
                <c:pt idx="21">
                  <c:v>1.1599999999999999</c:v>
                </c:pt>
                <c:pt idx="22">
                  <c:v>1.28</c:v>
                </c:pt>
                <c:pt idx="23">
                  <c:v>1.5</c:v>
                </c:pt>
                <c:pt idx="24">
                  <c:v>1.63</c:v>
                </c:pt>
                <c:pt idx="25">
                  <c:v>1.79</c:v>
                </c:pt>
                <c:pt idx="26">
                  <c:v>2</c:v>
                </c:pt>
                <c:pt idx="27">
                  <c:v>2.04</c:v>
                </c:pt>
                <c:pt idx="28">
                  <c:v>2.2599999999999998</c:v>
                </c:pt>
                <c:pt idx="29">
                  <c:v>2.5</c:v>
                </c:pt>
                <c:pt idx="30">
                  <c:v>2.62</c:v>
                </c:pt>
                <c:pt idx="31">
                  <c:v>2.78</c:v>
                </c:pt>
                <c:pt idx="32">
                  <c:v>3</c:v>
                </c:pt>
                <c:pt idx="33">
                  <c:v>2.9503200000000001</c:v>
                </c:pt>
                <c:pt idx="34">
                  <c:v>3.04</c:v>
                </c:pt>
                <c:pt idx="35">
                  <c:v>3.24</c:v>
                </c:pt>
                <c:pt idx="36">
                  <c:v>3.1464500000000002</c:v>
                </c:pt>
                <c:pt idx="37">
                  <c:v>3.29</c:v>
                </c:pt>
                <c:pt idx="38">
                  <c:v>3.44</c:v>
                </c:pt>
                <c:pt idx="39">
                  <c:v>3.3566699999999998</c:v>
                </c:pt>
                <c:pt idx="40">
                  <c:v>3.49</c:v>
                </c:pt>
                <c:pt idx="41">
                  <c:v>3.3145199999999999</c:v>
                </c:pt>
                <c:pt idx="42">
                  <c:v>3.25</c:v>
                </c:pt>
                <c:pt idx="43">
                  <c:v>3.0806499999999999</c:v>
                </c:pt>
                <c:pt idx="44">
                  <c:v>3</c:v>
                </c:pt>
                <c:pt idx="45">
                  <c:v>2.83677</c:v>
                </c:pt>
                <c:pt idx="46">
                  <c:v>2.75</c:v>
                </c:pt>
                <c:pt idx="47">
                  <c:v>2.76</c:v>
                </c:pt>
                <c:pt idx="48">
                  <c:v>2.6148400000000001</c:v>
                </c:pt>
                <c:pt idx="49">
                  <c:v>2.5</c:v>
                </c:pt>
                <c:pt idx="50">
                  <c:v>2.5</c:v>
                </c:pt>
                <c:pt idx="51">
                  <c:v>2.35</c:v>
                </c:pt>
                <c:pt idx="52">
                  <c:v>2.2599999999999998</c:v>
                </c:pt>
                <c:pt idx="53">
                  <c:v>2.02</c:v>
                </c:pt>
                <c:pt idx="54">
                  <c:v>1.94</c:v>
                </c:pt>
                <c:pt idx="55">
                  <c:v>1.76</c:v>
                </c:pt>
                <c:pt idx="56">
                  <c:v>1.49</c:v>
                </c:pt>
                <c:pt idx="57">
                  <c:v>1.24</c:v>
                </c:pt>
                <c:pt idx="58">
                  <c:v>0.94</c:v>
                </c:pt>
                <c:pt idx="59">
                  <c:v>-0.02</c:v>
                </c:pt>
                <c:pt idx="60">
                  <c:v>-0.39</c:v>
                </c:pt>
                <c:pt idx="61">
                  <c:v>-0.72</c:v>
                </c:pt>
                <c:pt idx="62">
                  <c:v>-1.02</c:v>
                </c:pt>
                <c:pt idx="63">
                  <c:v>-1</c:v>
                </c:pt>
                <c:pt idx="64">
                  <c:v>-1.1754800000000001</c:v>
                </c:pt>
                <c:pt idx="65">
                  <c:v>-1.25</c:v>
                </c:pt>
                <c:pt idx="66">
                  <c:v>-1.44</c:v>
                </c:pt>
                <c:pt idx="67">
                  <c:v>-2.2638699999999998</c:v>
                </c:pt>
                <c:pt idx="68">
                  <c:v>-2.5433300000000001</c:v>
                </c:pt>
                <c:pt idx="69">
                  <c:v>-2.0577399999999999</c:v>
                </c:pt>
                <c:pt idx="70">
                  <c:v>-1.49516</c:v>
                </c:pt>
                <c:pt idx="71">
                  <c:v>-0.78</c:v>
                </c:pt>
                <c:pt idx="72">
                  <c:v>-0.48129</c:v>
                </c:pt>
                <c:pt idx="73">
                  <c:v>-0.15833</c:v>
                </c:pt>
                <c:pt idx="74">
                  <c:v>-7.0000000000000007E-2</c:v>
                </c:pt>
                <c:pt idx="75">
                  <c:v>-0.04</c:v>
                </c:pt>
                <c:pt idx="76">
                  <c:v>-0.09</c:v>
                </c:pt>
                <c:pt idx="77">
                  <c:v>-0.09</c:v>
                </c:pt>
                <c:pt idx="78">
                  <c:v>-0.1</c:v>
                </c:pt>
                <c:pt idx="79">
                  <c:v>-0.13</c:v>
                </c:pt>
                <c:pt idx="80">
                  <c:v>-0.13</c:v>
                </c:pt>
                <c:pt idx="81">
                  <c:v>-0.13</c:v>
                </c:pt>
                <c:pt idx="82">
                  <c:v>-0.14000000000000001</c:v>
                </c:pt>
                <c:pt idx="83">
                  <c:v>-0.12</c:v>
                </c:pt>
                <c:pt idx="84">
                  <c:v>-0.09</c:v>
                </c:pt>
                <c:pt idx="85">
                  <c:v>-0.05</c:v>
                </c:pt>
                <c:pt idx="86">
                  <c:v>-0.05</c:v>
                </c:pt>
                <c:pt idx="87">
                  <c:v>-7.0000000000000007E-2</c:v>
                </c:pt>
                <c:pt idx="88">
                  <c:v>-7.0000000000000007E-2</c:v>
                </c:pt>
                <c:pt idx="89">
                  <c:v>-0.06</c:v>
                </c:pt>
                <c:pt idx="90">
                  <c:v>-0.06</c:v>
                </c:pt>
                <c:pt idx="91">
                  <c:v>-0.06</c:v>
                </c:pt>
                <c:pt idx="92">
                  <c:v>-0.06</c:v>
                </c:pt>
                <c:pt idx="93">
                  <c:v>-7.0000000000000007E-2</c:v>
                </c:pt>
                <c:pt idx="94">
                  <c:v>-0.08</c:v>
                </c:pt>
                <c:pt idx="95">
                  <c:v>-0.09</c:v>
                </c:pt>
                <c:pt idx="96">
                  <c:v>-0.11</c:v>
                </c:pt>
                <c:pt idx="97">
                  <c:v>-0.3</c:v>
                </c:pt>
                <c:pt idx="98">
                  <c:v>-0.41</c:v>
                </c:pt>
                <c:pt idx="99">
                  <c:v>-0.41</c:v>
                </c:pt>
                <c:pt idx="100">
                  <c:v>-0.58323000000000003</c:v>
                </c:pt>
                <c:pt idx="101">
                  <c:v>-0.65</c:v>
                </c:pt>
                <c:pt idx="102">
                  <c:v>-0.67</c:v>
                </c:pt>
                <c:pt idx="103">
                  <c:v>-0.68</c:v>
                </c:pt>
                <c:pt idx="104">
                  <c:v>-0.48666999999999999</c:v>
                </c:pt>
                <c:pt idx="105">
                  <c:v>-0.28483999999999998</c:v>
                </c:pt>
                <c:pt idx="106">
                  <c:v>-0.17</c:v>
                </c:pt>
                <c:pt idx="107">
                  <c:v>-0.15</c:v>
                </c:pt>
                <c:pt idx="108">
                  <c:v>-0.12</c:v>
                </c:pt>
                <c:pt idx="109">
                  <c:v>-0.11</c:v>
                </c:pt>
                <c:pt idx="110">
                  <c:v>-0.09</c:v>
                </c:pt>
                <c:pt idx="111">
                  <c:v>-0.09</c:v>
                </c:pt>
                <c:pt idx="112">
                  <c:v>7.9350000000000004E-2</c:v>
                </c:pt>
                <c:pt idx="113">
                  <c:v>0.13</c:v>
                </c:pt>
                <c:pt idx="114">
                  <c:v>0.14000000000000001</c:v>
                </c:pt>
                <c:pt idx="115">
                  <c:v>0.16</c:v>
                </c:pt>
                <c:pt idx="116">
                  <c:v>0.16</c:v>
                </c:pt>
                <c:pt idx="117">
                  <c:v>0.16</c:v>
                </c:pt>
                <c:pt idx="118">
                  <c:v>0.14000000000000001</c:v>
                </c:pt>
                <c:pt idx="119">
                  <c:v>0.15</c:v>
                </c:pt>
                <c:pt idx="120">
                  <c:v>0.14000000000000001</c:v>
                </c:pt>
                <c:pt idx="121">
                  <c:v>0.15</c:v>
                </c:pt>
                <c:pt idx="122">
                  <c:v>0.11</c:v>
                </c:pt>
                <c:pt idx="123">
                  <c:v>0.09</c:v>
                </c:pt>
                <c:pt idx="124">
                  <c:v>0.09</c:v>
                </c:pt>
                <c:pt idx="125">
                  <c:v>0.08</c:v>
                </c:pt>
                <c:pt idx="126">
                  <c:v>0.08</c:v>
                </c:pt>
                <c:pt idx="127">
                  <c:v>0.09</c:v>
                </c:pt>
                <c:pt idx="128">
                  <c:v>0.08</c:v>
                </c:pt>
                <c:pt idx="129">
                  <c:v>0.09</c:v>
                </c:pt>
                <c:pt idx="130">
                  <c:v>7.0000000000000007E-2</c:v>
                </c:pt>
                <c:pt idx="131">
                  <c:v>7.0000000000000007E-2</c:v>
                </c:pt>
                <c:pt idx="132">
                  <c:v>0.08</c:v>
                </c:pt>
                <c:pt idx="133">
                  <c:v>0.09</c:v>
                </c:pt>
                <c:pt idx="134">
                  <c:v>0.09</c:v>
                </c:pt>
                <c:pt idx="135">
                  <c:v>0.16667000000000001</c:v>
                </c:pt>
                <c:pt idx="136">
                  <c:v>0.19</c:v>
                </c:pt>
                <c:pt idx="137">
                  <c:v>0.19</c:v>
                </c:pt>
                <c:pt idx="138">
                  <c:v>0.26</c:v>
                </c:pt>
                <c:pt idx="139">
                  <c:v>0.28999999999999998</c:v>
                </c:pt>
                <c:pt idx="140">
                  <c:v>0.28999999999999998</c:v>
                </c:pt>
                <c:pt idx="141">
                  <c:v>0.32</c:v>
                </c:pt>
                <c:pt idx="142">
                  <c:v>0.31</c:v>
                </c:pt>
                <c:pt idx="143">
                  <c:v>0.31</c:v>
                </c:pt>
                <c:pt idx="144">
                  <c:v>0.31</c:v>
                </c:pt>
                <c:pt idx="145">
                  <c:v>0.32</c:v>
                </c:pt>
                <c:pt idx="146">
                  <c:v>0.32</c:v>
                </c:pt>
                <c:pt idx="147">
                  <c:v>0.33</c:v>
                </c:pt>
                <c:pt idx="148">
                  <c:v>0.33</c:v>
                </c:pt>
                <c:pt idx="149">
                  <c:v>0.34</c:v>
                </c:pt>
                <c:pt idx="150">
                  <c:v>0.34</c:v>
                </c:pt>
                <c:pt idx="151">
                  <c:v>0.32</c:v>
                </c:pt>
                <c:pt idx="152">
                  <c:v>0.32</c:v>
                </c:pt>
                <c:pt idx="153">
                  <c:v>0.51419000000000004</c:v>
                </c:pt>
                <c:pt idx="154">
                  <c:v>0.64</c:v>
                </c:pt>
                <c:pt idx="155">
                  <c:v>0.68</c:v>
                </c:pt>
                <c:pt idx="156">
                  <c:v>0.71160999999999996</c:v>
                </c:pt>
                <c:pt idx="157">
                  <c:v>0.77</c:v>
                </c:pt>
                <c:pt idx="158">
                  <c:v>0.77</c:v>
                </c:pt>
                <c:pt idx="159">
                  <c:v>0.78</c:v>
                </c:pt>
                <c:pt idx="160">
                  <c:v>0.79</c:v>
                </c:pt>
                <c:pt idx="161">
                  <c:v>0.8</c:v>
                </c:pt>
                <c:pt idx="162">
                  <c:v>0.8</c:v>
                </c:pt>
                <c:pt idx="163">
                  <c:v>0.8</c:v>
                </c:pt>
                <c:pt idx="164">
                  <c:v>0.81</c:v>
                </c:pt>
                <c:pt idx="165">
                  <c:v>0.94</c:v>
                </c:pt>
                <c:pt idx="166">
                  <c:v>1.05</c:v>
                </c:pt>
                <c:pt idx="167">
                  <c:v>1.06</c:v>
                </c:pt>
                <c:pt idx="168">
                  <c:v>1.19</c:v>
                </c:pt>
                <c:pt idx="169">
                  <c:v>1.3</c:v>
                </c:pt>
                <c:pt idx="170">
                  <c:v>1.31</c:v>
                </c:pt>
                <c:pt idx="171">
                  <c:v>1.44</c:v>
                </c:pt>
                <c:pt idx="172">
                  <c:v>1.55</c:v>
                </c:pt>
                <c:pt idx="173">
                  <c:v>1.56</c:v>
                </c:pt>
                <c:pt idx="174">
                  <c:v>1.55</c:v>
                </c:pt>
                <c:pt idx="175">
                  <c:v>1.55</c:v>
                </c:pt>
                <c:pt idx="176">
                  <c:v>1.56</c:v>
                </c:pt>
                <c:pt idx="177">
                  <c:v>1.7</c:v>
                </c:pt>
                <c:pt idx="178">
                  <c:v>1.81</c:v>
                </c:pt>
                <c:pt idx="179">
                  <c:v>1.82</c:v>
                </c:pt>
                <c:pt idx="180">
                  <c:v>1.91</c:v>
                </c:pt>
                <c:pt idx="181">
                  <c:v>2.09</c:v>
                </c:pt>
                <c:pt idx="182">
                  <c:v>2.1</c:v>
                </c:pt>
                <c:pt idx="183">
                  <c:v>2.2200000000000002</c:v>
                </c:pt>
                <c:pt idx="184">
                  <c:v>2.31</c:v>
                </c:pt>
                <c:pt idx="185">
                  <c:v>2.31</c:v>
                </c:pt>
                <c:pt idx="186">
                  <c:v>2.35</c:v>
                </c:pt>
                <c:pt idx="187">
                  <c:v>2.59</c:v>
                </c:pt>
                <c:pt idx="188">
                  <c:v>2.6</c:v>
                </c:pt>
                <c:pt idx="189">
                  <c:v>2.67</c:v>
                </c:pt>
                <c:pt idx="190">
                  <c:v>2.8</c:v>
                </c:pt>
                <c:pt idx="191">
                  <c:v>2.8</c:v>
                </c:pt>
                <c:pt idx="192">
                  <c:v>2.81</c:v>
                </c:pt>
                <c:pt idx="193">
                  <c:v>2.82</c:v>
                </c:pt>
                <c:pt idx="194">
                  <c:v>2.79</c:v>
                </c:pt>
                <c:pt idx="195">
                  <c:v>2.78</c:v>
                </c:pt>
                <c:pt idx="196">
                  <c:v>2.8</c:v>
                </c:pt>
                <c:pt idx="197">
                  <c:v>2.5299999999999998</c:v>
                </c:pt>
                <c:pt idx="198">
                  <c:v>2.48333</c:v>
                </c:pt>
                <c:pt idx="199">
                  <c:v>2.33</c:v>
                </c:pt>
                <c:pt idx="200">
                  <c:v>2.0499999999999998</c:v>
                </c:pt>
                <c:pt idx="201">
                  <c:v>2.0499999999999998</c:v>
                </c:pt>
                <c:pt idx="202">
                  <c:v>2.0499999999999998</c:v>
                </c:pt>
                <c:pt idx="203">
                  <c:v>2.08</c:v>
                </c:pt>
                <c:pt idx="204">
                  <c:v>1.1499999999999999</c:v>
                </c:pt>
                <c:pt idx="205">
                  <c:v>0.55000000000000004</c:v>
                </c:pt>
                <c:pt idx="206">
                  <c:v>0.55000000000000004</c:v>
                </c:pt>
                <c:pt idx="207">
                  <c:v>0.57999999999999996</c:v>
                </c:pt>
                <c:pt idx="208">
                  <c:v>0.59</c:v>
                </c:pt>
                <c:pt idx="209">
                  <c:v>0.6</c:v>
                </c:pt>
                <c:pt idx="210">
                  <c:v>0.59</c:v>
                </c:pt>
                <c:pt idx="211">
                  <c:v>0.59</c:v>
                </c:pt>
                <c:pt idx="212">
                  <c:v>0.59</c:v>
                </c:pt>
                <c:pt idx="213">
                  <c:v>0.59</c:v>
                </c:pt>
                <c:pt idx="214">
                  <c:v>0.59</c:v>
                </c:pt>
                <c:pt idx="215">
                  <c:v>0.57999999999999996</c:v>
                </c:pt>
                <c:pt idx="216">
                  <c:v>0.56999999999999995</c:v>
                </c:pt>
                <c:pt idx="217">
                  <c:v>0.56999999999999995</c:v>
                </c:pt>
                <c:pt idx="218">
                  <c:v>0.56000000000000005</c:v>
                </c:pt>
                <c:pt idx="219">
                  <c:v>0.57999999999999996</c:v>
                </c:pt>
                <c:pt idx="220">
                  <c:v>0.6</c:v>
                </c:pt>
                <c:pt idx="221">
                  <c:v>0.59</c:v>
                </c:pt>
                <c:pt idx="222">
                  <c:v>0.57999999999999996</c:v>
                </c:pt>
                <c:pt idx="223">
                  <c:v>0.57999999999999996</c:v>
                </c:pt>
                <c:pt idx="224">
                  <c:v>0.57999999999999996</c:v>
                </c:pt>
                <c:pt idx="225">
                  <c:v>0.57999999999999996</c:v>
                </c:pt>
                <c:pt idx="226">
                  <c:v>0.57999999999999996</c:v>
                </c:pt>
                <c:pt idx="227">
                  <c:v>0.57999999999999996</c:v>
                </c:pt>
                <c:pt idx="228">
                  <c:v>0.7</c:v>
                </c:pt>
                <c:pt idx="229">
                  <c:v>0.83</c:v>
                </c:pt>
                <c:pt idx="230">
                  <c:v>1.27</c:v>
                </c:pt>
                <c:pt idx="231">
                  <c:v>1.71</c:v>
                </c:pt>
                <c:pt idx="232">
                  <c:v>2.0993499999999998</c:v>
                </c:pt>
                <c:pt idx="233">
                  <c:v>2.33</c:v>
                </c:pt>
                <c:pt idx="234">
                  <c:v>2.1349999999999998</c:v>
                </c:pt>
                <c:pt idx="235">
                  <c:v>2.33</c:v>
                </c:pt>
                <c:pt idx="236">
                  <c:v>2.3050000000000002</c:v>
                </c:pt>
                <c:pt idx="237">
                  <c:v>2.42258</c:v>
                </c:pt>
                <c:pt idx="238">
                  <c:v>2.33</c:v>
                </c:pt>
                <c:pt idx="239">
                  <c:v>2.1949999999999998</c:v>
                </c:pt>
                <c:pt idx="240">
                  <c:v>1.98871</c:v>
                </c:pt>
                <c:pt idx="241">
                  <c:v>1.83</c:v>
                </c:pt>
                <c:pt idx="242">
                  <c:v>1.8825799999999999</c:v>
                </c:pt>
                <c:pt idx="243">
                  <c:v>1.7466699999999999</c:v>
                </c:pt>
                <c:pt idx="244">
                  <c:v>1.62</c:v>
                </c:pt>
                <c:pt idx="245">
                  <c:v>1.58806</c:v>
                </c:pt>
                <c:pt idx="246">
                  <c:v>1.4883299999999999</c:v>
                </c:pt>
                <c:pt idx="247">
                  <c:v>1.33</c:v>
                </c:pt>
                <c:pt idx="248">
                  <c:v>1.33</c:v>
                </c:pt>
                <c:pt idx="249">
                  <c:v>1.33</c:v>
                </c:pt>
                <c:pt idx="250">
                  <c:v>1.33</c:v>
                </c:pt>
                <c:pt idx="251">
                  <c:v>1.33</c:v>
                </c:pt>
                <c:pt idx="252">
                  <c:v>1.33</c:v>
                </c:pt>
                <c:pt idx="253">
                  <c:v>1.33</c:v>
                </c:pt>
                <c:pt idx="254">
                  <c:v>1.33</c:v>
                </c:pt>
                <c:pt idx="255">
                  <c:v>1.4883299999999999</c:v>
                </c:pt>
                <c:pt idx="256">
                  <c:v>1.58</c:v>
                </c:pt>
                <c:pt idx="257">
                  <c:v>1.58</c:v>
                </c:pt>
                <c:pt idx="258">
                  <c:v>1.4883299999999999</c:v>
                </c:pt>
                <c:pt idx="259">
                  <c:v>1.4025799999999999</c:v>
                </c:pt>
                <c:pt idx="260">
                  <c:v>1.39</c:v>
                </c:pt>
                <c:pt idx="261">
                  <c:v>1.3429</c:v>
                </c:pt>
                <c:pt idx="262">
                  <c:v>1.33</c:v>
                </c:pt>
                <c:pt idx="263">
                  <c:v>1.5442899999999999</c:v>
                </c:pt>
                <c:pt idx="264">
                  <c:v>1.74129</c:v>
                </c:pt>
                <c:pt idx="265">
                  <c:v>1.8966700000000001</c:v>
                </c:pt>
                <c:pt idx="266">
                  <c:v>2.08</c:v>
                </c:pt>
                <c:pt idx="267">
                  <c:v>2.2466699999999999</c:v>
                </c:pt>
                <c:pt idx="268">
                  <c:v>2.33</c:v>
                </c:pt>
                <c:pt idx="269">
                  <c:v>2.33</c:v>
                </c:pt>
                <c:pt idx="270">
                  <c:v>2.2200000000000002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234-4BAC-89E2-A4ED2FFCA9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2781392"/>
        <c:axId val="2007219376"/>
      </c:lineChart>
      <c:lineChart>
        <c:grouping val="standard"/>
        <c:varyColors val="0"/>
        <c:ser>
          <c:idx val="1"/>
          <c:order val="1"/>
          <c:tx>
            <c:strRef>
              <c:f>Monthly!$C$1</c:f>
              <c:strCache>
                <c:ptCount val="1"/>
                <c:pt idx="0">
                  <c:v>EUR/USD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Monthly!$A$205:$A$273</c:f>
              <c:numCache>
                <c:formatCode>yyyy\-mm\-dd</c:formatCode>
                <c:ptCount val="69"/>
                <c:pt idx="0">
                  <c:v>43831</c:v>
                </c:pt>
                <c:pt idx="1">
                  <c:v>43862</c:v>
                </c:pt>
                <c:pt idx="2">
                  <c:v>43891</c:v>
                </c:pt>
                <c:pt idx="3">
                  <c:v>43922</c:v>
                </c:pt>
                <c:pt idx="4">
                  <c:v>43952</c:v>
                </c:pt>
                <c:pt idx="5">
                  <c:v>43983</c:v>
                </c:pt>
                <c:pt idx="6">
                  <c:v>44013</c:v>
                </c:pt>
                <c:pt idx="7">
                  <c:v>44044</c:v>
                </c:pt>
                <c:pt idx="8">
                  <c:v>44075</c:v>
                </c:pt>
                <c:pt idx="9">
                  <c:v>44105</c:v>
                </c:pt>
                <c:pt idx="10">
                  <c:v>44136</c:v>
                </c:pt>
                <c:pt idx="11">
                  <c:v>44166</c:v>
                </c:pt>
                <c:pt idx="12">
                  <c:v>44197</c:v>
                </c:pt>
                <c:pt idx="13">
                  <c:v>44228</c:v>
                </c:pt>
                <c:pt idx="14">
                  <c:v>44256</c:v>
                </c:pt>
                <c:pt idx="15">
                  <c:v>44287</c:v>
                </c:pt>
                <c:pt idx="16">
                  <c:v>44317</c:v>
                </c:pt>
                <c:pt idx="17">
                  <c:v>44348</c:v>
                </c:pt>
                <c:pt idx="18">
                  <c:v>44378</c:v>
                </c:pt>
                <c:pt idx="19">
                  <c:v>44409</c:v>
                </c:pt>
                <c:pt idx="20">
                  <c:v>44440</c:v>
                </c:pt>
                <c:pt idx="21">
                  <c:v>44470</c:v>
                </c:pt>
                <c:pt idx="22">
                  <c:v>44501</c:v>
                </c:pt>
                <c:pt idx="23">
                  <c:v>44531</c:v>
                </c:pt>
                <c:pt idx="24">
                  <c:v>44562</c:v>
                </c:pt>
                <c:pt idx="25">
                  <c:v>44593</c:v>
                </c:pt>
                <c:pt idx="26">
                  <c:v>44621</c:v>
                </c:pt>
                <c:pt idx="27">
                  <c:v>44652</c:v>
                </c:pt>
                <c:pt idx="28">
                  <c:v>44682</c:v>
                </c:pt>
                <c:pt idx="29">
                  <c:v>44713</c:v>
                </c:pt>
                <c:pt idx="30">
                  <c:v>44743</c:v>
                </c:pt>
                <c:pt idx="31">
                  <c:v>44774</c:v>
                </c:pt>
                <c:pt idx="32">
                  <c:v>44805</c:v>
                </c:pt>
                <c:pt idx="33">
                  <c:v>44835</c:v>
                </c:pt>
                <c:pt idx="34">
                  <c:v>44866</c:v>
                </c:pt>
                <c:pt idx="35">
                  <c:v>44896</c:v>
                </c:pt>
                <c:pt idx="36">
                  <c:v>44927</c:v>
                </c:pt>
                <c:pt idx="37">
                  <c:v>44958</c:v>
                </c:pt>
                <c:pt idx="38">
                  <c:v>44986</c:v>
                </c:pt>
                <c:pt idx="39">
                  <c:v>45017</c:v>
                </c:pt>
                <c:pt idx="40">
                  <c:v>45047</c:v>
                </c:pt>
                <c:pt idx="41">
                  <c:v>45078</c:v>
                </c:pt>
                <c:pt idx="42">
                  <c:v>45108</c:v>
                </c:pt>
                <c:pt idx="43">
                  <c:v>45139</c:v>
                </c:pt>
                <c:pt idx="44">
                  <c:v>45170</c:v>
                </c:pt>
                <c:pt idx="45">
                  <c:v>45200</c:v>
                </c:pt>
                <c:pt idx="46">
                  <c:v>45231</c:v>
                </c:pt>
                <c:pt idx="47">
                  <c:v>45261</c:v>
                </c:pt>
                <c:pt idx="48">
                  <c:v>45292</c:v>
                </c:pt>
                <c:pt idx="49">
                  <c:v>45323</c:v>
                </c:pt>
                <c:pt idx="50">
                  <c:v>45352</c:v>
                </c:pt>
                <c:pt idx="51">
                  <c:v>45383</c:v>
                </c:pt>
                <c:pt idx="52">
                  <c:v>45413</c:v>
                </c:pt>
                <c:pt idx="53">
                  <c:v>45444</c:v>
                </c:pt>
                <c:pt idx="54">
                  <c:v>45474</c:v>
                </c:pt>
                <c:pt idx="55">
                  <c:v>45505</c:v>
                </c:pt>
                <c:pt idx="56">
                  <c:v>45536</c:v>
                </c:pt>
                <c:pt idx="57">
                  <c:v>45566</c:v>
                </c:pt>
                <c:pt idx="58">
                  <c:v>45597</c:v>
                </c:pt>
                <c:pt idx="59">
                  <c:v>45627</c:v>
                </c:pt>
                <c:pt idx="60">
                  <c:v>45658</c:v>
                </c:pt>
                <c:pt idx="61">
                  <c:v>45689</c:v>
                </c:pt>
                <c:pt idx="62">
                  <c:v>45717</c:v>
                </c:pt>
                <c:pt idx="63">
                  <c:v>45748</c:v>
                </c:pt>
                <c:pt idx="64">
                  <c:v>45778</c:v>
                </c:pt>
                <c:pt idx="65">
                  <c:v>45809</c:v>
                </c:pt>
                <c:pt idx="66">
                  <c:v>45839</c:v>
                </c:pt>
                <c:pt idx="67">
                  <c:v>45870</c:v>
                </c:pt>
                <c:pt idx="68">
                  <c:v>45901</c:v>
                </c:pt>
              </c:numCache>
            </c:numRef>
          </c:cat>
          <c:val>
            <c:numRef>
              <c:f>Monthly!$D$3:$D$273</c:f>
              <c:numCache>
                <c:formatCode>0.0000</c:formatCode>
                <c:ptCount val="271"/>
                <c:pt idx="0">
                  <c:v>1.0834999999999999</c:v>
                </c:pt>
                <c:pt idx="1">
                  <c:v>1.0904</c:v>
                </c:pt>
                <c:pt idx="2">
                  <c:v>1.1237999999999999</c:v>
                </c:pt>
                <c:pt idx="3">
                  <c:v>1.1744000000000001</c:v>
                </c:pt>
                <c:pt idx="4">
                  <c:v>1.1579999999999999</c:v>
                </c:pt>
                <c:pt idx="5">
                  <c:v>1.1252</c:v>
                </c:pt>
                <c:pt idx="6">
                  <c:v>1.0871999999999999</c:v>
                </c:pt>
                <c:pt idx="7">
                  <c:v>1.1708000000000001</c:v>
                </c:pt>
                <c:pt idx="8">
                  <c:v>1.1454</c:v>
                </c:pt>
                <c:pt idx="9">
                  <c:v>1.1956</c:v>
                </c:pt>
                <c:pt idx="10">
                  <c:v>1.2592000000000001</c:v>
                </c:pt>
                <c:pt idx="11">
                  <c:v>1.2425999999999999</c:v>
                </c:pt>
                <c:pt idx="12">
                  <c:v>1.2431000000000001</c:v>
                </c:pt>
                <c:pt idx="13">
                  <c:v>1.2358</c:v>
                </c:pt>
                <c:pt idx="14">
                  <c:v>1.1937</c:v>
                </c:pt>
                <c:pt idx="15">
                  <c:v>1.2210000000000001</c:v>
                </c:pt>
                <c:pt idx="16">
                  <c:v>1.2158</c:v>
                </c:pt>
                <c:pt idx="17">
                  <c:v>1.2034</c:v>
                </c:pt>
                <c:pt idx="18">
                  <c:v>1.2179</c:v>
                </c:pt>
                <c:pt idx="19">
                  <c:v>1.24</c:v>
                </c:pt>
                <c:pt idx="20">
                  <c:v>1.2741</c:v>
                </c:pt>
                <c:pt idx="21">
                  <c:v>1.3308</c:v>
                </c:pt>
                <c:pt idx="22">
                  <c:v>1.3475999999999999</c:v>
                </c:pt>
                <c:pt idx="23">
                  <c:v>1.3017000000000001</c:v>
                </c:pt>
                <c:pt idx="24">
                  <c:v>1.3189</c:v>
                </c:pt>
                <c:pt idx="25">
                  <c:v>1.2896000000000001</c:v>
                </c:pt>
                <c:pt idx="26">
                  <c:v>1.2857000000000001</c:v>
                </c:pt>
                <c:pt idx="27">
                  <c:v>1.2232000000000001</c:v>
                </c:pt>
                <c:pt idx="28">
                  <c:v>1.1957</c:v>
                </c:pt>
                <c:pt idx="29">
                  <c:v>1.2195</c:v>
                </c:pt>
                <c:pt idx="30">
                  <c:v>1.2446999999999999</c:v>
                </c:pt>
                <c:pt idx="31">
                  <c:v>1.1914</c:v>
                </c:pt>
                <c:pt idx="32">
                  <c:v>1.1998</c:v>
                </c:pt>
                <c:pt idx="33">
                  <c:v>1.1701999999999999</c:v>
                </c:pt>
                <c:pt idx="34">
                  <c:v>1.198</c:v>
                </c:pt>
                <c:pt idx="35">
                  <c:v>1.2092000000000001</c:v>
                </c:pt>
                <c:pt idx="36">
                  <c:v>1.1899</c:v>
                </c:pt>
                <c:pt idx="37">
                  <c:v>1.2123999999999999</c:v>
                </c:pt>
                <c:pt idx="38">
                  <c:v>1.2606999999999999</c:v>
                </c:pt>
                <c:pt idx="39">
                  <c:v>1.2824</c:v>
                </c:pt>
                <c:pt idx="40">
                  <c:v>1.2793000000000001</c:v>
                </c:pt>
                <c:pt idx="41">
                  <c:v>1.2778</c:v>
                </c:pt>
                <c:pt idx="42">
                  <c:v>1.2833000000000001</c:v>
                </c:pt>
                <c:pt idx="43">
                  <c:v>1.2744</c:v>
                </c:pt>
                <c:pt idx="44">
                  <c:v>1.2770999999999999</c:v>
                </c:pt>
                <c:pt idx="45">
                  <c:v>1.3315999999999999</c:v>
                </c:pt>
                <c:pt idx="46">
                  <c:v>1.3286</c:v>
                </c:pt>
                <c:pt idx="47">
                  <c:v>1.3021</c:v>
                </c:pt>
                <c:pt idx="48">
                  <c:v>1.3172999999999999</c:v>
                </c:pt>
                <c:pt idx="49">
                  <c:v>1.3373999999999999</c:v>
                </c:pt>
                <c:pt idx="50">
                  <c:v>1.36</c:v>
                </c:pt>
                <c:pt idx="51">
                  <c:v>1.3440000000000001</c:v>
                </c:pt>
                <c:pt idx="52">
                  <c:v>1.3627</c:v>
                </c:pt>
                <c:pt idx="53">
                  <c:v>1.3682000000000001</c:v>
                </c:pt>
                <c:pt idx="54">
                  <c:v>1.3641000000000001</c:v>
                </c:pt>
                <c:pt idx="55">
                  <c:v>1.4229000000000001</c:v>
                </c:pt>
                <c:pt idx="56">
                  <c:v>1.4435</c:v>
                </c:pt>
                <c:pt idx="57">
                  <c:v>1.4657</c:v>
                </c:pt>
                <c:pt idx="58">
                  <c:v>1.4738</c:v>
                </c:pt>
                <c:pt idx="59">
                  <c:v>1.4851000000000001</c:v>
                </c:pt>
                <c:pt idx="60">
                  <c:v>1.5195000000000001</c:v>
                </c:pt>
                <c:pt idx="61">
                  <c:v>1.5615000000000001</c:v>
                </c:pt>
                <c:pt idx="62">
                  <c:v>1.5458000000000001</c:v>
                </c:pt>
                <c:pt idx="63">
                  <c:v>1.5549999999999999</c:v>
                </c:pt>
                <c:pt idx="64">
                  <c:v>1.5778000000000001</c:v>
                </c:pt>
                <c:pt idx="65">
                  <c:v>1.5567</c:v>
                </c:pt>
                <c:pt idx="66">
                  <c:v>1.4521999999999999</c:v>
                </c:pt>
                <c:pt idx="67">
                  <c:v>1.4057999999999999</c:v>
                </c:pt>
                <c:pt idx="68">
                  <c:v>1.2719</c:v>
                </c:pt>
                <c:pt idx="69">
                  <c:v>1.2634000000000001</c:v>
                </c:pt>
                <c:pt idx="70">
                  <c:v>1.3946000000000001</c:v>
                </c:pt>
                <c:pt idx="71">
                  <c:v>1.2807999999999999</c:v>
                </c:pt>
                <c:pt idx="72">
                  <c:v>1.258</c:v>
                </c:pt>
                <c:pt idx="73">
                  <c:v>1.3223</c:v>
                </c:pt>
                <c:pt idx="74">
                  <c:v>1.3267</c:v>
                </c:pt>
                <c:pt idx="75">
                  <c:v>1.4192</c:v>
                </c:pt>
                <c:pt idx="76">
                  <c:v>1.4186000000000001</c:v>
                </c:pt>
                <c:pt idx="77">
                  <c:v>1.4416</c:v>
                </c:pt>
                <c:pt idx="78">
                  <c:v>1.4235</c:v>
                </c:pt>
                <c:pt idx="79">
                  <c:v>1.4532</c:v>
                </c:pt>
                <c:pt idx="80">
                  <c:v>1.4827999999999999</c:v>
                </c:pt>
                <c:pt idx="81">
                  <c:v>1.51</c:v>
                </c:pt>
                <c:pt idx="82">
                  <c:v>1.4419</c:v>
                </c:pt>
                <c:pt idx="83">
                  <c:v>1.3904000000000001</c:v>
                </c:pt>
                <c:pt idx="84">
                  <c:v>1.3515999999999999</c:v>
                </c:pt>
                <c:pt idx="85">
                  <c:v>1.3569</c:v>
                </c:pt>
                <c:pt idx="86">
                  <c:v>1.3183</c:v>
                </c:pt>
                <c:pt idx="87">
                  <c:v>1.2265999999999999</c:v>
                </c:pt>
                <c:pt idx="88">
                  <c:v>1.2464</c:v>
                </c:pt>
                <c:pt idx="89">
                  <c:v>1.3173999999999999</c:v>
                </c:pt>
                <c:pt idx="90">
                  <c:v>1.2813000000000001</c:v>
                </c:pt>
                <c:pt idx="91">
                  <c:v>1.3754</c:v>
                </c:pt>
                <c:pt idx="92">
                  <c:v>1.3888</c:v>
                </c:pt>
                <c:pt idx="93">
                  <c:v>1.3149</c:v>
                </c:pt>
                <c:pt idx="94">
                  <c:v>1.3371</c:v>
                </c:pt>
                <c:pt idx="95">
                  <c:v>1.3793</c:v>
                </c:pt>
                <c:pt idx="96">
                  <c:v>1.3813</c:v>
                </c:pt>
                <c:pt idx="97">
                  <c:v>1.4215</c:v>
                </c:pt>
                <c:pt idx="98">
                  <c:v>1.4870000000000001</c:v>
                </c:pt>
                <c:pt idx="99">
                  <c:v>1.4431</c:v>
                </c:pt>
                <c:pt idx="100">
                  <c:v>1.4508000000000001</c:v>
                </c:pt>
                <c:pt idx="101">
                  <c:v>1.4201999999999999</c:v>
                </c:pt>
                <c:pt idx="102">
                  <c:v>1.4282999999999999</c:v>
                </c:pt>
                <c:pt idx="103">
                  <c:v>1.3281000000000001</c:v>
                </c:pt>
                <c:pt idx="104">
                  <c:v>1.3675999999999999</c:v>
                </c:pt>
                <c:pt idx="105">
                  <c:v>1.3487</c:v>
                </c:pt>
                <c:pt idx="106">
                  <c:v>1.3061</c:v>
                </c:pt>
                <c:pt idx="107">
                  <c:v>1.3179000000000001</c:v>
                </c:pt>
                <c:pt idx="108">
                  <c:v>1.3320000000000001</c:v>
                </c:pt>
                <c:pt idx="109">
                  <c:v>1.3325</c:v>
                </c:pt>
                <c:pt idx="110">
                  <c:v>1.3226</c:v>
                </c:pt>
                <c:pt idx="111">
                  <c:v>1.242</c:v>
                </c:pt>
                <c:pt idx="112">
                  <c:v>1.2584</c:v>
                </c:pt>
                <c:pt idx="113">
                  <c:v>1.2299</c:v>
                </c:pt>
                <c:pt idx="114">
                  <c:v>1.2565999999999999</c:v>
                </c:pt>
                <c:pt idx="115">
                  <c:v>1.29</c:v>
                </c:pt>
                <c:pt idx="116">
                  <c:v>1.2937000000000001</c:v>
                </c:pt>
                <c:pt idx="117">
                  <c:v>1.3066</c:v>
                </c:pt>
                <c:pt idx="118">
                  <c:v>1.3194999999999999</c:v>
                </c:pt>
                <c:pt idx="119">
                  <c:v>1.3692</c:v>
                </c:pt>
                <c:pt idx="120">
                  <c:v>1.2988</c:v>
                </c:pt>
                <c:pt idx="121">
                  <c:v>1.2857000000000001</c:v>
                </c:pt>
                <c:pt idx="122">
                  <c:v>1.3191999999999999</c:v>
                </c:pt>
                <c:pt idx="123">
                  <c:v>1.3098000000000001</c:v>
                </c:pt>
                <c:pt idx="124">
                  <c:v>1.306</c:v>
                </c:pt>
                <c:pt idx="125">
                  <c:v>1.3217000000000001</c:v>
                </c:pt>
                <c:pt idx="126">
                  <c:v>1.3164</c:v>
                </c:pt>
                <c:pt idx="127">
                  <c:v>1.3533999999999999</c:v>
                </c:pt>
                <c:pt idx="128">
                  <c:v>1.3488</c:v>
                </c:pt>
                <c:pt idx="129">
                  <c:v>1.3552</c:v>
                </c:pt>
                <c:pt idx="130">
                  <c:v>1.367</c:v>
                </c:pt>
                <c:pt idx="131">
                  <c:v>1.3523000000000001</c:v>
                </c:pt>
                <c:pt idx="132">
                  <c:v>1.3763000000000001</c:v>
                </c:pt>
                <c:pt idx="133">
                  <c:v>1.3804000000000001</c:v>
                </c:pt>
                <c:pt idx="134">
                  <c:v>1.3867</c:v>
                </c:pt>
                <c:pt idx="135">
                  <c:v>1.3606</c:v>
                </c:pt>
                <c:pt idx="136">
                  <c:v>1.3681000000000001</c:v>
                </c:pt>
                <c:pt idx="137">
                  <c:v>1.3435999999999999</c:v>
                </c:pt>
                <c:pt idx="138">
                  <c:v>1.3124</c:v>
                </c:pt>
                <c:pt idx="139">
                  <c:v>1.2618</c:v>
                </c:pt>
                <c:pt idx="140">
                  <c:v>1.2486999999999999</c:v>
                </c:pt>
                <c:pt idx="141">
                  <c:v>1.2490000000000001</c:v>
                </c:pt>
                <c:pt idx="142">
                  <c:v>1.2015</c:v>
                </c:pt>
                <c:pt idx="143">
                  <c:v>1.1336999999999999</c:v>
                </c:pt>
                <c:pt idx="144">
                  <c:v>1.119</c:v>
                </c:pt>
                <c:pt idx="145">
                  <c:v>1.0768</c:v>
                </c:pt>
                <c:pt idx="146">
                  <c:v>1.1194</c:v>
                </c:pt>
                <c:pt idx="147">
                  <c:v>1.0912999999999999</c:v>
                </c:pt>
                <c:pt idx="148">
                  <c:v>1.1084000000000001</c:v>
                </c:pt>
                <c:pt idx="149">
                  <c:v>1.0962000000000001</c:v>
                </c:pt>
                <c:pt idx="150">
                  <c:v>1.1263000000000001</c:v>
                </c:pt>
                <c:pt idx="151">
                  <c:v>1.1200000000000001</c:v>
                </c:pt>
                <c:pt idx="152">
                  <c:v>1.1026</c:v>
                </c:pt>
                <c:pt idx="153">
                  <c:v>1.0620000000000001</c:v>
                </c:pt>
                <c:pt idx="154">
                  <c:v>1.0803</c:v>
                </c:pt>
                <c:pt idx="155">
                  <c:v>1.0888</c:v>
                </c:pt>
                <c:pt idx="156">
                  <c:v>1.0847</c:v>
                </c:pt>
                <c:pt idx="157">
                  <c:v>1.1385000000000001</c:v>
                </c:pt>
                <c:pt idx="158">
                  <c:v>1.1516</c:v>
                </c:pt>
                <c:pt idx="159">
                  <c:v>1.1165</c:v>
                </c:pt>
                <c:pt idx="160">
                  <c:v>1.1145</c:v>
                </c:pt>
                <c:pt idx="161">
                  <c:v>1.1175999999999999</c:v>
                </c:pt>
                <c:pt idx="162">
                  <c:v>1.1194</c:v>
                </c:pt>
                <c:pt idx="163">
                  <c:v>1.121</c:v>
                </c:pt>
                <c:pt idx="164">
                  <c:v>1.1042000000000001</c:v>
                </c:pt>
                <c:pt idx="165">
                  <c:v>1.0633999999999999</c:v>
                </c:pt>
                <c:pt idx="166">
                  <c:v>1.0416000000000001</c:v>
                </c:pt>
                <c:pt idx="167">
                  <c:v>1.0758000000000001</c:v>
                </c:pt>
                <c:pt idx="168">
                  <c:v>1.0564</c:v>
                </c:pt>
                <c:pt idx="169">
                  <c:v>1.0654999999999999</c:v>
                </c:pt>
                <c:pt idx="170">
                  <c:v>1.0911999999999999</c:v>
                </c:pt>
                <c:pt idx="171">
                  <c:v>1.1214</c:v>
                </c:pt>
                <c:pt idx="172">
                  <c:v>1.1367</c:v>
                </c:pt>
                <c:pt idx="173">
                  <c:v>1.1798999999999999</c:v>
                </c:pt>
                <c:pt idx="174">
                  <c:v>1.1878</c:v>
                </c:pt>
                <c:pt idx="175">
                  <c:v>1.1745000000000001</c:v>
                </c:pt>
                <c:pt idx="176">
                  <c:v>1.1617999999999999</c:v>
                </c:pt>
                <c:pt idx="177">
                  <c:v>1.1910000000000001</c:v>
                </c:pt>
                <c:pt idx="178">
                  <c:v>1.2050000000000001</c:v>
                </c:pt>
                <c:pt idx="179">
                  <c:v>1.2482</c:v>
                </c:pt>
                <c:pt idx="180">
                  <c:v>1.2216</c:v>
                </c:pt>
                <c:pt idx="181">
                  <c:v>1.2287999999999999</c:v>
                </c:pt>
                <c:pt idx="182">
                  <c:v>1.2</c:v>
                </c:pt>
                <c:pt idx="183">
                  <c:v>1.1678999999999999</c:v>
                </c:pt>
                <c:pt idx="184">
                  <c:v>1.1604000000000001</c:v>
                </c:pt>
                <c:pt idx="185">
                  <c:v>1.1666000000000001</c:v>
                </c:pt>
                <c:pt idx="186">
                  <c:v>1.1566000000000001</c:v>
                </c:pt>
                <c:pt idx="187">
                  <c:v>1.1567000000000001</c:v>
                </c:pt>
                <c:pt idx="188">
                  <c:v>1.1395999999999999</c:v>
                </c:pt>
                <c:pt idx="189">
                  <c:v>1.1355999999999999</c:v>
                </c:pt>
                <c:pt idx="190">
                  <c:v>1.1356999999999999</c:v>
                </c:pt>
                <c:pt idx="191">
                  <c:v>1.1474</c:v>
                </c:pt>
                <c:pt idx="192">
                  <c:v>1.1375999999999999</c:v>
                </c:pt>
                <c:pt idx="193">
                  <c:v>1.121</c:v>
                </c:pt>
                <c:pt idx="194">
                  <c:v>1.1246</c:v>
                </c:pt>
                <c:pt idx="195">
                  <c:v>1.1206</c:v>
                </c:pt>
                <c:pt idx="196">
                  <c:v>1.1307</c:v>
                </c:pt>
                <c:pt idx="197">
                  <c:v>1.1062000000000001</c:v>
                </c:pt>
                <c:pt idx="198">
                  <c:v>1.0968</c:v>
                </c:pt>
                <c:pt idx="199">
                  <c:v>1.0931999999999999</c:v>
                </c:pt>
                <c:pt idx="200">
                  <c:v>1.1169</c:v>
                </c:pt>
                <c:pt idx="201">
                  <c:v>1.1074999999999999</c:v>
                </c:pt>
                <c:pt idx="202">
                  <c:v>1.1166</c:v>
                </c:pt>
                <c:pt idx="203">
                  <c:v>1.1062000000000001</c:v>
                </c:pt>
                <c:pt idx="204">
                  <c:v>1.1164000000000001</c:v>
                </c:pt>
                <c:pt idx="205">
                  <c:v>1.0998000000000001</c:v>
                </c:pt>
                <c:pt idx="206">
                  <c:v>1.1123000000000001</c:v>
                </c:pt>
                <c:pt idx="207">
                  <c:v>1.1236999999999999</c:v>
                </c:pt>
                <c:pt idx="208">
                  <c:v>1.1258999999999999</c:v>
                </c:pt>
                <c:pt idx="209">
                  <c:v>1.175</c:v>
                </c:pt>
                <c:pt idx="210">
                  <c:v>1.1949000000000001</c:v>
                </c:pt>
                <c:pt idx="211">
                  <c:v>1.1752</c:v>
                </c:pt>
                <c:pt idx="212">
                  <c:v>1.1634</c:v>
                </c:pt>
                <c:pt idx="213">
                  <c:v>1.2039</c:v>
                </c:pt>
                <c:pt idx="214">
                  <c:v>1.2254</c:v>
                </c:pt>
                <c:pt idx="215">
                  <c:v>1.202</c:v>
                </c:pt>
                <c:pt idx="216">
                  <c:v>1.2054</c:v>
                </c:pt>
                <c:pt idx="217">
                  <c:v>1.1772</c:v>
                </c:pt>
                <c:pt idx="218">
                  <c:v>1.2059</c:v>
                </c:pt>
                <c:pt idx="219">
                  <c:v>1.2241</c:v>
                </c:pt>
                <c:pt idx="220">
                  <c:v>1.1857</c:v>
                </c:pt>
                <c:pt idx="221">
                  <c:v>1.1873</c:v>
                </c:pt>
                <c:pt idx="222">
                  <c:v>1.1850000000000001</c:v>
                </c:pt>
                <c:pt idx="223">
                  <c:v>1.1597999999999999</c:v>
                </c:pt>
                <c:pt idx="224">
                  <c:v>1.1591</c:v>
                </c:pt>
                <c:pt idx="225">
                  <c:v>1.1323000000000001</c:v>
                </c:pt>
                <c:pt idx="226">
                  <c:v>1.129</c:v>
                </c:pt>
                <c:pt idx="227">
                  <c:v>1.1238999999999999</c:v>
                </c:pt>
                <c:pt idx="228">
                  <c:v>1.1103000000000001</c:v>
                </c:pt>
                <c:pt idx="229">
                  <c:v>1.1043000000000001</c:v>
                </c:pt>
                <c:pt idx="230">
                  <c:v>1.0521</c:v>
                </c:pt>
                <c:pt idx="231">
                  <c:v>1.0646</c:v>
                </c:pt>
                <c:pt idx="232">
                  <c:v>1.0408999999999999</c:v>
                </c:pt>
                <c:pt idx="233">
                  <c:v>1.0269999999999999</c:v>
                </c:pt>
                <c:pt idx="234">
                  <c:v>0.995</c:v>
                </c:pt>
                <c:pt idx="235">
                  <c:v>0.98089999999999999</c:v>
                </c:pt>
                <c:pt idx="236">
                  <c:v>0.98709999999999998</c:v>
                </c:pt>
                <c:pt idx="237">
                  <c:v>1.0498000000000001</c:v>
                </c:pt>
                <c:pt idx="238">
                  <c:v>1.0559000000000001</c:v>
                </c:pt>
                <c:pt idx="239">
                  <c:v>1.0916999999999999</c:v>
                </c:pt>
                <c:pt idx="240">
                  <c:v>1.0673999999999999</c:v>
                </c:pt>
                <c:pt idx="241">
                  <c:v>1.0891</c:v>
                </c:pt>
                <c:pt idx="242">
                  <c:v>1.097</c:v>
                </c:pt>
                <c:pt idx="243">
                  <c:v>1.0751999999999999</c:v>
                </c:pt>
                <c:pt idx="244">
                  <c:v>1.0919000000000001</c:v>
                </c:pt>
                <c:pt idx="245">
                  <c:v>1.0971</c:v>
                </c:pt>
                <c:pt idx="246">
                  <c:v>1.0787</c:v>
                </c:pt>
                <c:pt idx="247">
                  <c:v>1.05</c:v>
                </c:pt>
                <c:pt idx="248">
                  <c:v>1.0538000000000001</c:v>
                </c:pt>
                <c:pt idx="249">
                  <c:v>1.0878000000000001</c:v>
                </c:pt>
                <c:pt idx="250">
                  <c:v>1.0956999999999999</c:v>
                </c:pt>
                <c:pt idx="251">
                  <c:v>1.0865</c:v>
                </c:pt>
                <c:pt idx="252">
                  <c:v>1.0831999999999999</c:v>
                </c:pt>
                <c:pt idx="253">
                  <c:v>1.0732999999999999</c:v>
                </c:pt>
                <c:pt idx="254">
                  <c:v>1.0680000000000001</c:v>
                </c:pt>
                <c:pt idx="255">
                  <c:v>1.089</c:v>
                </c:pt>
                <c:pt idx="256">
                  <c:v>1.0728</c:v>
                </c:pt>
                <c:pt idx="257">
                  <c:v>1.0789</c:v>
                </c:pt>
                <c:pt idx="258">
                  <c:v>1.1043000000000001</c:v>
                </c:pt>
                <c:pt idx="259">
                  <c:v>1.1067</c:v>
                </c:pt>
                <c:pt idx="260">
                  <c:v>1.0848</c:v>
                </c:pt>
                <c:pt idx="261">
                  <c:v>1.0484</c:v>
                </c:pt>
                <c:pt idx="262">
                  <c:v>1.0261</c:v>
                </c:pt>
                <c:pt idx="263">
                  <c:v>1.0277000000000001</c:v>
                </c:pt>
                <c:pt idx="264">
                  <c:v>1.0496000000000001</c:v>
                </c:pt>
                <c:pt idx="265">
                  <c:v>1.08</c:v>
                </c:pt>
                <c:pt idx="266">
                  <c:v>1.1278999999999999</c:v>
                </c:pt>
                <c:pt idx="267">
                  <c:v>1.1432</c:v>
                </c:pt>
                <c:pt idx="268">
                  <c:v>1.177</c:v>
                </c:pt>
                <c:pt idx="269">
                  <c:v>1.1555</c:v>
                </c:pt>
                <c:pt idx="270">
                  <c:v>1.1653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234-4BAC-89E2-A4ED2FFCA9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04212832"/>
        <c:axId val="2004215712"/>
      </c:lineChart>
      <c:dateAx>
        <c:axId val="2082781392"/>
        <c:scaling>
          <c:orientation val="minMax"/>
        </c:scaling>
        <c:delete val="0"/>
        <c:axPos val="b"/>
        <c:numFmt formatCode="yyyy\-mm\-dd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007219376"/>
        <c:crosses val="autoZero"/>
        <c:auto val="1"/>
        <c:lblOffset val="100"/>
        <c:baseTimeUnit val="months"/>
      </c:dateAx>
      <c:valAx>
        <c:axId val="2007219376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BE" sz="1000" b="0" i="0" u="none" strike="noStrike" baseline="0">
                    <a:effectLst/>
                  </a:rPr>
                  <a:t>FED</a:t>
                </a:r>
                <a:r>
                  <a:rPr lang="en-GB" sz="1000" b="0" i="0" u="none" strike="noStrike" baseline="0">
                    <a:effectLst/>
                  </a:rPr>
                  <a:t> funds rat</a:t>
                </a:r>
                <a:r>
                  <a:rPr lang="en-BE" sz="1000" b="0" i="0" u="none" strike="noStrike" baseline="0">
                    <a:effectLst/>
                  </a:rPr>
                  <a:t>e-ECB </a:t>
                </a:r>
                <a:r>
                  <a:rPr lang="en-GB" sz="1000" b="0" i="0" u="none" strike="noStrike" baseline="0">
                    <a:effectLst/>
                  </a:rPr>
                  <a:t>deposit facility</a:t>
                </a:r>
                <a:endParaRPr lang="en-BE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BE"/>
            </a:p>
          </c:txPr>
        </c:title>
        <c:numFmt formatCode="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082781392"/>
        <c:crosses val="autoZero"/>
        <c:crossBetween val="between"/>
      </c:valAx>
      <c:valAx>
        <c:axId val="2004215712"/>
        <c:scaling>
          <c:orientation val="minMax"/>
          <c:min val="0.9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BE"/>
                  <a:t>US D</a:t>
                </a:r>
                <a:r>
                  <a:rPr lang="en-BE" baseline="0"/>
                  <a:t> to one EUR</a:t>
                </a:r>
                <a:endParaRPr lang="en-BE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BE"/>
            </a:p>
          </c:txPr>
        </c:title>
        <c:numFmt formatCode="0.0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004212832"/>
        <c:crosses val="max"/>
        <c:crossBetween val="between"/>
      </c:valAx>
      <c:dateAx>
        <c:axId val="2004212832"/>
        <c:scaling>
          <c:orientation val="minMax"/>
        </c:scaling>
        <c:delete val="1"/>
        <c:axPos val="b"/>
        <c:numFmt formatCode="yyyy\-mm\-dd" sourceLinked="1"/>
        <c:majorTickMark val="out"/>
        <c:minorTickMark val="none"/>
        <c:tickLblPos val="nextTo"/>
        <c:crossAx val="2004215712"/>
        <c:crosses val="autoZero"/>
        <c:auto val="1"/>
        <c:lblOffset val="100"/>
        <c:baseTimeUnit val="months"/>
      </c:dateAx>
      <c:spPr>
        <a:solidFill>
          <a:srgbClr val="FFFFFF"/>
        </a:solid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FF"/>
    </a:solidFill>
    <a:ln w="9525" cap="flat" cmpd="sng" algn="ctr">
      <a:solidFill>
        <a:schemeClr val="tx1"/>
      </a:solidFill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C467F04-157E-41B4-8169-BE9AA1618F1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C68382C-07E7-4F83-A0E4-EF15145419CD}">
      <dgm:prSet custT="1"/>
      <dgm:spPr/>
      <dgm:t>
        <a:bodyPr/>
        <a:lstStyle/>
        <a:p>
          <a:r>
            <a:rPr lang="en-BE" sz="2400" b="1" dirty="0"/>
            <a:t>Interest rates</a:t>
          </a:r>
          <a:endParaRPr lang="en-US" sz="2400" dirty="0"/>
        </a:p>
      </dgm:t>
    </dgm:pt>
    <dgm:pt modelId="{52A6CAF1-A883-4E2A-9CD6-1DD962E73B9B}" type="parTrans" cxnId="{E509A3A6-71C0-481D-81E1-88ECF6935492}">
      <dgm:prSet/>
      <dgm:spPr/>
      <dgm:t>
        <a:bodyPr/>
        <a:lstStyle/>
        <a:p>
          <a:endParaRPr lang="en-US"/>
        </a:p>
      </dgm:t>
    </dgm:pt>
    <dgm:pt modelId="{91B5E103-AB9D-4687-AB9E-6287F1F2DE25}" type="sibTrans" cxnId="{E509A3A6-71C0-481D-81E1-88ECF6935492}">
      <dgm:prSet/>
      <dgm:spPr/>
      <dgm:t>
        <a:bodyPr/>
        <a:lstStyle/>
        <a:p>
          <a:endParaRPr lang="en-US"/>
        </a:p>
      </dgm:t>
    </dgm:pt>
    <dgm:pt modelId="{8D8EACAB-4EB8-4D52-9709-E4E0E8EF30CD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BE" sz="2200" b="0" dirty="0">
              <a:latin typeface="+mj-lt"/>
            </a:rPr>
            <a:t>T</a:t>
          </a:r>
          <a:r>
            <a:rPr lang="en-GB" sz="2200" b="0" dirty="0">
              <a:latin typeface="+mj-lt"/>
            </a:rPr>
            <a:t>he </a:t>
          </a:r>
          <a:r>
            <a:rPr lang="en-US" sz="2200" b="0" dirty="0">
              <a:latin typeface="+mj-lt"/>
            </a:rPr>
            <a:t>ECB's monetary policy tightening</a:t>
          </a:r>
          <a:r>
            <a:rPr lang="en-BE" sz="2200" b="0" dirty="0">
              <a:latin typeface="+mj-lt"/>
            </a:rPr>
            <a:t>,</a:t>
          </a:r>
          <a:r>
            <a:rPr lang="en-US" sz="2200" b="0" dirty="0">
              <a:latin typeface="+mj-lt"/>
            </a:rPr>
            <a:t> enacted </a:t>
          </a:r>
          <a:r>
            <a:rPr lang="en-GB" sz="2200" b="0" dirty="0">
              <a:latin typeface="+mj-lt"/>
            </a:rPr>
            <a:t>from July 2022 onwards</a:t>
          </a:r>
          <a:r>
            <a:rPr lang="en-BE" sz="2200" b="0" dirty="0">
              <a:latin typeface="+mj-lt"/>
            </a:rPr>
            <a:t>,</a:t>
          </a:r>
          <a:r>
            <a:rPr lang="en-GB" sz="2200" b="0" dirty="0">
              <a:latin typeface="+mj-lt"/>
            </a:rPr>
            <a:t> proved effective</a:t>
          </a:r>
          <a:endParaRPr lang="en-US" sz="2000" b="0" dirty="0">
            <a:latin typeface="+mj-lt"/>
          </a:endParaRPr>
        </a:p>
      </dgm:t>
    </dgm:pt>
    <dgm:pt modelId="{50C9DB85-96A0-42FD-8F51-A92DA023922B}" type="parTrans" cxnId="{C910369C-A0A0-40C5-AF57-A96EFB89FE48}">
      <dgm:prSet/>
      <dgm:spPr/>
      <dgm:t>
        <a:bodyPr/>
        <a:lstStyle/>
        <a:p>
          <a:endParaRPr lang="en-US"/>
        </a:p>
      </dgm:t>
    </dgm:pt>
    <dgm:pt modelId="{8FAB9030-AA49-4ECD-A03D-BC543B825D06}" type="sibTrans" cxnId="{C910369C-A0A0-40C5-AF57-A96EFB89FE48}">
      <dgm:prSet/>
      <dgm:spPr/>
      <dgm:t>
        <a:bodyPr/>
        <a:lstStyle/>
        <a:p>
          <a:endParaRPr lang="en-US"/>
        </a:p>
      </dgm:t>
    </dgm:pt>
    <dgm:pt modelId="{18ECDE46-88C5-4857-AD51-D61F304FD67C}">
      <dgm:prSet custT="1"/>
      <dgm:spPr/>
      <dgm:t>
        <a:bodyPr/>
        <a:lstStyle/>
        <a:p>
          <a:r>
            <a:rPr lang="en-BE" sz="2400" b="1" dirty="0"/>
            <a:t>Balance sheet </a:t>
          </a:r>
          <a:endParaRPr lang="en-US" sz="2400" b="1" dirty="0"/>
        </a:p>
      </dgm:t>
    </dgm:pt>
    <dgm:pt modelId="{99BC72BD-25EC-4BF7-98F2-7F9A57D6B3A0}" type="parTrans" cxnId="{743D5B8F-8DE2-4285-A8AB-8341A25F7287}">
      <dgm:prSet/>
      <dgm:spPr/>
      <dgm:t>
        <a:bodyPr/>
        <a:lstStyle/>
        <a:p>
          <a:endParaRPr lang="en-US"/>
        </a:p>
      </dgm:t>
    </dgm:pt>
    <dgm:pt modelId="{25A9F61B-66C2-46DD-AA9F-90DB384263DE}" type="sibTrans" cxnId="{743D5B8F-8DE2-4285-A8AB-8341A25F7287}">
      <dgm:prSet/>
      <dgm:spPr/>
      <dgm:t>
        <a:bodyPr/>
        <a:lstStyle/>
        <a:p>
          <a:endParaRPr lang="en-US"/>
        </a:p>
      </dgm:t>
    </dgm:pt>
    <dgm:pt modelId="{E0F5A83E-AA0F-4FF0-A95B-AD121F69B147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300"/>
            </a:spcAft>
          </a:pPr>
          <a:r>
            <a:rPr lang="en-GB" sz="2200" b="0" dirty="0">
              <a:latin typeface="+mj-lt"/>
            </a:rPr>
            <a:t>The balance sheet</a:t>
          </a:r>
          <a:r>
            <a:rPr lang="en-BE" sz="2200" b="0" dirty="0">
              <a:latin typeface="+mj-lt"/>
            </a:rPr>
            <a:t> </a:t>
          </a:r>
          <a:r>
            <a:rPr lang="en-GB" sz="2200" b="0" dirty="0">
              <a:latin typeface="+mj-lt"/>
            </a:rPr>
            <a:t>tightening is proceeding at a steady pace, without disrupting the functioning of the </a:t>
          </a:r>
          <a:r>
            <a:rPr lang="en-BE" sz="2200" b="0" dirty="0">
              <a:latin typeface="+mj-lt"/>
            </a:rPr>
            <a:t>EA </a:t>
          </a:r>
          <a:r>
            <a:rPr lang="en-GB" sz="2200" b="0" dirty="0">
              <a:latin typeface="+mj-lt"/>
            </a:rPr>
            <a:t>sovereign bond market</a:t>
          </a:r>
          <a:endParaRPr lang="en-US" sz="2200" dirty="0">
            <a:latin typeface="+mj-lt"/>
          </a:endParaRPr>
        </a:p>
      </dgm:t>
    </dgm:pt>
    <dgm:pt modelId="{FBDE86A1-44D1-4DEA-BA8F-F2A00D4156ED}" type="parTrans" cxnId="{D10AD29A-0912-4C3F-8A6A-2B7A7620121C}">
      <dgm:prSet/>
      <dgm:spPr/>
      <dgm:t>
        <a:bodyPr/>
        <a:lstStyle/>
        <a:p>
          <a:endParaRPr lang="en-US"/>
        </a:p>
      </dgm:t>
    </dgm:pt>
    <dgm:pt modelId="{62F4A24A-9F35-4890-9AE1-1DC12517E66A}" type="sibTrans" cxnId="{D10AD29A-0912-4C3F-8A6A-2B7A7620121C}">
      <dgm:prSet/>
      <dgm:spPr/>
      <dgm:t>
        <a:bodyPr/>
        <a:lstStyle/>
        <a:p>
          <a:endParaRPr lang="en-US"/>
        </a:p>
      </dgm:t>
    </dgm:pt>
    <dgm:pt modelId="{9F53DA9A-DA57-4153-B6FB-AD4F496B3C1B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BE" sz="2200" dirty="0">
              <a:latin typeface="+mj-lt"/>
            </a:rPr>
            <a:t>In the current situation, the</a:t>
          </a:r>
          <a:r>
            <a:rPr lang="en-GB" sz="2200" dirty="0">
              <a:latin typeface="+mj-lt"/>
            </a:rPr>
            <a:t> “wait and see” approach taken by the ECB is appropriate</a:t>
          </a:r>
          <a:r>
            <a:rPr lang="en-BE" sz="2200" dirty="0">
              <a:latin typeface="+mj-lt"/>
            </a:rPr>
            <a:t> </a:t>
          </a:r>
          <a:endParaRPr lang="en-US" sz="2200" dirty="0">
            <a:latin typeface="+mj-lt"/>
          </a:endParaRPr>
        </a:p>
      </dgm:t>
    </dgm:pt>
    <dgm:pt modelId="{620D5A69-0946-414B-A029-4ECB4E0EB716}" type="parTrans" cxnId="{21060E1B-FCF9-4F51-BBBA-53DBAFFAAF99}">
      <dgm:prSet/>
      <dgm:spPr/>
      <dgm:t>
        <a:bodyPr/>
        <a:lstStyle/>
        <a:p>
          <a:endParaRPr lang="en-US"/>
        </a:p>
      </dgm:t>
    </dgm:pt>
    <dgm:pt modelId="{A546F96B-74D6-405A-96A0-27D3BAA986DA}" type="sibTrans" cxnId="{21060E1B-FCF9-4F51-BBBA-53DBAFFAAF99}">
      <dgm:prSet/>
      <dgm:spPr/>
      <dgm:t>
        <a:bodyPr/>
        <a:lstStyle/>
        <a:p>
          <a:endParaRPr lang="en-US"/>
        </a:p>
      </dgm:t>
    </dgm:pt>
    <dgm:pt modelId="{042205D4-CEE1-4648-B39A-D1B3CB5EE3EA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GB" sz="1800" dirty="0">
              <a:latin typeface="+mj-lt"/>
            </a:rPr>
            <a:t>The deflationary impact of </a:t>
          </a:r>
          <a:r>
            <a:rPr lang="en-US" sz="1800" dirty="0">
              <a:latin typeface="+mj-lt"/>
            </a:rPr>
            <a:t>US tariffs and the euro's appreciation appears, so far, mild at</a:t>
          </a:r>
          <a:r>
            <a:rPr lang="en-GB" sz="1800" dirty="0">
              <a:latin typeface="+mj-lt"/>
            </a:rPr>
            <a:t> the aggregate level of the </a:t>
          </a:r>
          <a:r>
            <a:rPr lang="en-BE" sz="1800">
              <a:latin typeface="+mj-lt"/>
            </a:rPr>
            <a:t>EA </a:t>
          </a:r>
          <a:endParaRPr lang="en-US" sz="1800" dirty="0">
            <a:latin typeface="+mj-lt"/>
          </a:endParaRPr>
        </a:p>
      </dgm:t>
    </dgm:pt>
    <dgm:pt modelId="{C6001DCE-497A-4E9B-B8DD-8DF645674AFE}" type="parTrans" cxnId="{814F1B35-6CD2-4F40-843B-744B3B50E2D9}">
      <dgm:prSet/>
      <dgm:spPr/>
      <dgm:t>
        <a:bodyPr/>
        <a:lstStyle/>
        <a:p>
          <a:endParaRPr lang="en-GB"/>
        </a:p>
      </dgm:t>
    </dgm:pt>
    <dgm:pt modelId="{EEDB4877-3868-4776-BC20-CE77E865EE34}" type="sibTrans" cxnId="{814F1B35-6CD2-4F40-843B-744B3B50E2D9}">
      <dgm:prSet/>
      <dgm:spPr/>
      <dgm:t>
        <a:bodyPr/>
        <a:lstStyle/>
        <a:p>
          <a:endParaRPr lang="en-GB"/>
        </a:p>
      </dgm:t>
    </dgm:pt>
    <dgm:pt modelId="{573536F6-C94E-46C5-AB40-3D8C12FCB24D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300"/>
            </a:spcAft>
          </a:pPr>
          <a:r>
            <a:rPr lang="en-GB" sz="1800" dirty="0">
              <a:latin typeface="+mj-lt"/>
            </a:rPr>
            <a:t>The reduction in ECB holdings has been absorbed smoothly by private investors, mostly foreigners</a:t>
          </a:r>
          <a:endParaRPr lang="en-US" sz="1800" dirty="0">
            <a:latin typeface="+mj-lt"/>
          </a:endParaRPr>
        </a:p>
      </dgm:t>
    </dgm:pt>
    <dgm:pt modelId="{3AC057EA-66A5-4A94-A110-74752D1560EA}" type="parTrans" cxnId="{35D54055-4E14-407B-BDAC-12A28DD063C9}">
      <dgm:prSet/>
      <dgm:spPr/>
      <dgm:t>
        <a:bodyPr/>
        <a:lstStyle/>
        <a:p>
          <a:endParaRPr lang="en-GB"/>
        </a:p>
      </dgm:t>
    </dgm:pt>
    <dgm:pt modelId="{026F4FDE-77B0-446A-ABC7-1343598E0709}" type="sibTrans" cxnId="{35D54055-4E14-407B-BDAC-12A28DD063C9}">
      <dgm:prSet/>
      <dgm:spPr/>
      <dgm:t>
        <a:bodyPr/>
        <a:lstStyle/>
        <a:p>
          <a:endParaRPr lang="en-GB"/>
        </a:p>
      </dgm:t>
    </dgm:pt>
    <dgm:pt modelId="{7226525B-22CE-4659-A26F-9B5D1C08D4E1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300"/>
            </a:spcAft>
          </a:pPr>
          <a:r>
            <a:rPr lang="en-BE" sz="1800" dirty="0">
              <a:latin typeface="+mj-lt"/>
            </a:rPr>
            <a:t>O</a:t>
          </a:r>
          <a:r>
            <a:rPr lang="en-GB" sz="1800" dirty="0" err="1">
              <a:latin typeface="+mj-lt"/>
            </a:rPr>
            <a:t>ngoing</a:t>
          </a:r>
          <a:r>
            <a:rPr lang="en-GB" sz="1800" dirty="0">
              <a:latin typeface="+mj-lt"/>
            </a:rPr>
            <a:t> quantitative tightening is compatible with stable market conditions</a:t>
          </a:r>
          <a:endParaRPr lang="en-US" sz="1800" dirty="0">
            <a:latin typeface="+mj-lt"/>
          </a:endParaRPr>
        </a:p>
      </dgm:t>
    </dgm:pt>
    <dgm:pt modelId="{F051CF76-BEC4-4FA3-9120-BC399D3ECBC8}" type="parTrans" cxnId="{0BAEC671-09C3-486F-BBC3-66AF8274C18F}">
      <dgm:prSet/>
      <dgm:spPr/>
      <dgm:t>
        <a:bodyPr/>
        <a:lstStyle/>
        <a:p>
          <a:endParaRPr lang="en-GB"/>
        </a:p>
      </dgm:t>
    </dgm:pt>
    <dgm:pt modelId="{08BFFA2C-43ED-42D3-BE96-604723029F68}" type="sibTrans" cxnId="{0BAEC671-09C3-486F-BBC3-66AF8274C18F}">
      <dgm:prSet/>
      <dgm:spPr/>
      <dgm:t>
        <a:bodyPr/>
        <a:lstStyle/>
        <a:p>
          <a:endParaRPr lang="en-GB"/>
        </a:p>
      </dgm:t>
    </dgm:pt>
    <dgm:pt modelId="{8E5C5E08-B65A-43B0-B2CF-CB5247529583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300"/>
            </a:spcAft>
          </a:pPr>
          <a:r>
            <a:rPr lang="en-BE" sz="1800" dirty="0">
              <a:latin typeface="+mj-lt"/>
            </a:rPr>
            <a:t>V</a:t>
          </a:r>
          <a:r>
            <a:rPr lang="en-GB" sz="1800" dirty="0" err="1">
              <a:latin typeface="+mj-lt"/>
            </a:rPr>
            <a:t>igilance</a:t>
          </a:r>
          <a:r>
            <a:rPr lang="en-GB" sz="1800" dirty="0">
              <a:latin typeface="+mj-lt"/>
            </a:rPr>
            <a:t> is warranted given potential shifts in global risk sentiment</a:t>
          </a:r>
          <a:endParaRPr lang="en-US" sz="1800" dirty="0">
            <a:latin typeface="+mj-lt"/>
          </a:endParaRPr>
        </a:p>
      </dgm:t>
    </dgm:pt>
    <dgm:pt modelId="{EBA419CC-0E2E-4546-8950-B315776145FF}" type="parTrans" cxnId="{07882D19-3496-440A-A2C0-AAE8B7CC77CC}">
      <dgm:prSet/>
      <dgm:spPr/>
      <dgm:t>
        <a:bodyPr/>
        <a:lstStyle/>
        <a:p>
          <a:endParaRPr lang="en-GB"/>
        </a:p>
      </dgm:t>
    </dgm:pt>
    <dgm:pt modelId="{483C165C-1B46-4E05-AFB8-69A440CBACA1}" type="sibTrans" cxnId="{07882D19-3496-440A-A2C0-AAE8B7CC77CC}">
      <dgm:prSet/>
      <dgm:spPr/>
      <dgm:t>
        <a:bodyPr/>
        <a:lstStyle/>
        <a:p>
          <a:endParaRPr lang="en-GB"/>
        </a:p>
      </dgm:t>
    </dgm:pt>
    <dgm:pt modelId="{7571F266-D5F4-44E8-B5DD-862CEC3E8B27}">
      <dgm:prSet custT="1"/>
      <dgm:spPr/>
      <dgm:t>
        <a:bodyPr/>
        <a:lstStyle/>
        <a:p>
          <a:pPr>
            <a:lnSpc>
              <a:spcPct val="100000"/>
            </a:lnSpc>
            <a:spcAft>
              <a:spcPts val="300"/>
            </a:spcAft>
          </a:pPr>
          <a:r>
            <a:rPr lang="en-GB" sz="1800" b="0" dirty="0">
              <a:latin typeface="+mj-lt"/>
            </a:rPr>
            <a:t>E</a:t>
          </a:r>
          <a:r>
            <a:rPr lang="en-BE" sz="1800" b="0" dirty="0">
              <a:latin typeface="+mj-lt"/>
            </a:rPr>
            <a:t>A</a:t>
          </a:r>
          <a:r>
            <a:rPr lang="en-GB" sz="1800" b="0" dirty="0">
              <a:latin typeface="+mj-lt"/>
            </a:rPr>
            <a:t> inflation </a:t>
          </a:r>
          <a:r>
            <a:rPr lang="en-BE" sz="1800" b="0" dirty="0">
              <a:latin typeface="+mj-lt"/>
            </a:rPr>
            <a:t>appears </a:t>
          </a:r>
          <a:r>
            <a:rPr lang="en-GB" sz="1800" b="0" dirty="0">
              <a:latin typeface="+mj-lt"/>
            </a:rPr>
            <a:t>anchored close to the 2% medium-term target</a:t>
          </a:r>
          <a:endParaRPr lang="en-US" sz="1800" b="0" dirty="0">
            <a:latin typeface="+mj-lt"/>
          </a:endParaRPr>
        </a:p>
      </dgm:t>
    </dgm:pt>
    <dgm:pt modelId="{7DD6E679-8464-4493-85AF-434C658E060C}" type="parTrans" cxnId="{04BCFCE3-C981-4582-B312-2D7FB95502E6}">
      <dgm:prSet/>
      <dgm:spPr/>
      <dgm:t>
        <a:bodyPr/>
        <a:lstStyle/>
        <a:p>
          <a:endParaRPr lang="en-GB"/>
        </a:p>
      </dgm:t>
    </dgm:pt>
    <dgm:pt modelId="{2A775331-8A92-451E-B888-3113982641DD}" type="sibTrans" cxnId="{04BCFCE3-C981-4582-B312-2D7FB95502E6}">
      <dgm:prSet/>
      <dgm:spPr/>
      <dgm:t>
        <a:bodyPr/>
        <a:lstStyle/>
        <a:p>
          <a:endParaRPr lang="en-GB"/>
        </a:p>
      </dgm:t>
    </dgm:pt>
    <dgm:pt modelId="{9E9431C3-F541-4B28-AE0D-19DFB56F8FB8}" type="pres">
      <dgm:prSet presAssocID="{EC467F04-157E-41B4-8169-BE9AA1618F13}" presName="linear" presStyleCnt="0">
        <dgm:presLayoutVars>
          <dgm:dir/>
          <dgm:animLvl val="lvl"/>
          <dgm:resizeHandles val="exact"/>
        </dgm:presLayoutVars>
      </dgm:prSet>
      <dgm:spPr/>
    </dgm:pt>
    <dgm:pt modelId="{29A79B5C-7F1D-45EA-9866-1EEA6BAB7035}" type="pres">
      <dgm:prSet presAssocID="{FC68382C-07E7-4F83-A0E4-EF15145419CD}" presName="parentLin" presStyleCnt="0"/>
      <dgm:spPr/>
    </dgm:pt>
    <dgm:pt modelId="{DBC019DC-F50C-4E74-A055-6CA9EDC83577}" type="pres">
      <dgm:prSet presAssocID="{FC68382C-07E7-4F83-A0E4-EF15145419CD}" presName="parentLeftMargin" presStyleLbl="node1" presStyleIdx="0" presStyleCnt="2"/>
      <dgm:spPr/>
    </dgm:pt>
    <dgm:pt modelId="{1817C900-E1E0-47CF-9128-F4F092A2B688}" type="pres">
      <dgm:prSet presAssocID="{FC68382C-07E7-4F83-A0E4-EF15145419C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D2CE62B7-3F99-425B-981E-7183C90113D5}" type="pres">
      <dgm:prSet presAssocID="{FC68382C-07E7-4F83-A0E4-EF15145419CD}" presName="negativeSpace" presStyleCnt="0"/>
      <dgm:spPr/>
    </dgm:pt>
    <dgm:pt modelId="{B240850F-8D18-4846-8333-C427C0F50DCB}" type="pres">
      <dgm:prSet presAssocID="{FC68382C-07E7-4F83-A0E4-EF15145419CD}" presName="childText" presStyleLbl="conFgAcc1" presStyleIdx="0" presStyleCnt="2">
        <dgm:presLayoutVars>
          <dgm:bulletEnabled val="1"/>
        </dgm:presLayoutVars>
      </dgm:prSet>
      <dgm:spPr/>
    </dgm:pt>
    <dgm:pt modelId="{1458256B-7B12-4CA2-A233-0123B1710FE7}" type="pres">
      <dgm:prSet presAssocID="{91B5E103-AB9D-4687-AB9E-6287F1F2DE25}" presName="spaceBetweenRectangles" presStyleCnt="0"/>
      <dgm:spPr/>
    </dgm:pt>
    <dgm:pt modelId="{CDC57D72-4FAA-438C-87D5-904A651F0826}" type="pres">
      <dgm:prSet presAssocID="{18ECDE46-88C5-4857-AD51-D61F304FD67C}" presName="parentLin" presStyleCnt="0"/>
      <dgm:spPr/>
    </dgm:pt>
    <dgm:pt modelId="{5DEC52C2-8FCD-491C-B26C-605704AD17B5}" type="pres">
      <dgm:prSet presAssocID="{18ECDE46-88C5-4857-AD51-D61F304FD67C}" presName="parentLeftMargin" presStyleLbl="node1" presStyleIdx="0" presStyleCnt="2"/>
      <dgm:spPr/>
    </dgm:pt>
    <dgm:pt modelId="{D5DA6288-6D63-4447-A7B4-02D1D531786E}" type="pres">
      <dgm:prSet presAssocID="{18ECDE46-88C5-4857-AD51-D61F304FD67C}" presName="parentText" presStyleLbl="node1" presStyleIdx="1" presStyleCnt="2" custLinFactNeighborX="111" custLinFactNeighborY="2076">
        <dgm:presLayoutVars>
          <dgm:chMax val="0"/>
          <dgm:bulletEnabled val="1"/>
        </dgm:presLayoutVars>
      </dgm:prSet>
      <dgm:spPr/>
    </dgm:pt>
    <dgm:pt modelId="{95ECA5FD-8660-45AE-9AEB-DA72FF6EB478}" type="pres">
      <dgm:prSet presAssocID="{18ECDE46-88C5-4857-AD51-D61F304FD67C}" presName="negativeSpace" presStyleCnt="0"/>
      <dgm:spPr/>
    </dgm:pt>
    <dgm:pt modelId="{D509033B-EA02-485D-8E12-519CD0616AAD}" type="pres">
      <dgm:prSet presAssocID="{18ECDE46-88C5-4857-AD51-D61F304FD67C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07882D19-3496-440A-A2C0-AAE8B7CC77CC}" srcId="{E0F5A83E-AA0F-4FF0-A95B-AD121F69B147}" destId="{8E5C5E08-B65A-43B0-B2CF-CB5247529583}" srcOrd="2" destOrd="0" parTransId="{EBA419CC-0E2E-4546-8950-B315776145FF}" sibTransId="{483C165C-1B46-4E05-AFB8-69A440CBACA1}"/>
    <dgm:cxn modelId="{21060E1B-FCF9-4F51-BBBA-53DBAFFAAF99}" srcId="{FC68382C-07E7-4F83-A0E4-EF15145419CD}" destId="{9F53DA9A-DA57-4153-B6FB-AD4F496B3C1B}" srcOrd="1" destOrd="0" parTransId="{620D5A69-0946-414B-A029-4ECB4E0EB716}" sibTransId="{A546F96B-74D6-405A-96A0-27D3BAA986DA}"/>
    <dgm:cxn modelId="{9388BE33-9DD2-467F-946B-EC0962E1533B}" type="presOf" srcId="{18ECDE46-88C5-4857-AD51-D61F304FD67C}" destId="{D5DA6288-6D63-4447-A7B4-02D1D531786E}" srcOrd="1" destOrd="0" presId="urn:microsoft.com/office/officeart/2005/8/layout/list1"/>
    <dgm:cxn modelId="{814F1B35-6CD2-4F40-843B-744B3B50E2D9}" srcId="{8D8EACAB-4EB8-4D52-9709-E4E0E8EF30CD}" destId="{042205D4-CEE1-4648-B39A-D1B3CB5EE3EA}" srcOrd="1" destOrd="0" parTransId="{C6001DCE-497A-4E9B-B8DD-8DF645674AFE}" sibTransId="{EEDB4877-3868-4776-BC20-CE77E865EE34}"/>
    <dgm:cxn modelId="{4A999D3B-40B0-4F43-B57E-6B475BE2BA7F}" type="presOf" srcId="{FC68382C-07E7-4F83-A0E4-EF15145419CD}" destId="{DBC019DC-F50C-4E74-A055-6CA9EDC83577}" srcOrd="0" destOrd="0" presId="urn:microsoft.com/office/officeart/2005/8/layout/list1"/>
    <dgm:cxn modelId="{B688883E-0602-4ABC-9F4C-D628DE04B69E}" type="presOf" srcId="{042205D4-CEE1-4648-B39A-D1B3CB5EE3EA}" destId="{B240850F-8D18-4846-8333-C427C0F50DCB}" srcOrd="0" destOrd="2" presId="urn:microsoft.com/office/officeart/2005/8/layout/list1"/>
    <dgm:cxn modelId="{3C76AD3E-3487-4AEA-9017-80662AF84718}" type="presOf" srcId="{7226525B-22CE-4659-A26F-9B5D1C08D4E1}" destId="{D509033B-EA02-485D-8E12-519CD0616AAD}" srcOrd="0" destOrd="2" presId="urn:microsoft.com/office/officeart/2005/8/layout/list1"/>
    <dgm:cxn modelId="{57FBD654-6925-47E3-82E5-10AE1F10C666}" type="presOf" srcId="{FC68382C-07E7-4F83-A0E4-EF15145419CD}" destId="{1817C900-E1E0-47CF-9128-F4F092A2B688}" srcOrd="1" destOrd="0" presId="urn:microsoft.com/office/officeart/2005/8/layout/list1"/>
    <dgm:cxn modelId="{35D54055-4E14-407B-BDAC-12A28DD063C9}" srcId="{E0F5A83E-AA0F-4FF0-A95B-AD121F69B147}" destId="{573536F6-C94E-46C5-AB40-3D8C12FCB24D}" srcOrd="0" destOrd="0" parTransId="{3AC057EA-66A5-4A94-A110-74752D1560EA}" sibTransId="{026F4FDE-77B0-446A-ABC7-1343598E0709}"/>
    <dgm:cxn modelId="{0BAEC671-09C3-486F-BBC3-66AF8274C18F}" srcId="{E0F5A83E-AA0F-4FF0-A95B-AD121F69B147}" destId="{7226525B-22CE-4659-A26F-9B5D1C08D4E1}" srcOrd="1" destOrd="0" parTransId="{F051CF76-BEC4-4FA3-9120-BC399D3ECBC8}" sibTransId="{08BFFA2C-43ED-42D3-BE96-604723029F68}"/>
    <dgm:cxn modelId="{590C4483-F63E-4B0B-BF7F-4E2AFB081AB3}" type="presOf" srcId="{9F53DA9A-DA57-4153-B6FB-AD4F496B3C1B}" destId="{B240850F-8D18-4846-8333-C427C0F50DCB}" srcOrd="0" destOrd="3" presId="urn:microsoft.com/office/officeart/2005/8/layout/list1"/>
    <dgm:cxn modelId="{DBF21789-8132-497E-8AA9-18CFA9E3884D}" type="presOf" srcId="{E0F5A83E-AA0F-4FF0-A95B-AD121F69B147}" destId="{D509033B-EA02-485D-8E12-519CD0616AAD}" srcOrd="0" destOrd="0" presId="urn:microsoft.com/office/officeart/2005/8/layout/list1"/>
    <dgm:cxn modelId="{743D5B8F-8DE2-4285-A8AB-8341A25F7287}" srcId="{EC467F04-157E-41B4-8169-BE9AA1618F13}" destId="{18ECDE46-88C5-4857-AD51-D61F304FD67C}" srcOrd="1" destOrd="0" parTransId="{99BC72BD-25EC-4BF7-98F2-7F9A57D6B3A0}" sibTransId="{25A9F61B-66C2-46DD-AA9F-90DB384263DE}"/>
    <dgm:cxn modelId="{D10AD29A-0912-4C3F-8A6A-2B7A7620121C}" srcId="{18ECDE46-88C5-4857-AD51-D61F304FD67C}" destId="{E0F5A83E-AA0F-4FF0-A95B-AD121F69B147}" srcOrd="0" destOrd="0" parTransId="{FBDE86A1-44D1-4DEA-BA8F-F2A00D4156ED}" sibTransId="{62F4A24A-9F35-4890-9AE1-1DC12517E66A}"/>
    <dgm:cxn modelId="{C910369C-A0A0-40C5-AF57-A96EFB89FE48}" srcId="{FC68382C-07E7-4F83-A0E4-EF15145419CD}" destId="{8D8EACAB-4EB8-4D52-9709-E4E0E8EF30CD}" srcOrd="0" destOrd="0" parTransId="{50C9DB85-96A0-42FD-8F51-A92DA023922B}" sibTransId="{8FAB9030-AA49-4ECD-A03D-BC543B825D06}"/>
    <dgm:cxn modelId="{A371DB9F-5DFB-4EBC-BDC5-AF8E184C4E8F}" type="presOf" srcId="{7571F266-D5F4-44E8-B5DD-862CEC3E8B27}" destId="{B240850F-8D18-4846-8333-C427C0F50DCB}" srcOrd="0" destOrd="1" presId="urn:microsoft.com/office/officeart/2005/8/layout/list1"/>
    <dgm:cxn modelId="{E509A3A6-71C0-481D-81E1-88ECF6935492}" srcId="{EC467F04-157E-41B4-8169-BE9AA1618F13}" destId="{FC68382C-07E7-4F83-A0E4-EF15145419CD}" srcOrd="0" destOrd="0" parTransId="{52A6CAF1-A883-4E2A-9CD6-1DD962E73B9B}" sibTransId="{91B5E103-AB9D-4687-AB9E-6287F1F2DE25}"/>
    <dgm:cxn modelId="{630E31AC-568E-4B43-BE91-4C40FEDDA554}" type="presOf" srcId="{573536F6-C94E-46C5-AB40-3D8C12FCB24D}" destId="{D509033B-EA02-485D-8E12-519CD0616AAD}" srcOrd="0" destOrd="1" presId="urn:microsoft.com/office/officeart/2005/8/layout/list1"/>
    <dgm:cxn modelId="{0AAF62C1-3B2B-4FEA-9523-91C9F2C134F8}" type="presOf" srcId="{EC467F04-157E-41B4-8169-BE9AA1618F13}" destId="{9E9431C3-F541-4B28-AE0D-19DFB56F8FB8}" srcOrd="0" destOrd="0" presId="urn:microsoft.com/office/officeart/2005/8/layout/list1"/>
    <dgm:cxn modelId="{E7EB1ED9-C935-4DDB-9D27-B23AD7C1650B}" type="presOf" srcId="{18ECDE46-88C5-4857-AD51-D61F304FD67C}" destId="{5DEC52C2-8FCD-491C-B26C-605704AD17B5}" srcOrd="0" destOrd="0" presId="urn:microsoft.com/office/officeart/2005/8/layout/list1"/>
    <dgm:cxn modelId="{7E6C61E3-ABA0-4B3C-A170-380B85DAA2DE}" type="presOf" srcId="{8D8EACAB-4EB8-4D52-9709-E4E0E8EF30CD}" destId="{B240850F-8D18-4846-8333-C427C0F50DCB}" srcOrd="0" destOrd="0" presId="urn:microsoft.com/office/officeart/2005/8/layout/list1"/>
    <dgm:cxn modelId="{04BCFCE3-C981-4582-B312-2D7FB95502E6}" srcId="{8D8EACAB-4EB8-4D52-9709-E4E0E8EF30CD}" destId="{7571F266-D5F4-44E8-B5DD-862CEC3E8B27}" srcOrd="0" destOrd="0" parTransId="{7DD6E679-8464-4493-85AF-434C658E060C}" sibTransId="{2A775331-8A92-451E-B888-3113982641DD}"/>
    <dgm:cxn modelId="{F6CBECE8-2633-4979-ABF1-7F1234BCA151}" type="presOf" srcId="{8E5C5E08-B65A-43B0-B2CF-CB5247529583}" destId="{D509033B-EA02-485D-8E12-519CD0616AAD}" srcOrd="0" destOrd="3" presId="urn:microsoft.com/office/officeart/2005/8/layout/list1"/>
    <dgm:cxn modelId="{A3CEFFB2-F189-4AC8-B4FD-7CCD0FBE6CE1}" type="presParOf" srcId="{9E9431C3-F541-4B28-AE0D-19DFB56F8FB8}" destId="{29A79B5C-7F1D-45EA-9866-1EEA6BAB7035}" srcOrd="0" destOrd="0" presId="urn:microsoft.com/office/officeart/2005/8/layout/list1"/>
    <dgm:cxn modelId="{6BB1354D-69EB-40EB-8D68-B01AA5C170FA}" type="presParOf" srcId="{29A79B5C-7F1D-45EA-9866-1EEA6BAB7035}" destId="{DBC019DC-F50C-4E74-A055-6CA9EDC83577}" srcOrd="0" destOrd="0" presId="urn:microsoft.com/office/officeart/2005/8/layout/list1"/>
    <dgm:cxn modelId="{40B87F14-7343-4D3B-A287-0BC4DFC842B6}" type="presParOf" srcId="{29A79B5C-7F1D-45EA-9866-1EEA6BAB7035}" destId="{1817C900-E1E0-47CF-9128-F4F092A2B688}" srcOrd="1" destOrd="0" presId="urn:microsoft.com/office/officeart/2005/8/layout/list1"/>
    <dgm:cxn modelId="{AA71A989-8770-42A2-9C00-8B7D4964724D}" type="presParOf" srcId="{9E9431C3-F541-4B28-AE0D-19DFB56F8FB8}" destId="{D2CE62B7-3F99-425B-981E-7183C90113D5}" srcOrd="1" destOrd="0" presId="urn:microsoft.com/office/officeart/2005/8/layout/list1"/>
    <dgm:cxn modelId="{1A241C53-BDE0-4F7F-A579-14DBE3D7E05F}" type="presParOf" srcId="{9E9431C3-F541-4B28-AE0D-19DFB56F8FB8}" destId="{B240850F-8D18-4846-8333-C427C0F50DCB}" srcOrd="2" destOrd="0" presId="urn:microsoft.com/office/officeart/2005/8/layout/list1"/>
    <dgm:cxn modelId="{BC6813D9-9201-4241-B780-73FBD86278A2}" type="presParOf" srcId="{9E9431C3-F541-4B28-AE0D-19DFB56F8FB8}" destId="{1458256B-7B12-4CA2-A233-0123B1710FE7}" srcOrd="3" destOrd="0" presId="urn:microsoft.com/office/officeart/2005/8/layout/list1"/>
    <dgm:cxn modelId="{1E5759E3-29E6-4F13-BEA0-43EF83C007E7}" type="presParOf" srcId="{9E9431C3-F541-4B28-AE0D-19DFB56F8FB8}" destId="{CDC57D72-4FAA-438C-87D5-904A651F0826}" srcOrd="4" destOrd="0" presId="urn:microsoft.com/office/officeart/2005/8/layout/list1"/>
    <dgm:cxn modelId="{416911F6-86E4-4D2B-A4F9-5011463845B0}" type="presParOf" srcId="{CDC57D72-4FAA-438C-87D5-904A651F0826}" destId="{5DEC52C2-8FCD-491C-B26C-605704AD17B5}" srcOrd="0" destOrd="0" presId="urn:microsoft.com/office/officeart/2005/8/layout/list1"/>
    <dgm:cxn modelId="{02D23F0C-8E11-4A91-8C97-4AF230B73D5F}" type="presParOf" srcId="{CDC57D72-4FAA-438C-87D5-904A651F0826}" destId="{D5DA6288-6D63-4447-A7B4-02D1D531786E}" srcOrd="1" destOrd="0" presId="urn:microsoft.com/office/officeart/2005/8/layout/list1"/>
    <dgm:cxn modelId="{73FB06D5-78A2-4F7C-BE74-9E729D5FF798}" type="presParOf" srcId="{9E9431C3-F541-4B28-AE0D-19DFB56F8FB8}" destId="{95ECA5FD-8660-45AE-9AEB-DA72FF6EB478}" srcOrd="5" destOrd="0" presId="urn:microsoft.com/office/officeart/2005/8/layout/list1"/>
    <dgm:cxn modelId="{977146A1-3011-4FE3-BEA3-15FED131115C}" type="presParOf" srcId="{9E9431C3-F541-4B28-AE0D-19DFB56F8FB8}" destId="{D509033B-EA02-485D-8E12-519CD0616AAD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46C2E6-88BF-4609-824A-27AA5FFD0FA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5888181-4462-4CE4-8C6F-7A2D9E7E7330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BE" sz="1800" dirty="0">
              <a:latin typeface="+mj-lt"/>
            </a:rPr>
            <a:t>Higher</a:t>
          </a:r>
          <a:r>
            <a:rPr lang="en-GB" sz="1800" dirty="0">
              <a:latin typeface="+mj-lt"/>
            </a:rPr>
            <a:t> </a:t>
          </a:r>
          <a:r>
            <a:rPr lang="en-BE" sz="1800" dirty="0">
              <a:latin typeface="+mj-lt"/>
            </a:rPr>
            <a:t>US </a:t>
          </a:r>
          <a:r>
            <a:rPr lang="en-GB" sz="1800" dirty="0">
              <a:latin typeface="+mj-lt"/>
            </a:rPr>
            <a:t>interest rate</a:t>
          </a:r>
          <a:r>
            <a:rPr lang="en-BE" sz="1800" dirty="0">
              <a:latin typeface="+mj-lt"/>
            </a:rPr>
            <a:t>s</a:t>
          </a:r>
          <a:r>
            <a:rPr lang="en-GB" sz="1800" dirty="0">
              <a:latin typeface="+mj-lt"/>
            </a:rPr>
            <a:t> </a:t>
          </a:r>
          <a:r>
            <a:rPr lang="en-BE" sz="1800" dirty="0">
              <a:latin typeface="+mj-lt"/>
            </a:rPr>
            <a:t>are </a:t>
          </a:r>
          <a:r>
            <a:rPr lang="en-GB" sz="1800" dirty="0">
              <a:latin typeface="+mj-lt"/>
            </a:rPr>
            <a:t>generally </a:t>
          </a:r>
          <a:r>
            <a:rPr lang="en-BE" sz="1800" dirty="0">
              <a:latin typeface="+mj-lt"/>
            </a:rPr>
            <a:t>associated with</a:t>
          </a:r>
          <a:r>
            <a:rPr lang="en-GB" sz="1800" dirty="0">
              <a:latin typeface="+mj-lt"/>
            </a:rPr>
            <a:t> a weaker euro</a:t>
          </a:r>
          <a:endParaRPr lang="en-US" sz="1800" dirty="0">
            <a:latin typeface="+mj-lt"/>
          </a:endParaRPr>
        </a:p>
      </dgm:t>
    </dgm:pt>
    <dgm:pt modelId="{D30A6221-DEC1-4768-85B3-31322FBA2144}" type="parTrans" cxnId="{B62C88B0-54C8-41C1-940A-06492404EE7A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AD19B33C-E62C-4B21-876A-2F140B02EB02}" type="sibTrans" cxnId="{B62C88B0-54C8-41C1-940A-06492404EE7A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AE15A760-CC15-4E02-A0F6-B90D0192AB22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BE" sz="1800" dirty="0">
              <a:latin typeface="+mj-lt"/>
            </a:rPr>
            <a:t>This does not apply since 2025</a:t>
          </a:r>
          <a:endParaRPr lang="en-US" sz="1800" dirty="0">
            <a:latin typeface="+mj-lt"/>
          </a:endParaRPr>
        </a:p>
      </dgm:t>
    </dgm:pt>
    <dgm:pt modelId="{C9012B29-3AEA-44C7-BD33-C1C5C3A3ED82}" type="parTrans" cxnId="{12E8C309-CC61-4989-A8D8-2394F00C53E5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7F885E7A-A219-4D48-9E37-0D1D0DF6C0C3}" type="sibTrans" cxnId="{12E8C309-CC61-4989-A8D8-2394F00C53E5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B2D475AF-18EC-40B1-8207-B4CC8E1BD849}">
      <dgm:prSet custT="1"/>
      <dgm:spPr/>
      <dgm:t>
        <a:bodyPr/>
        <a:lstStyle/>
        <a:p>
          <a:r>
            <a:rPr lang="en-BE" sz="2200" b="1" dirty="0">
              <a:latin typeface="+mj-lt"/>
            </a:rPr>
            <a:t>Tariffs</a:t>
          </a:r>
          <a:endParaRPr lang="en-US" sz="2200" dirty="0">
            <a:latin typeface="+mj-lt"/>
          </a:endParaRPr>
        </a:p>
      </dgm:t>
    </dgm:pt>
    <dgm:pt modelId="{E4DB0698-6859-4D44-8BB9-A280410672E1}" type="parTrans" cxnId="{F7CD6AE0-612C-4E9E-BB02-199C333C61F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3B0A8979-3803-4568-942D-4B95AAD940F7}" type="sibTrans" cxnId="{F7CD6AE0-612C-4E9E-BB02-199C333C61F2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C4676D20-0692-424E-A946-0F63BBE49529}">
      <dgm:prSet custT="1"/>
      <dgm:spPr/>
      <dgm:t>
        <a:bodyPr/>
        <a:lstStyle/>
        <a:p>
          <a:r>
            <a:rPr lang="en-BE" sz="1800" dirty="0">
              <a:latin typeface="+mj-lt"/>
            </a:rPr>
            <a:t>Tariffs are typically associated with appreciation of the currency (USD)</a:t>
          </a:r>
          <a:endParaRPr lang="en-US" sz="1800" dirty="0">
            <a:latin typeface="+mj-lt"/>
          </a:endParaRPr>
        </a:p>
      </dgm:t>
    </dgm:pt>
    <dgm:pt modelId="{621BFF7B-9338-470D-95E7-55977B4A5A44}" type="parTrans" cxnId="{9DB441A3-8D36-46EE-8437-2142A24C104A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071075C3-BF60-41D5-AA11-AE1D62588541}" type="sibTrans" cxnId="{9DB441A3-8D36-46EE-8437-2142A24C104A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A4BAF20F-0DC6-41F1-BCF3-54F36883058A}">
      <dgm:prSet custT="1"/>
      <dgm:spPr/>
      <dgm:t>
        <a:bodyPr/>
        <a:lstStyle/>
        <a:p>
          <a:r>
            <a:rPr lang="en-BE" sz="1800" dirty="0">
              <a:latin typeface="+mj-lt"/>
            </a:rPr>
            <a:t>While retaliation could lead to different dynamics, it does not apply</a:t>
          </a:r>
          <a:endParaRPr lang="en-US" sz="1800" dirty="0">
            <a:latin typeface="+mj-lt"/>
          </a:endParaRPr>
        </a:p>
      </dgm:t>
    </dgm:pt>
    <dgm:pt modelId="{EC87C1B9-E932-45CD-B214-9412FE11DCC2}" type="parTrans" cxnId="{F9D134E0-C160-4A3B-ACAD-AABD0E5F0EBB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108D13D5-3A4F-4B0F-B2EE-F102A3BC1671}" type="sibTrans" cxnId="{F9D134E0-C160-4A3B-ACAD-AABD0E5F0EBB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40C4FCD7-6BC4-42A3-A4E1-D31662772BF1}">
      <dgm:prSet custT="1"/>
      <dgm:spPr/>
      <dgm:t>
        <a:bodyPr/>
        <a:lstStyle/>
        <a:p>
          <a:r>
            <a:rPr lang="en-BE" sz="2200" b="1" dirty="0">
              <a:latin typeface="+mj-lt"/>
            </a:rPr>
            <a:t>Capital flows</a:t>
          </a:r>
          <a:endParaRPr lang="en-US" sz="2200" dirty="0">
            <a:latin typeface="+mj-lt"/>
          </a:endParaRPr>
        </a:p>
      </dgm:t>
    </dgm:pt>
    <dgm:pt modelId="{5C141555-D709-49CC-9F31-B3C24E783874}" type="parTrans" cxnId="{59F26853-14EA-4D25-9177-ADC9922984DE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B55F3BBA-8887-4345-8EF8-0FAC215EE298}" type="sibTrans" cxnId="{59F26853-14EA-4D25-9177-ADC9922984DE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FD5743D6-A1C5-4213-BF9D-50311A4D072C}">
      <dgm:prSet custT="1"/>
      <dgm:spPr/>
      <dgm:t>
        <a:bodyPr/>
        <a:lstStyle/>
        <a:p>
          <a:r>
            <a:rPr lang="en-BE" sz="1800" dirty="0">
              <a:latin typeface="+mj-lt"/>
            </a:rPr>
            <a:t>Capital inflows into the US did not fall</a:t>
          </a:r>
          <a:endParaRPr lang="en-US" sz="1800" dirty="0">
            <a:latin typeface="+mj-lt"/>
          </a:endParaRPr>
        </a:p>
      </dgm:t>
    </dgm:pt>
    <dgm:pt modelId="{80DA694B-2557-477F-AB11-6605E8894FFF}" type="parTrans" cxnId="{7C96F038-AA6C-4425-BB14-23E36371DC84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C10A01FF-9C99-4155-B7CA-A7578087A812}" type="sibTrans" cxnId="{7C96F038-AA6C-4425-BB14-23E36371DC84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C034DAF1-5F09-4050-A34D-B5243C36FB88}">
      <dgm:prSet custT="1"/>
      <dgm:spPr/>
      <dgm:t>
        <a:bodyPr/>
        <a:lstStyle/>
        <a:p>
          <a:r>
            <a:rPr lang="en-BE" sz="1800" dirty="0">
              <a:latin typeface="+mj-lt"/>
            </a:rPr>
            <a:t>Capital inflow in the euro area</a:t>
          </a:r>
          <a:endParaRPr lang="en-US" sz="1800" dirty="0">
            <a:latin typeface="+mj-lt"/>
          </a:endParaRPr>
        </a:p>
      </dgm:t>
    </dgm:pt>
    <dgm:pt modelId="{74B4CAC3-3303-4410-AE3E-7948F1B3D474}" type="parTrans" cxnId="{1FBAFAC9-0625-43BD-B0A7-D610B362C8AC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A27F0384-B2D4-4010-A6B1-450A8AA6A16D}" type="sibTrans" cxnId="{1FBAFAC9-0625-43BD-B0A7-D610B362C8AC}">
      <dgm:prSet/>
      <dgm:spPr/>
      <dgm:t>
        <a:bodyPr/>
        <a:lstStyle/>
        <a:p>
          <a:endParaRPr lang="en-US" sz="1600">
            <a:latin typeface="+mj-lt"/>
          </a:endParaRPr>
        </a:p>
      </dgm:t>
    </dgm:pt>
    <dgm:pt modelId="{2CE311E4-7C66-4AA1-9DC3-041AAC64A7CC}">
      <dgm:prSet custT="1"/>
      <dgm:spPr/>
      <dgm:t>
        <a:bodyPr/>
        <a:lstStyle/>
        <a:p>
          <a:r>
            <a:rPr lang="en-BE" sz="2200" b="1" dirty="0">
              <a:latin typeface="+mj-lt"/>
            </a:rPr>
            <a:t>Exchange rates differentials</a:t>
          </a:r>
          <a:endParaRPr lang="en-US" sz="2200" dirty="0">
            <a:latin typeface="+mj-lt"/>
          </a:endParaRPr>
        </a:p>
      </dgm:t>
    </dgm:pt>
    <dgm:pt modelId="{02362EB5-F088-44B1-81B0-F3B13625C7D8}" type="parTrans" cxnId="{C7E9A8DD-F7EE-44D1-8929-D0A4B44ACEBF}">
      <dgm:prSet/>
      <dgm:spPr/>
      <dgm:t>
        <a:bodyPr/>
        <a:lstStyle/>
        <a:p>
          <a:endParaRPr lang="en-GB" sz="1600">
            <a:latin typeface="+mj-lt"/>
          </a:endParaRPr>
        </a:p>
      </dgm:t>
    </dgm:pt>
    <dgm:pt modelId="{5228B6D9-65D7-4A31-9030-CADEE19F311F}" type="sibTrans" cxnId="{C7E9A8DD-F7EE-44D1-8929-D0A4B44ACEBF}">
      <dgm:prSet/>
      <dgm:spPr/>
      <dgm:t>
        <a:bodyPr/>
        <a:lstStyle/>
        <a:p>
          <a:endParaRPr lang="en-GB" sz="1600">
            <a:latin typeface="+mj-lt"/>
          </a:endParaRPr>
        </a:p>
      </dgm:t>
    </dgm:pt>
    <dgm:pt modelId="{1D762C60-5CD5-4D87-BD75-AABCBC7143B7}">
      <dgm:prSet custT="1"/>
      <dgm:spPr/>
      <dgm:t>
        <a:bodyPr/>
        <a:lstStyle/>
        <a:p>
          <a:r>
            <a:rPr lang="en-BE" sz="1600" dirty="0">
              <a:latin typeface="+mj-lt"/>
            </a:rPr>
            <a:t>Equity market performance is very strong</a:t>
          </a:r>
          <a:endParaRPr lang="en-US" sz="1600" dirty="0">
            <a:latin typeface="+mj-lt"/>
          </a:endParaRPr>
        </a:p>
      </dgm:t>
    </dgm:pt>
    <dgm:pt modelId="{BBFC78DE-CC08-4594-B8B3-D834B678F74A}" type="parTrans" cxnId="{0932219B-1A15-4449-AA6D-5EBFA63CAD07}">
      <dgm:prSet/>
      <dgm:spPr/>
      <dgm:t>
        <a:bodyPr/>
        <a:lstStyle/>
        <a:p>
          <a:endParaRPr lang="en-GB" sz="1600"/>
        </a:p>
      </dgm:t>
    </dgm:pt>
    <dgm:pt modelId="{4D85640F-44D1-497C-83CD-85520A7F27B5}" type="sibTrans" cxnId="{0932219B-1A15-4449-AA6D-5EBFA63CAD07}">
      <dgm:prSet/>
      <dgm:spPr/>
      <dgm:t>
        <a:bodyPr/>
        <a:lstStyle/>
        <a:p>
          <a:endParaRPr lang="en-GB" sz="1600"/>
        </a:p>
      </dgm:t>
    </dgm:pt>
    <dgm:pt modelId="{6C1563AB-2CA9-4835-8035-766560C80B66}">
      <dgm:prSet custT="1"/>
      <dgm:spPr/>
      <dgm:t>
        <a:bodyPr/>
        <a:lstStyle/>
        <a:p>
          <a:r>
            <a:rPr lang="en-BE" sz="1600" dirty="0">
              <a:latin typeface="+mj-lt"/>
            </a:rPr>
            <a:t>No visible decline in foreign </a:t>
          </a:r>
          <a:r>
            <a:rPr lang="en-BE" sz="1600" dirty="0" err="1">
              <a:latin typeface="+mj-lt"/>
            </a:rPr>
            <a:t>purchasese</a:t>
          </a:r>
          <a:r>
            <a:rPr lang="en-BE" sz="1600" dirty="0">
              <a:latin typeface="+mj-lt"/>
            </a:rPr>
            <a:t> of US debt securities</a:t>
          </a:r>
          <a:endParaRPr lang="en-US" sz="1600" dirty="0">
            <a:latin typeface="+mj-lt"/>
          </a:endParaRPr>
        </a:p>
      </dgm:t>
    </dgm:pt>
    <dgm:pt modelId="{4204F7F1-6918-4283-82B0-F5488095D1C4}" type="parTrans" cxnId="{C631C42F-1A9D-40C7-925B-C7F6D18F7C90}">
      <dgm:prSet/>
      <dgm:spPr/>
      <dgm:t>
        <a:bodyPr/>
        <a:lstStyle/>
        <a:p>
          <a:endParaRPr lang="en-GB" sz="1600"/>
        </a:p>
      </dgm:t>
    </dgm:pt>
    <dgm:pt modelId="{CB22AC7E-809C-4C46-8655-6D166FDB311E}" type="sibTrans" cxnId="{C631C42F-1A9D-40C7-925B-C7F6D18F7C90}">
      <dgm:prSet/>
      <dgm:spPr/>
      <dgm:t>
        <a:bodyPr/>
        <a:lstStyle/>
        <a:p>
          <a:endParaRPr lang="en-GB" sz="1600"/>
        </a:p>
      </dgm:t>
    </dgm:pt>
    <dgm:pt modelId="{C0A40C54-1F2F-4F0B-A4B8-7F714D52F372}">
      <dgm:prSet custT="1"/>
      <dgm:spPr/>
      <dgm:t>
        <a:bodyPr/>
        <a:lstStyle/>
        <a:p>
          <a:r>
            <a:rPr lang="en-BE" sz="1600" dirty="0">
              <a:latin typeface="+mj-lt"/>
            </a:rPr>
            <a:t>P</a:t>
          </a:r>
          <a:r>
            <a:rPr lang="en-GB" sz="1600" dirty="0" err="1">
              <a:latin typeface="+mj-lt"/>
            </a:rPr>
            <a:t>ickup</a:t>
          </a:r>
          <a:r>
            <a:rPr lang="en-GB" sz="1600" dirty="0">
              <a:latin typeface="+mj-lt"/>
            </a:rPr>
            <a:t> in inflows in 2025 reflect</a:t>
          </a:r>
          <a:r>
            <a:rPr lang="en-BE" sz="1600" dirty="0" err="1">
              <a:latin typeface="+mj-lt"/>
            </a:rPr>
            <a:t>ing</a:t>
          </a:r>
          <a:r>
            <a:rPr lang="en-BE" sz="1600" dirty="0">
              <a:latin typeface="+mj-lt"/>
            </a:rPr>
            <a:t> </a:t>
          </a:r>
          <a:r>
            <a:rPr lang="en-GB" sz="1600" dirty="0">
              <a:latin typeface="+mj-lt"/>
            </a:rPr>
            <a:t>a reversal from recent retrenchment episodes</a:t>
          </a:r>
          <a:endParaRPr lang="en-US" sz="1600" dirty="0">
            <a:latin typeface="+mj-lt"/>
          </a:endParaRPr>
        </a:p>
      </dgm:t>
    </dgm:pt>
    <dgm:pt modelId="{64548F45-C334-4482-A9D3-7BE8C17827BC}" type="parTrans" cxnId="{B3CB76CB-3931-43B1-9138-074F18B8F109}">
      <dgm:prSet/>
      <dgm:spPr/>
      <dgm:t>
        <a:bodyPr/>
        <a:lstStyle/>
        <a:p>
          <a:endParaRPr lang="en-GB"/>
        </a:p>
      </dgm:t>
    </dgm:pt>
    <dgm:pt modelId="{971F2069-438B-4EDA-B9AC-687A4B688B0C}" type="sibTrans" cxnId="{B3CB76CB-3931-43B1-9138-074F18B8F109}">
      <dgm:prSet/>
      <dgm:spPr/>
      <dgm:t>
        <a:bodyPr/>
        <a:lstStyle/>
        <a:p>
          <a:endParaRPr lang="en-GB"/>
        </a:p>
      </dgm:t>
    </dgm:pt>
    <dgm:pt modelId="{A50A3669-D3B5-4656-B0C7-F877DA4599AA}">
      <dgm:prSet custT="1"/>
      <dgm:spPr/>
      <dgm:t>
        <a:bodyPr/>
        <a:lstStyle/>
        <a:p>
          <a:r>
            <a:rPr lang="en-BE" sz="1600" dirty="0">
              <a:latin typeface="+mj-lt"/>
            </a:rPr>
            <a:t>S</a:t>
          </a:r>
          <a:r>
            <a:rPr lang="en-GB" sz="1600" dirty="0" err="1">
              <a:latin typeface="+mj-lt"/>
            </a:rPr>
            <a:t>ome</a:t>
          </a:r>
          <a:r>
            <a:rPr lang="en-GB" sz="1600" dirty="0">
              <a:latin typeface="+mj-lt"/>
            </a:rPr>
            <a:t> traction for euro-denominated assets may be emerging</a:t>
          </a:r>
          <a:r>
            <a:rPr lang="en-BE" sz="1600" dirty="0">
              <a:latin typeface="+mj-lt"/>
            </a:rPr>
            <a:t> </a:t>
          </a:r>
          <a:endParaRPr lang="en-US" sz="1600" dirty="0">
            <a:latin typeface="+mj-lt"/>
          </a:endParaRPr>
        </a:p>
      </dgm:t>
    </dgm:pt>
    <dgm:pt modelId="{271B4442-1C38-4948-BA0B-D7E00DE0AC16}" type="parTrans" cxnId="{BDA5D631-E8BC-42BC-BFCA-EAC049CE0AC1}">
      <dgm:prSet/>
      <dgm:spPr/>
      <dgm:t>
        <a:bodyPr/>
        <a:lstStyle/>
        <a:p>
          <a:endParaRPr lang="en-GB"/>
        </a:p>
      </dgm:t>
    </dgm:pt>
    <dgm:pt modelId="{495E53E9-1E3D-4C85-B583-6C529833C295}" type="sibTrans" cxnId="{BDA5D631-E8BC-42BC-BFCA-EAC049CE0AC1}">
      <dgm:prSet/>
      <dgm:spPr/>
      <dgm:t>
        <a:bodyPr/>
        <a:lstStyle/>
        <a:p>
          <a:endParaRPr lang="en-GB"/>
        </a:p>
      </dgm:t>
    </dgm:pt>
    <dgm:pt modelId="{934E79C5-1A2B-458F-970D-FF4A8B0FED86}" type="pres">
      <dgm:prSet presAssocID="{5F46C2E6-88BF-4609-824A-27AA5FFD0FA1}" presName="linear" presStyleCnt="0">
        <dgm:presLayoutVars>
          <dgm:animLvl val="lvl"/>
          <dgm:resizeHandles val="exact"/>
        </dgm:presLayoutVars>
      </dgm:prSet>
      <dgm:spPr/>
    </dgm:pt>
    <dgm:pt modelId="{BD08064C-8DA8-485F-8E8B-091CF2BB27A4}" type="pres">
      <dgm:prSet presAssocID="{2CE311E4-7C66-4AA1-9DC3-041AAC64A7CC}" presName="parentText" presStyleLbl="node1" presStyleIdx="0" presStyleCnt="3" custLinFactNeighborX="-273">
        <dgm:presLayoutVars>
          <dgm:chMax val="0"/>
          <dgm:bulletEnabled val="1"/>
        </dgm:presLayoutVars>
      </dgm:prSet>
      <dgm:spPr/>
    </dgm:pt>
    <dgm:pt modelId="{D499D91A-2C45-433E-AFE3-36D3432BA26E}" type="pres">
      <dgm:prSet presAssocID="{2CE311E4-7C66-4AA1-9DC3-041AAC64A7CC}" presName="childText" presStyleLbl="revTx" presStyleIdx="0" presStyleCnt="3">
        <dgm:presLayoutVars>
          <dgm:bulletEnabled val="1"/>
        </dgm:presLayoutVars>
      </dgm:prSet>
      <dgm:spPr/>
    </dgm:pt>
    <dgm:pt modelId="{85DEC34C-765A-4503-A068-E5357CA99B83}" type="pres">
      <dgm:prSet presAssocID="{B2D475AF-18EC-40B1-8207-B4CC8E1BD849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C0AD221-E3AF-4A15-B5D4-AEC41B4485A4}" type="pres">
      <dgm:prSet presAssocID="{B2D475AF-18EC-40B1-8207-B4CC8E1BD849}" presName="childText" presStyleLbl="revTx" presStyleIdx="1" presStyleCnt="3">
        <dgm:presLayoutVars>
          <dgm:bulletEnabled val="1"/>
        </dgm:presLayoutVars>
      </dgm:prSet>
      <dgm:spPr/>
    </dgm:pt>
    <dgm:pt modelId="{70E8403B-5F2E-4B78-9B34-C618B336AC4D}" type="pres">
      <dgm:prSet presAssocID="{40C4FCD7-6BC4-42A3-A4E1-D31662772BF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BAEE265F-EBF5-461C-9484-0F153581AE48}" type="pres">
      <dgm:prSet presAssocID="{40C4FCD7-6BC4-42A3-A4E1-D31662772BF1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12E8C309-CC61-4989-A8D8-2394F00C53E5}" srcId="{2CE311E4-7C66-4AA1-9DC3-041AAC64A7CC}" destId="{AE15A760-CC15-4E02-A0F6-B90D0192AB22}" srcOrd="1" destOrd="0" parTransId="{C9012B29-3AEA-44C7-BD33-C1C5C3A3ED82}" sibTransId="{7F885E7A-A219-4D48-9E37-0D1D0DF6C0C3}"/>
    <dgm:cxn modelId="{CD17F00D-0D36-4F79-98AF-CBB37212B582}" type="presOf" srcId="{1D762C60-5CD5-4D87-BD75-AABCBC7143B7}" destId="{BAEE265F-EBF5-461C-9484-0F153581AE48}" srcOrd="0" destOrd="1" presId="urn:microsoft.com/office/officeart/2005/8/layout/vList2"/>
    <dgm:cxn modelId="{3996AA0F-0D6F-46DE-89AC-D85C5F5B7ED8}" type="presOf" srcId="{FD5743D6-A1C5-4213-BF9D-50311A4D072C}" destId="{BAEE265F-EBF5-461C-9484-0F153581AE48}" srcOrd="0" destOrd="0" presId="urn:microsoft.com/office/officeart/2005/8/layout/vList2"/>
    <dgm:cxn modelId="{C631C42F-1A9D-40C7-925B-C7F6D18F7C90}" srcId="{FD5743D6-A1C5-4213-BF9D-50311A4D072C}" destId="{6C1563AB-2CA9-4835-8035-766560C80B66}" srcOrd="1" destOrd="0" parTransId="{4204F7F1-6918-4283-82B0-F5488095D1C4}" sibTransId="{CB22AC7E-809C-4C46-8655-6D166FDB311E}"/>
    <dgm:cxn modelId="{BDA5D631-E8BC-42BC-BFCA-EAC049CE0AC1}" srcId="{C034DAF1-5F09-4050-A34D-B5243C36FB88}" destId="{A50A3669-D3B5-4656-B0C7-F877DA4599AA}" srcOrd="1" destOrd="0" parTransId="{271B4442-1C38-4948-BA0B-D7E00DE0AC16}" sibTransId="{495E53E9-1E3D-4C85-B583-6C529833C295}"/>
    <dgm:cxn modelId="{7C96F038-AA6C-4425-BB14-23E36371DC84}" srcId="{40C4FCD7-6BC4-42A3-A4E1-D31662772BF1}" destId="{FD5743D6-A1C5-4213-BF9D-50311A4D072C}" srcOrd="0" destOrd="0" parTransId="{80DA694B-2557-477F-AB11-6605E8894FFF}" sibTransId="{C10A01FF-9C99-4155-B7CA-A7578087A812}"/>
    <dgm:cxn modelId="{507DB647-CBA6-4F0E-84FC-1C36E177C96A}" type="presOf" srcId="{6C1563AB-2CA9-4835-8035-766560C80B66}" destId="{BAEE265F-EBF5-461C-9484-0F153581AE48}" srcOrd="0" destOrd="2" presId="urn:microsoft.com/office/officeart/2005/8/layout/vList2"/>
    <dgm:cxn modelId="{F169FE4A-C61D-42B2-A592-CBA03BF5F385}" type="presOf" srcId="{C0A40C54-1F2F-4F0B-A4B8-7F714D52F372}" destId="{BAEE265F-EBF5-461C-9484-0F153581AE48}" srcOrd="0" destOrd="4" presId="urn:microsoft.com/office/officeart/2005/8/layout/vList2"/>
    <dgm:cxn modelId="{59F26853-14EA-4D25-9177-ADC9922984DE}" srcId="{5F46C2E6-88BF-4609-824A-27AA5FFD0FA1}" destId="{40C4FCD7-6BC4-42A3-A4E1-D31662772BF1}" srcOrd="2" destOrd="0" parTransId="{5C141555-D709-49CC-9F31-B3C24E783874}" sibTransId="{B55F3BBA-8887-4345-8EF8-0FAC215EE298}"/>
    <dgm:cxn modelId="{CBB48654-F582-47D3-B64F-DFE961F91E4A}" type="presOf" srcId="{C4676D20-0692-424E-A946-0F63BBE49529}" destId="{5C0AD221-E3AF-4A15-B5D4-AEC41B4485A4}" srcOrd="0" destOrd="0" presId="urn:microsoft.com/office/officeart/2005/8/layout/vList2"/>
    <dgm:cxn modelId="{80B07177-57C9-4381-AEA5-F2F7A87FB95C}" type="presOf" srcId="{5F46C2E6-88BF-4609-824A-27AA5FFD0FA1}" destId="{934E79C5-1A2B-458F-970D-FF4A8B0FED86}" srcOrd="0" destOrd="0" presId="urn:microsoft.com/office/officeart/2005/8/layout/vList2"/>
    <dgm:cxn modelId="{85997C84-9197-4110-9D33-F0B7AA285E7F}" type="presOf" srcId="{A4BAF20F-0DC6-41F1-BCF3-54F36883058A}" destId="{5C0AD221-E3AF-4A15-B5D4-AEC41B4485A4}" srcOrd="0" destOrd="1" presId="urn:microsoft.com/office/officeart/2005/8/layout/vList2"/>
    <dgm:cxn modelId="{1F009196-9B94-4235-9FD7-0E3B520098A7}" type="presOf" srcId="{25888181-4462-4CE4-8C6F-7A2D9E7E7330}" destId="{D499D91A-2C45-433E-AFE3-36D3432BA26E}" srcOrd="0" destOrd="0" presId="urn:microsoft.com/office/officeart/2005/8/layout/vList2"/>
    <dgm:cxn modelId="{0932219B-1A15-4449-AA6D-5EBFA63CAD07}" srcId="{FD5743D6-A1C5-4213-BF9D-50311A4D072C}" destId="{1D762C60-5CD5-4D87-BD75-AABCBC7143B7}" srcOrd="0" destOrd="0" parTransId="{BBFC78DE-CC08-4594-B8B3-D834B678F74A}" sibTransId="{4D85640F-44D1-497C-83CD-85520A7F27B5}"/>
    <dgm:cxn modelId="{9DB441A3-8D36-46EE-8437-2142A24C104A}" srcId="{B2D475AF-18EC-40B1-8207-B4CC8E1BD849}" destId="{C4676D20-0692-424E-A946-0F63BBE49529}" srcOrd="0" destOrd="0" parTransId="{621BFF7B-9338-470D-95E7-55977B4A5A44}" sibTransId="{071075C3-BF60-41D5-AA11-AE1D62588541}"/>
    <dgm:cxn modelId="{ADB663AE-02B5-4149-BED1-E90F2AD33C56}" type="presOf" srcId="{C034DAF1-5F09-4050-A34D-B5243C36FB88}" destId="{BAEE265F-EBF5-461C-9484-0F153581AE48}" srcOrd="0" destOrd="3" presId="urn:microsoft.com/office/officeart/2005/8/layout/vList2"/>
    <dgm:cxn modelId="{B62C88B0-54C8-41C1-940A-06492404EE7A}" srcId="{2CE311E4-7C66-4AA1-9DC3-041AAC64A7CC}" destId="{25888181-4462-4CE4-8C6F-7A2D9E7E7330}" srcOrd="0" destOrd="0" parTransId="{D30A6221-DEC1-4768-85B3-31322FBA2144}" sibTransId="{AD19B33C-E62C-4B21-876A-2F140B02EB02}"/>
    <dgm:cxn modelId="{11BE14C8-65B2-4E28-B1F0-60821A04B49F}" type="presOf" srcId="{AE15A760-CC15-4E02-A0F6-B90D0192AB22}" destId="{D499D91A-2C45-433E-AFE3-36D3432BA26E}" srcOrd="0" destOrd="1" presId="urn:microsoft.com/office/officeart/2005/8/layout/vList2"/>
    <dgm:cxn modelId="{1FBAFAC9-0625-43BD-B0A7-D610B362C8AC}" srcId="{40C4FCD7-6BC4-42A3-A4E1-D31662772BF1}" destId="{C034DAF1-5F09-4050-A34D-B5243C36FB88}" srcOrd="1" destOrd="0" parTransId="{74B4CAC3-3303-4410-AE3E-7948F1B3D474}" sibTransId="{A27F0384-B2D4-4010-A6B1-450A8AA6A16D}"/>
    <dgm:cxn modelId="{B3CB76CB-3931-43B1-9138-074F18B8F109}" srcId="{C034DAF1-5F09-4050-A34D-B5243C36FB88}" destId="{C0A40C54-1F2F-4F0B-A4B8-7F714D52F372}" srcOrd="0" destOrd="0" parTransId="{64548F45-C334-4482-A9D3-7BE8C17827BC}" sibTransId="{971F2069-438B-4EDA-B9AC-687A4B688B0C}"/>
    <dgm:cxn modelId="{8BE3ACD4-7249-42AD-8F67-9FD745C14D26}" type="presOf" srcId="{2CE311E4-7C66-4AA1-9DC3-041AAC64A7CC}" destId="{BD08064C-8DA8-485F-8E8B-091CF2BB27A4}" srcOrd="0" destOrd="0" presId="urn:microsoft.com/office/officeart/2005/8/layout/vList2"/>
    <dgm:cxn modelId="{DF5966D5-FD42-4272-ADAE-BCC7130FBD77}" type="presOf" srcId="{B2D475AF-18EC-40B1-8207-B4CC8E1BD849}" destId="{85DEC34C-765A-4503-A068-E5357CA99B83}" srcOrd="0" destOrd="0" presId="urn:microsoft.com/office/officeart/2005/8/layout/vList2"/>
    <dgm:cxn modelId="{D247CCD8-4A36-47D9-8D45-E2D7CF0AFD62}" type="presOf" srcId="{A50A3669-D3B5-4656-B0C7-F877DA4599AA}" destId="{BAEE265F-EBF5-461C-9484-0F153581AE48}" srcOrd="0" destOrd="5" presId="urn:microsoft.com/office/officeart/2005/8/layout/vList2"/>
    <dgm:cxn modelId="{C7E9A8DD-F7EE-44D1-8929-D0A4B44ACEBF}" srcId="{5F46C2E6-88BF-4609-824A-27AA5FFD0FA1}" destId="{2CE311E4-7C66-4AA1-9DC3-041AAC64A7CC}" srcOrd="0" destOrd="0" parTransId="{02362EB5-F088-44B1-81B0-F3B13625C7D8}" sibTransId="{5228B6D9-65D7-4A31-9030-CADEE19F311F}"/>
    <dgm:cxn modelId="{2DC1B8DD-E950-4803-B955-9A447C77DD92}" type="presOf" srcId="{40C4FCD7-6BC4-42A3-A4E1-D31662772BF1}" destId="{70E8403B-5F2E-4B78-9B34-C618B336AC4D}" srcOrd="0" destOrd="0" presId="urn:microsoft.com/office/officeart/2005/8/layout/vList2"/>
    <dgm:cxn modelId="{F9D134E0-C160-4A3B-ACAD-AABD0E5F0EBB}" srcId="{B2D475AF-18EC-40B1-8207-B4CC8E1BD849}" destId="{A4BAF20F-0DC6-41F1-BCF3-54F36883058A}" srcOrd="1" destOrd="0" parTransId="{EC87C1B9-E932-45CD-B214-9412FE11DCC2}" sibTransId="{108D13D5-3A4F-4B0F-B2EE-F102A3BC1671}"/>
    <dgm:cxn modelId="{F7CD6AE0-612C-4E9E-BB02-199C333C61F2}" srcId="{5F46C2E6-88BF-4609-824A-27AA5FFD0FA1}" destId="{B2D475AF-18EC-40B1-8207-B4CC8E1BD849}" srcOrd="1" destOrd="0" parTransId="{E4DB0698-6859-4D44-8BB9-A280410672E1}" sibTransId="{3B0A8979-3803-4568-942D-4B95AAD940F7}"/>
    <dgm:cxn modelId="{0AE928C6-8F8B-4BD1-AAD0-C9906C7B2E62}" type="presParOf" srcId="{934E79C5-1A2B-458F-970D-FF4A8B0FED86}" destId="{BD08064C-8DA8-485F-8E8B-091CF2BB27A4}" srcOrd="0" destOrd="0" presId="urn:microsoft.com/office/officeart/2005/8/layout/vList2"/>
    <dgm:cxn modelId="{C5D0D866-A439-4C19-BD93-7560E51829B1}" type="presParOf" srcId="{934E79C5-1A2B-458F-970D-FF4A8B0FED86}" destId="{D499D91A-2C45-433E-AFE3-36D3432BA26E}" srcOrd="1" destOrd="0" presId="urn:microsoft.com/office/officeart/2005/8/layout/vList2"/>
    <dgm:cxn modelId="{AB1E94F7-604E-488F-9DD2-155B4754CFE1}" type="presParOf" srcId="{934E79C5-1A2B-458F-970D-FF4A8B0FED86}" destId="{85DEC34C-765A-4503-A068-E5357CA99B83}" srcOrd="2" destOrd="0" presId="urn:microsoft.com/office/officeart/2005/8/layout/vList2"/>
    <dgm:cxn modelId="{D94F23F2-F7C2-435E-BD53-353386B72984}" type="presParOf" srcId="{934E79C5-1A2B-458F-970D-FF4A8B0FED86}" destId="{5C0AD221-E3AF-4A15-B5D4-AEC41B4485A4}" srcOrd="3" destOrd="0" presId="urn:microsoft.com/office/officeart/2005/8/layout/vList2"/>
    <dgm:cxn modelId="{FD27D97E-0EA0-4A76-8ED1-E650882F52C7}" type="presParOf" srcId="{934E79C5-1A2B-458F-970D-FF4A8B0FED86}" destId="{70E8403B-5F2E-4B78-9B34-C618B336AC4D}" srcOrd="4" destOrd="0" presId="urn:microsoft.com/office/officeart/2005/8/layout/vList2"/>
    <dgm:cxn modelId="{31574942-7892-42E3-9E33-48124CF07FF1}" type="presParOf" srcId="{934E79C5-1A2B-458F-970D-FF4A8B0FED86}" destId="{BAEE265F-EBF5-461C-9484-0F153581AE48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C467F04-157E-41B4-8169-BE9AA1618F1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C68382C-07E7-4F83-A0E4-EF15145419CD}">
      <dgm:prSet custT="1"/>
      <dgm:spPr/>
      <dgm:t>
        <a:bodyPr/>
        <a:lstStyle/>
        <a:p>
          <a:r>
            <a:rPr lang="en-BE" sz="1800" b="1" dirty="0">
              <a:latin typeface="+mj-lt"/>
            </a:rPr>
            <a:t>From forward guidance to meeting-by-meeting </a:t>
          </a:r>
          <a:endParaRPr lang="en-US" sz="1800" b="1" dirty="0">
            <a:latin typeface="+mj-lt"/>
          </a:endParaRPr>
        </a:p>
      </dgm:t>
    </dgm:pt>
    <dgm:pt modelId="{52A6CAF1-A883-4E2A-9CD6-1DD962E73B9B}" type="parTrans" cxnId="{E509A3A6-71C0-481D-81E1-88ECF6935492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91B5E103-AB9D-4687-AB9E-6287F1F2DE25}" type="sibTrans" cxnId="{E509A3A6-71C0-481D-81E1-88ECF6935492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8D8EACAB-4EB8-4D52-9709-E4E0E8EF30CD}">
      <dgm:prSet custT="1"/>
      <dgm:spPr/>
      <dgm:t>
        <a:bodyPr/>
        <a:lstStyle/>
        <a:p>
          <a:r>
            <a:rPr lang="en-BE" sz="1400" kern="1200" dirty="0">
              <a:latin typeface="+mj-lt"/>
            </a:rPr>
            <a:t>Higher uncertainty and larger and more frequent shocks</a:t>
          </a:r>
          <a:endParaRPr lang="en-US" sz="1400" kern="1200" dirty="0">
            <a:latin typeface="+mj-lt"/>
          </a:endParaRPr>
        </a:p>
      </dgm:t>
    </dgm:pt>
    <dgm:pt modelId="{50C9DB85-96A0-42FD-8F51-A92DA023922B}" type="parTrans" cxnId="{C910369C-A0A0-40C5-AF57-A96EFB89FE48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8FAB9030-AA49-4ECD-A03D-BC543B825D06}" type="sibTrans" cxnId="{C910369C-A0A0-40C5-AF57-A96EFB89FE48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18ECDE46-88C5-4857-AD51-D61F304FD67C}">
      <dgm:prSet custT="1"/>
      <dgm:spPr/>
      <dgm:t>
        <a:bodyPr/>
        <a:lstStyle/>
        <a:p>
          <a:r>
            <a:rPr lang="en-BE" sz="1800" b="1" dirty="0">
              <a:latin typeface="+mj-lt"/>
            </a:rPr>
            <a:t>1. Single narrative</a:t>
          </a:r>
          <a:endParaRPr lang="en-US" sz="1800" dirty="0">
            <a:latin typeface="+mj-lt"/>
          </a:endParaRPr>
        </a:p>
      </dgm:t>
    </dgm:pt>
    <dgm:pt modelId="{99BC72BD-25EC-4BF7-98F2-7F9A57D6B3A0}" type="parTrans" cxnId="{743D5B8F-8DE2-4285-A8AB-8341A25F7287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25A9F61B-66C2-46DD-AA9F-90DB384263DE}" type="sibTrans" cxnId="{743D5B8F-8DE2-4285-A8AB-8341A25F7287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E0F5A83E-AA0F-4FF0-A95B-AD121F69B147}">
      <dgm:prSet custT="1"/>
      <dgm:spPr/>
      <dgm:t>
        <a:bodyPr/>
        <a:lstStyle/>
        <a:p>
          <a:pPr algn="l"/>
          <a:r>
            <a:rPr lang="en-BE" sz="1400" dirty="0">
              <a:latin typeface="+mj-lt"/>
            </a:rPr>
            <a:t>Not in the ECB policy mandate, but </a:t>
          </a:r>
          <a:r>
            <a:rPr lang="en-US" sz="1400" dirty="0">
              <a:latin typeface="+mj-lt"/>
            </a:rPr>
            <a:t>developments </a:t>
          </a:r>
          <a:r>
            <a:rPr lang="en-BE" sz="1400" dirty="0">
              <a:latin typeface="+mj-lt"/>
            </a:rPr>
            <a:t>affect </a:t>
          </a:r>
          <a:r>
            <a:rPr lang="en-US" sz="1400" dirty="0">
              <a:latin typeface="+mj-lt"/>
            </a:rPr>
            <a:t>the transmission of monetary policy </a:t>
          </a:r>
        </a:p>
      </dgm:t>
    </dgm:pt>
    <dgm:pt modelId="{FBDE86A1-44D1-4DEA-BA8F-F2A00D4156ED}" type="parTrans" cxnId="{D10AD29A-0912-4C3F-8A6A-2B7A7620121C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62F4A24A-9F35-4890-9AE1-1DC12517E66A}" type="sibTrans" cxnId="{D10AD29A-0912-4C3F-8A6A-2B7A7620121C}">
      <dgm:prSet/>
      <dgm:spPr/>
      <dgm:t>
        <a:bodyPr/>
        <a:lstStyle/>
        <a:p>
          <a:endParaRPr lang="en-US" sz="1400">
            <a:latin typeface="+mj-lt"/>
          </a:endParaRPr>
        </a:p>
      </dgm:t>
    </dgm:pt>
    <dgm:pt modelId="{F0F0E037-24FE-42E8-B7AF-08B37259C1C2}">
      <dgm:prSet custT="1"/>
      <dgm:spPr/>
      <dgm:t>
        <a:bodyPr/>
        <a:lstStyle/>
        <a:p>
          <a:r>
            <a:rPr lang="en-BE" sz="1400" kern="1200" dirty="0">
              <a:latin typeface="+mj-lt"/>
            </a:rPr>
            <a:t>Communication is even more important and challenging</a:t>
          </a:r>
          <a:endParaRPr lang="en-US" sz="1400" kern="1200" dirty="0">
            <a:latin typeface="+mj-lt"/>
          </a:endParaRPr>
        </a:p>
      </dgm:t>
    </dgm:pt>
    <dgm:pt modelId="{33FBA666-E644-4964-BECE-58F5574173A9}" type="parTrans" cxnId="{8373E788-CF29-4A05-9D43-7AF06A8D36A5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DF8402C9-DCA8-42BB-B771-6D2F90F94AB0}" type="sibTrans" cxnId="{8373E788-CF29-4A05-9D43-7AF06A8D36A5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E95C68FB-D550-4145-9A33-45CFCE136272}">
      <dgm:prSet custT="1"/>
      <dgm:spPr/>
      <dgm:t>
        <a:bodyPr/>
        <a:lstStyle/>
        <a:p>
          <a:pPr>
            <a:buNone/>
          </a:pPr>
          <a:r>
            <a:rPr lang="en-BE" sz="1800" b="1" dirty="0">
              <a:latin typeface="+mj-lt"/>
            </a:rPr>
            <a:t>2. F</a:t>
          </a:r>
          <a:r>
            <a:rPr lang="en-GB" sz="1800" b="1" dirty="0" err="1">
              <a:latin typeface="+mj-lt"/>
            </a:rPr>
            <a:t>orecast</a:t>
          </a:r>
          <a:r>
            <a:rPr lang="en-GB" sz="1800" b="1" dirty="0">
              <a:latin typeface="+mj-lt"/>
            </a:rPr>
            <a:t> </a:t>
          </a:r>
          <a:r>
            <a:rPr lang="en-BE" sz="1800" b="1" dirty="0">
              <a:latin typeface="+mj-lt"/>
            </a:rPr>
            <a:t>under high </a:t>
          </a:r>
          <a:r>
            <a:rPr lang="en-GB" sz="1800" b="1" dirty="0">
              <a:latin typeface="+mj-lt"/>
            </a:rPr>
            <a:t>uncertainty</a:t>
          </a:r>
          <a:endParaRPr lang="en-US" sz="1800" b="1" dirty="0">
            <a:latin typeface="+mj-lt"/>
          </a:endParaRPr>
        </a:p>
      </dgm:t>
    </dgm:pt>
    <dgm:pt modelId="{79F5F261-76CF-40A4-8061-E4CBA15EF51B}" type="parTrans" cxnId="{CF5E1086-4706-407D-83B3-E41A3854F7F2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68737F0A-7BDF-4BFA-93F2-7C8DBB4CDC07}" type="sibTrans" cxnId="{CF5E1086-4706-407D-83B3-E41A3854F7F2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57BA4F1C-1FC5-496B-BEC7-B461BB01E1EA}">
      <dgm:prSet custT="1"/>
      <dgm:spPr/>
      <dgm:t>
        <a:bodyPr/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M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arket expectations 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depend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 more heavily on speeches and public interventions by individual Governing Council members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j-lt"/>
            <a:ea typeface="+mn-ea"/>
            <a:cs typeface="+mn-cs"/>
          </a:endParaRPr>
        </a:p>
      </dgm:t>
    </dgm:pt>
    <dgm:pt modelId="{0B6EA004-7142-43B1-AD7B-82BA647E4294}" type="parTrans" cxnId="{99CE1836-02B7-4FDC-9183-169A74C1C8D5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2F81D057-4112-425A-89EE-24D3617C8D97}" type="sibTrans" cxnId="{99CE1836-02B7-4FDC-9183-169A74C1C8D5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8904D8FB-B626-48C7-9397-E2694EF50651}">
      <dgm:prSet custT="1"/>
      <dgm:spPr/>
      <dgm:t>
        <a:bodyPr/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M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edia plays a more prominent role in affecting expectations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: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j-lt"/>
            <a:ea typeface="+mn-ea"/>
            <a:cs typeface="+mn-cs"/>
          </a:endParaRPr>
        </a:p>
      </dgm:t>
    </dgm:pt>
    <dgm:pt modelId="{B18DC373-960C-4ED4-BCD3-A93AC88193E6}" type="parTrans" cxnId="{F81C0A9B-BE60-4ADB-899B-938BDF143115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067B8605-0567-4398-AC94-9CD8C8192AE1}" type="sibTrans" cxnId="{F81C0A9B-BE60-4ADB-899B-938BDF143115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8F427ECB-30A5-4AF8-B74D-93F401E406BB}">
      <dgm:prSet custT="1"/>
      <dgm:spPr/>
      <dgm:t>
        <a:bodyPr/>
        <a:lstStyle/>
        <a:p>
          <a:pPr marL="36000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Risk of </a:t>
          </a:r>
          <a:r>
            <a:rPr lang="en-GB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distort</a:t>
          </a:r>
          <a:r>
            <a:rPr lang="en-BE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ion and l</a:t>
          </a:r>
          <a:r>
            <a:rPr lang="en-GB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ess authoritative than communication directly from the institution </a:t>
          </a:r>
          <a:endParaRPr lang="en-US" sz="12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j-lt"/>
            <a:ea typeface="+mn-ea"/>
            <a:cs typeface="+mn-cs"/>
          </a:endParaRPr>
        </a:p>
      </dgm:t>
    </dgm:pt>
    <dgm:pt modelId="{845F2D71-2AEA-4C15-9A2D-7AD59607036D}" type="parTrans" cxnId="{9A505001-B6B0-45D7-BC44-78B4D7B6AC6F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F0D624C7-338F-4C1A-A308-C0AFE9973F52}" type="sibTrans" cxnId="{9A505001-B6B0-45D7-BC44-78B4D7B6AC6F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1CE829A0-AB3A-4DE9-BB1A-992534FB39A9}">
      <dgm:prSet custT="1"/>
      <dgm:spPr/>
      <dgm:t>
        <a:bodyPr/>
        <a:lstStyle/>
        <a:p>
          <a:pPr>
            <a:buNone/>
          </a:pPr>
          <a:r>
            <a:rPr lang="en-BE" sz="1800" b="1" dirty="0">
              <a:latin typeface="+mj-lt"/>
            </a:rPr>
            <a:t>3. Exchange rate developments</a:t>
          </a:r>
          <a:endParaRPr lang="en-US" sz="1800" b="1" dirty="0">
            <a:latin typeface="+mj-lt"/>
          </a:endParaRPr>
        </a:p>
      </dgm:t>
    </dgm:pt>
    <dgm:pt modelId="{2AF40366-A116-40EB-82B6-F6548FBED66D}" type="parTrans" cxnId="{E10E9127-9DB3-4E13-86C9-6BDEF760993D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802018F2-2F95-4951-92B3-5897892EC8BD}" type="sibTrans" cxnId="{E10E9127-9DB3-4E13-86C9-6BDEF760993D}">
      <dgm:prSet/>
      <dgm:spPr/>
      <dgm:t>
        <a:bodyPr/>
        <a:lstStyle/>
        <a:p>
          <a:endParaRPr lang="en-GB" sz="1400">
            <a:latin typeface="+mj-lt"/>
          </a:endParaRPr>
        </a:p>
      </dgm:t>
    </dgm:pt>
    <dgm:pt modelId="{215B1878-787A-4FD9-9AFE-1701DA516CDA}">
      <dgm:prSet custT="1"/>
      <dgm:spPr/>
      <dgm:t>
        <a:bodyPr/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L</a:t>
          </a:r>
          <a:r>
            <a:rPr lang="en-GB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arge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 shocks increase forecast errors and reduce the reliability of macroeconomic projections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j-lt"/>
            <a:ea typeface="+mn-ea"/>
            <a:cs typeface="+mn-cs"/>
          </a:endParaRPr>
        </a:p>
      </dgm:t>
    </dgm:pt>
    <dgm:pt modelId="{07FB4566-67C9-46FD-8CAB-DCE1A2E7FFC0}" type="parTrans" cxnId="{6147D401-846D-4C5F-92CB-6D8D41935FA6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8F5C6F0C-10B6-492C-9B62-F5EF832899AB}" type="sibTrans" cxnId="{6147D401-846D-4C5F-92CB-6D8D41935FA6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6B7AAB46-1BCF-49DE-B940-02AD9E241A0B}">
      <dgm:prSet custT="1"/>
      <dgm:spPr/>
      <dgm:t>
        <a:bodyPr/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C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ommunication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 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is much more difficult but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 crucial to preserving 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p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ublic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 trust and anchoring expectations</a:t>
          </a:r>
        </a:p>
      </dgm:t>
    </dgm:pt>
    <dgm:pt modelId="{81449B28-3DD6-40E6-BFCC-9B420A27CABC}" type="parTrans" cxnId="{0FF195E8-CA3C-4D41-B427-68226BF9F35A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46A60718-2CA0-4393-B58D-8D36936741C6}" type="sibTrans" cxnId="{0FF195E8-CA3C-4D41-B427-68226BF9F35A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92A0E878-EEDC-43B4-9203-57F4843ED2CB}">
      <dgm:prSet custT="1"/>
      <dgm:spPr/>
      <dgm:t>
        <a:bodyPr/>
        <a:lstStyle/>
        <a:p>
          <a:pPr algn="l"/>
          <a:r>
            <a:rPr lang="en-BE" sz="1800" b="1" dirty="0">
              <a:latin typeface="+mj-lt"/>
            </a:rPr>
            <a:t>Communication style and challenges</a:t>
          </a:r>
          <a:endParaRPr lang="en-US" sz="1800" b="1" dirty="0">
            <a:latin typeface="+mj-lt"/>
          </a:endParaRPr>
        </a:p>
      </dgm:t>
    </dgm:pt>
    <dgm:pt modelId="{AC52D1DB-263F-42EF-BD8B-080EEC86EFBD}" type="parTrans" cxnId="{8B032F86-BE2F-4F86-BB1D-CCD4F623CBDE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B432B047-8BEC-417A-AF67-452D4748CC70}" type="sibTrans" cxnId="{8B032F86-BE2F-4F86-BB1D-CCD4F623CBDE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AC0E88BE-5B5F-46B5-AFBB-F721554ED16B}">
      <dgm:prSet custT="1"/>
      <dgm:spPr/>
      <dgm:t>
        <a:bodyPr/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More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standardised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 and cautious 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style 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(like in other CB)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 with 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more limited insights on internal deliberation </a:t>
          </a:r>
        </a:p>
      </dgm:t>
    </dgm:pt>
    <dgm:pt modelId="{9F02D600-DFC6-49BF-A007-4CA9EDA886B3}" type="parTrans" cxnId="{371C0162-76C8-4324-83B7-2073B9346E10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59F6C0C6-EFFB-474E-8CBC-B09E2DB01827}" type="sibTrans" cxnId="{371C0162-76C8-4324-83B7-2073B9346E10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17C2D611-7F18-4F9D-BB95-173A9B9FED17}">
      <dgm:prSet custT="1"/>
      <dgm:spPr/>
      <dgm:t>
        <a:bodyPr/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Cons: It may attract excessive attention to minor signals and can prompt 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overreactions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libri Light" panose="020F0302020204030204"/>
            <a:ea typeface="+mn-ea"/>
            <a:cs typeface="+mn-cs"/>
          </a:endParaRPr>
        </a:p>
      </dgm:t>
    </dgm:pt>
    <dgm:pt modelId="{7B363759-C0BC-409D-8256-A4BAFF96432D}" type="parTrans" cxnId="{A653B6BC-B013-42F3-979B-C909661C618E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AD629299-9EAF-4727-AAD5-54156782E9AF}" type="sibTrans" cxnId="{A653B6BC-B013-42F3-979B-C909661C618E}">
      <dgm:prSet/>
      <dgm:spPr/>
      <dgm:t>
        <a:bodyPr/>
        <a:lstStyle/>
        <a:p>
          <a:endParaRPr lang="en-GB">
            <a:latin typeface="+mj-lt"/>
          </a:endParaRPr>
        </a:p>
      </dgm:t>
    </dgm:pt>
    <dgm:pt modelId="{3844998D-AF03-4EB0-B812-BFC5B75A8B7B}">
      <dgm:prSet custT="1"/>
      <dgm:spPr/>
      <dgm:t>
        <a:bodyPr/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BE" sz="1400" kern="1200" dirty="0">
              <a:latin typeface="+mj-lt"/>
            </a:rPr>
            <a:t>Pro: It</a:t>
          </a:r>
          <a:r>
            <a:rPr lang="en-GB" sz="1400" kern="1200" dirty="0">
              <a:latin typeface="+mj-lt"/>
            </a:rPr>
            <a:t> conveys consistency over 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time and can be applied in any </a:t>
          </a:r>
          <a:r>
            <a:rPr lang="en-GB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situatio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n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libri Light" panose="020F0302020204030204"/>
            <a:ea typeface="+mn-ea"/>
            <a:cs typeface="+mn-cs"/>
          </a:endParaRPr>
        </a:p>
      </dgm:t>
    </dgm:pt>
    <dgm:pt modelId="{D053BAA6-23DA-47C6-A0E3-091B749C72FC}" type="parTrans" cxnId="{036B9A5E-30BA-4C67-8222-7F3D7BCFB748}">
      <dgm:prSet/>
      <dgm:spPr/>
      <dgm:t>
        <a:bodyPr/>
        <a:lstStyle/>
        <a:p>
          <a:endParaRPr lang="en-GB"/>
        </a:p>
      </dgm:t>
    </dgm:pt>
    <dgm:pt modelId="{7E737363-677C-49F6-BD47-CC216F00BC18}" type="sibTrans" cxnId="{036B9A5E-30BA-4C67-8222-7F3D7BCFB748}">
      <dgm:prSet/>
      <dgm:spPr/>
      <dgm:t>
        <a:bodyPr/>
        <a:lstStyle/>
        <a:p>
          <a:endParaRPr lang="en-GB"/>
        </a:p>
      </dgm:t>
    </dgm:pt>
    <dgm:pt modelId="{9E9431C3-F541-4B28-AE0D-19DFB56F8FB8}" type="pres">
      <dgm:prSet presAssocID="{EC467F04-157E-41B4-8169-BE9AA1618F13}" presName="linear" presStyleCnt="0">
        <dgm:presLayoutVars>
          <dgm:dir/>
          <dgm:animLvl val="lvl"/>
          <dgm:resizeHandles val="exact"/>
        </dgm:presLayoutVars>
      </dgm:prSet>
      <dgm:spPr/>
    </dgm:pt>
    <dgm:pt modelId="{29A79B5C-7F1D-45EA-9866-1EEA6BAB7035}" type="pres">
      <dgm:prSet presAssocID="{FC68382C-07E7-4F83-A0E4-EF15145419CD}" presName="parentLin" presStyleCnt="0"/>
      <dgm:spPr/>
    </dgm:pt>
    <dgm:pt modelId="{DBC019DC-F50C-4E74-A055-6CA9EDC83577}" type="pres">
      <dgm:prSet presAssocID="{FC68382C-07E7-4F83-A0E4-EF15145419CD}" presName="parentLeftMargin" presStyleLbl="node1" presStyleIdx="0" presStyleCnt="5"/>
      <dgm:spPr/>
    </dgm:pt>
    <dgm:pt modelId="{1817C900-E1E0-47CF-9128-F4F092A2B688}" type="pres">
      <dgm:prSet presAssocID="{FC68382C-07E7-4F83-A0E4-EF15145419CD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D2CE62B7-3F99-425B-981E-7183C90113D5}" type="pres">
      <dgm:prSet presAssocID="{FC68382C-07E7-4F83-A0E4-EF15145419CD}" presName="negativeSpace" presStyleCnt="0"/>
      <dgm:spPr/>
    </dgm:pt>
    <dgm:pt modelId="{B240850F-8D18-4846-8333-C427C0F50DCB}" type="pres">
      <dgm:prSet presAssocID="{FC68382C-07E7-4F83-A0E4-EF15145419CD}" presName="childText" presStyleLbl="conFgAcc1" presStyleIdx="0" presStyleCnt="5">
        <dgm:presLayoutVars>
          <dgm:bulletEnabled val="1"/>
        </dgm:presLayoutVars>
      </dgm:prSet>
      <dgm:spPr/>
    </dgm:pt>
    <dgm:pt modelId="{1458256B-7B12-4CA2-A233-0123B1710FE7}" type="pres">
      <dgm:prSet presAssocID="{91B5E103-AB9D-4687-AB9E-6287F1F2DE25}" presName="spaceBetweenRectangles" presStyleCnt="0"/>
      <dgm:spPr/>
    </dgm:pt>
    <dgm:pt modelId="{CDC57D72-4FAA-438C-87D5-904A651F0826}" type="pres">
      <dgm:prSet presAssocID="{18ECDE46-88C5-4857-AD51-D61F304FD67C}" presName="parentLin" presStyleCnt="0"/>
      <dgm:spPr/>
    </dgm:pt>
    <dgm:pt modelId="{5DEC52C2-8FCD-491C-B26C-605704AD17B5}" type="pres">
      <dgm:prSet presAssocID="{18ECDE46-88C5-4857-AD51-D61F304FD67C}" presName="parentLeftMargin" presStyleLbl="node1" presStyleIdx="0" presStyleCnt="5"/>
      <dgm:spPr/>
    </dgm:pt>
    <dgm:pt modelId="{D5DA6288-6D63-4447-A7B4-02D1D531786E}" type="pres">
      <dgm:prSet presAssocID="{18ECDE46-88C5-4857-AD51-D61F304FD67C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95ECA5FD-8660-45AE-9AEB-DA72FF6EB478}" type="pres">
      <dgm:prSet presAssocID="{18ECDE46-88C5-4857-AD51-D61F304FD67C}" presName="negativeSpace" presStyleCnt="0"/>
      <dgm:spPr/>
    </dgm:pt>
    <dgm:pt modelId="{D509033B-EA02-485D-8E12-519CD0616AAD}" type="pres">
      <dgm:prSet presAssocID="{18ECDE46-88C5-4857-AD51-D61F304FD67C}" presName="childText" presStyleLbl="conFgAcc1" presStyleIdx="1" presStyleCnt="5">
        <dgm:presLayoutVars>
          <dgm:bulletEnabled val="1"/>
        </dgm:presLayoutVars>
      </dgm:prSet>
      <dgm:spPr/>
    </dgm:pt>
    <dgm:pt modelId="{64289378-6AD7-4EB0-8C00-DE32392D8AFF}" type="pres">
      <dgm:prSet presAssocID="{25A9F61B-66C2-46DD-AA9F-90DB384263DE}" presName="spaceBetweenRectangles" presStyleCnt="0"/>
      <dgm:spPr/>
    </dgm:pt>
    <dgm:pt modelId="{BF732498-6591-42A9-851F-458BB0D2E252}" type="pres">
      <dgm:prSet presAssocID="{E95C68FB-D550-4145-9A33-45CFCE136272}" presName="parentLin" presStyleCnt="0"/>
      <dgm:spPr/>
    </dgm:pt>
    <dgm:pt modelId="{1E9B9B92-B5B3-4ADB-A032-84CEAAD41A19}" type="pres">
      <dgm:prSet presAssocID="{E95C68FB-D550-4145-9A33-45CFCE136272}" presName="parentLeftMargin" presStyleLbl="node1" presStyleIdx="1" presStyleCnt="5"/>
      <dgm:spPr/>
    </dgm:pt>
    <dgm:pt modelId="{AAAC1E9D-AC3B-45EF-BC33-DCB81FB4FF8A}" type="pres">
      <dgm:prSet presAssocID="{E95C68FB-D550-4145-9A33-45CFCE136272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69292304-2DE4-46D7-A861-68DBD6DDC7C1}" type="pres">
      <dgm:prSet presAssocID="{E95C68FB-D550-4145-9A33-45CFCE136272}" presName="negativeSpace" presStyleCnt="0"/>
      <dgm:spPr/>
    </dgm:pt>
    <dgm:pt modelId="{75410949-696D-4574-8CE4-067FB9AD8A13}" type="pres">
      <dgm:prSet presAssocID="{E95C68FB-D550-4145-9A33-45CFCE136272}" presName="childText" presStyleLbl="conFgAcc1" presStyleIdx="2" presStyleCnt="5">
        <dgm:presLayoutVars>
          <dgm:bulletEnabled val="1"/>
        </dgm:presLayoutVars>
      </dgm:prSet>
      <dgm:spPr/>
    </dgm:pt>
    <dgm:pt modelId="{D14B76A1-8724-4855-B185-3E5C68D84849}" type="pres">
      <dgm:prSet presAssocID="{68737F0A-7BDF-4BFA-93F2-7C8DBB4CDC07}" presName="spaceBetweenRectangles" presStyleCnt="0"/>
      <dgm:spPr/>
    </dgm:pt>
    <dgm:pt modelId="{570A7121-1CE6-4490-95C3-06D55E025765}" type="pres">
      <dgm:prSet presAssocID="{1CE829A0-AB3A-4DE9-BB1A-992534FB39A9}" presName="parentLin" presStyleCnt="0"/>
      <dgm:spPr/>
    </dgm:pt>
    <dgm:pt modelId="{5EB4D006-3665-45E2-8083-FB16A737C86B}" type="pres">
      <dgm:prSet presAssocID="{1CE829A0-AB3A-4DE9-BB1A-992534FB39A9}" presName="parentLeftMargin" presStyleLbl="node1" presStyleIdx="2" presStyleCnt="5"/>
      <dgm:spPr/>
    </dgm:pt>
    <dgm:pt modelId="{B72FDA7F-54BD-442C-86CE-575DFB9AD495}" type="pres">
      <dgm:prSet presAssocID="{1CE829A0-AB3A-4DE9-BB1A-992534FB39A9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236968B5-46AE-4216-B515-33DC58B8A79C}" type="pres">
      <dgm:prSet presAssocID="{1CE829A0-AB3A-4DE9-BB1A-992534FB39A9}" presName="negativeSpace" presStyleCnt="0"/>
      <dgm:spPr/>
    </dgm:pt>
    <dgm:pt modelId="{D372EC42-3C63-41A7-AB77-AD85B1ECB74E}" type="pres">
      <dgm:prSet presAssocID="{1CE829A0-AB3A-4DE9-BB1A-992534FB39A9}" presName="childText" presStyleLbl="conFgAcc1" presStyleIdx="3" presStyleCnt="5" custLinFactNeighborX="-31421" custLinFactNeighborY="-57439">
        <dgm:presLayoutVars>
          <dgm:bulletEnabled val="1"/>
        </dgm:presLayoutVars>
      </dgm:prSet>
      <dgm:spPr/>
    </dgm:pt>
    <dgm:pt modelId="{0A03EE88-3F3A-4CEB-830E-54C8F36F2183}" type="pres">
      <dgm:prSet presAssocID="{802018F2-2F95-4951-92B3-5897892EC8BD}" presName="spaceBetweenRectangles" presStyleCnt="0"/>
      <dgm:spPr/>
    </dgm:pt>
    <dgm:pt modelId="{650E10FD-DA64-4EF4-A4D0-5BDC24B31920}" type="pres">
      <dgm:prSet presAssocID="{92A0E878-EEDC-43B4-9203-57F4843ED2CB}" presName="parentLin" presStyleCnt="0"/>
      <dgm:spPr/>
    </dgm:pt>
    <dgm:pt modelId="{711EA72A-B45D-4678-BC65-D932057D17A3}" type="pres">
      <dgm:prSet presAssocID="{92A0E878-EEDC-43B4-9203-57F4843ED2CB}" presName="parentLeftMargin" presStyleLbl="node1" presStyleIdx="3" presStyleCnt="5"/>
      <dgm:spPr/>
    </dgm:pt>
    <dgm:pt modelId="{D8DBFDFE-503F-4BB7-B974-F9454C2780FA}" type="pres">
      <dgm:prSet presAssocID="{92A0E878-EEDC-43B4-9203-57F4843ED2CB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9D856B04-A4D3-4EBD-AD57-E3564C563637}" type="pres">
      <dgm:prSet presAssocID="{92A0E878-EEDC-43B4-9203-57F4843ED2CB}" presName="negativeSpace" presStyleCnt="0"/>
      <dgm:spPr/>
    </dgm:pt>
    <dgm:pt modelId="{9241A447-FC94-424D-BE4E-9C166104BEFE}" type="pres">
      <dgm:prSet presAssocID="{92A0E878-EEDC-43B4-9203-57F4843ED2CB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9A505001-B6B0-45D7-BC44-78B4D7B6AC6F}" srcId="{8904D8FB-B626-48C7-9397-E2694EF50651}" destId="{8F427ECB-30A5-4AF8-B74D-93F401E406BB}" srcOrd="0" destOrd="0" parTransId="{845F2D71-2AEA-4C15-9A2D-7AD59607036D}" sibTransId="{F0D624C7-338F-4C1A-A308-C0AFE9973F52}"/>
    <dgm:cxn modelId="{6147D401-846D-4C5F-92CB-6D8D41935FA6}" srcId="{E95C68FB-D550-4145-9A33-45CFCE136272}" destId="{215B1878-787A-4FD9-9AFE-1701DA516CDA}" srcOrd="0" destOrd="0" parTransId="{07FB4566-67C9-46FD-8CAB-DCE1A2E7FFC0}" sibTransId="{8F5C6F0C-10B6-492C-9B62-F5EF832899AB}"/>
    <dgm:cxn modelId="{3173A015-755F-4DB4-9BAD-BD6D80A69DAD}" type="presOf" srcId="{57BA4F1C-1FC5-496B-BEC7-B461BB01E1EA}" destId="{D509033B-EA02-485D-8E12-519CD0616AAD}" srcOrd="0" destOrd="0" presId="urn:microsoft.com/office/officeart/2005/8/layout/list1"/>
    <dgm:cxn modelId="{129C1D1E-A5F3-4FFB-810E-BB52229A3A87}" type="presOf" srcId="{AC0E88BE-5B5F-46B5-AFBB-F721554ED16B}" destId="{9241A447-FC94-424D-BE4E-9C166104BEFE}" srcOrd="0" destOrd="0" presId="urn:microsoft.com/office/officeart/2005/8/layout/list1"/>
    <dgm:cxn modelId="{66668827-8245-415F-96B8-CD5F2DFCF867}" type="presOf" srcId="{FC68382C-07E7-4F83-A0E4-EF15145419CD}" destId="{1817C900-E1E0-47CF-9128-F4F092A2B688}" srcOrd="1" destOrd="0" presId="urn:microsoft.com/office/officeart/2005/8/layout/list1"/>
    <dgm:cxn modelId="{E10E9127-9DB3-4E13-86C9-6BDEF760993D}" srcId="{EC467F04-157E-41B4-8169-BE9AA1618F13}" destId="{1CE829A0-AB3A-4DE9-BB1A-992534FB39A9}" srcOrd="3" destOrd="0" parTransId="{2AF40366-A116-40EB-82B6-F6548FBED66D}" sibTransId="{802018F2-2F95-4951-92B3-5897892EC8BD}"/>
    <dgm:cxn modelId="{01AFD930-EA5A-4FBF-9DCA-FCF873694DB6}" type="presOf" srcId="{18ECDE46-88C5-4857-AD51-D61F304FD67C}" destId="{5DEC52C2-8FCD-491C-B26C-605704AD17B5}" srcOrd="0" destOrd="0" presId="urn:microsoft.com/office/officeart/2005/8/layout/list1"/>
    <dgm:cxn modelId="{BC290132-4745-4C0E-8D18-EC10A5E0E308}" type="presOf" srcId="{F0F0E037-24FE-42E8-B7AF-08B37259C1C2}" destId="{B240850F-8D18-4846-8333-C427C0F50DCB}" srcOrd="0" destOrd="1" presId="urn:microsoft.com/office/officeart/2005/8/layout/list1"/>
    <dgm:cxn modelId="{69708632-9179-4B84-9A6E-D27C5CDD2D47}" type="presOf" srcId="{92A0E878-EEDC-43B4-9203-57F4843ED2CB}" destId="{711EA72A-B45D-4678-BC65-D932057D17A3}" srcOrd="0" destOrd="0" presId="urn:microsoft.com/office/officeart/2005/8/layout/list1"/>
    <dgm:cxn modelId="{99CE1836-02B7-4FDC-9183-169A74C1C8D5}" srcId="{18ECDE46-88C5-4857-AD51-D61F304FD67C}" destId="{57BA4F1C-1FC5-496B-BEC7-B461BB01E1EA}" srcOrd="0" destOrd="0" parTransId="{0B6EA004-7142-43B1-AD7B-82BA647E4294}" sibTransId="{2F81D057-4112-425A-89EE-24D3617C8D97}"/>
    <dgm:cxn modelId="{31850D40-E374-4790-86E5-0DB51B0F2DA9}" type="presOf" srcId="{FC68382C-07E7-4F83-A0E4-EF15145419CD}" destId="{DBC019DC-F50C-4E74-A055-6CA9EDC83577}" srcOrd="0" destOrd="0" presId="urn:microsoft.com/office/officeart/2005/8/layout/list1"/>
    <dgm:cxn modelId="{51D4E647-6822-4643-B462-DBA17616B637}" type="presOf" srcId="{E0F5A83E-AA0F-4FF0-A95B-AD121F69B147}" destId="{D372EC42-3C63-41A7-AB77-AD85B1ECB74E}" srcOrd="0" destOrd="0" presId="urn:microsoft.com/office/officeart/2005/8/layout/list1"/>
    <dgm:cxn modelId="{CDCA3751-D1F6-42C9-B838-FEEBFDB81ECA}" type="presOf" srcId="{215B1878-787A-4FD9-9AFE-1701DA516CDA}" destId="{75410949-696D-4574-8CE4-067FB9AD8A13}" srcOrd="0" destOrd="0" presId="urn:microsoft.com/office/officeart/2005/8/layout/list1"/>
    <dgm:cxn modelId="{036B9A5E-30BA-4C67-8222-7F3D7BCFB748}" srcId="{92A0E878-EEDC-43B4-9203-57F4843ED2CB}" destId="{3844998D-AF03-4EB0-B812-BFC5B75A8B7B}" srcOrd="1" destOrd="0" parTransId="{D053BAA6-23DA-47C6-A0E3-091B749C72FC}" sibTransId="{7E737363-677C-49F6-BD47-CC216F00BC18}"/>
    <dgm:cxn modelId="{0BC9E55F-AB16-437F-AF78-A022D3E1F9D0}" type="presOf" srcId="{E95C68FB-D550-4145-9A33-45CFCE136272}" destId="{AAAC1E9D-AC3B-45EF-BC33-DCB81FB4FF8A}" srcOrd="1" destOrd="0" presId="urn:microsoft.com/office/officeart/2005/8/layout/list1"/>
    <dgm:cxn modelId="{371C0162-76C8-4324-83B7-2073B9346E10}" srcId="{92A0E878-EEDC-43B4-9203-57F4843ED2CB}" destId="{AC0E88BE-5B5F-46B5-AFBB-F721554ED16B}" srcOrd="0" destOrd="0" parTransId="{9F02D600-DFC6-49BF-A007-4CA9EDA886B3}" sibTransId="{59F6C0C6-EFFB-474E-8CBC-B09E2DB01827}"/>
    <dgm:cxn modelId="{8B9D9167-7879-47B0-951A-9EF91A0B157E}" type="presOf" srcId="{18ECDE46-88C5-4857-AD51-D61F304FD67C}" destId="{D5DA6288-6D63-4447-A7B4-02D1D531786E}" srcOrd="1" destOrd="0" presId="urn:microsoft.com/office/officeart/2005/8/layout/list1"/>
    <dgm:cxn modelId="{9976BF6E-9C44-4CC0-A128-DA34CE22A7E9}" type="presOf" srcId="{1CE829A0-AB3A-4DE9-BB1A-992534FB39A9}" destId="{5EB4D006-3665-45E2-8083-FB16A737C86B}" srcOrd="0" destOrd="0" presId="urn:microsoft.com/office/officeart/2005/8/layout/list1"/>
    <dgm:cxn modelId="{B815D87C-1918-45D1-8240-CC503E6FCC63}" type="presOf" srcId="{1CE829A0-AB3A-4DE9-BB1A-992534FB39A9}" destId="{B72FDA7F-54BD-442C-86CE-575DFB9AD495}" srcOrd="1" destOrd="0" presId="urn:microsoft.com/office/officeart/2005/8/layout/list1"/>
    <dgm:cxn modelId="{E60ADD80-5445-47E8-ACF2-932FC99ECE50}" type="presOf" srcId="{E95C68FB-D550-4145-9A33-45CFCE136272}" destId="{1E9B9B92-B5B3-4ADB-A032-84CEAAD41A19}" srcOrd="0" destOrd="0" presId="urn:microsoft.com/office/officeart/2005/8/layout/list1"/>
    <dgm:cxn modelId="{266F4081-19F6-4E2C-8480-C3F85E91D4DB}" type="presOf" srcId="{17C2D611-7F18-4F9D-BB95-173A9B9FED17}" destId="{9241A447-FC94-424D-BE4E-9C166104BEFE}" srcOrd="0" destOrd="2" presId="urn:microsoft.com/office/officeart/2005/8/layout/list1"/>
    <dgm:cxn modelId="{CF5E1086-4706-407D-83B3-E41A3854F7F2}" srcId="{EC467F04-157E-41B4-8169-BE9AA1618F13}" destId="{E95C68FB-D550-4145-9A33-45CFCE136272}" srcOrd="2" destOrd="0" parTransId="{79F5F261-76CF-40A4-8061-E4CBA15EF51B}" sibTransId="{68737F0A-7BDF-4BFA-93F2-7C8DBB4CDC07}"/>
    <dgm:cxn modelId="{8B032F86-BE2F-4F86-BB1D-CCD4F623CBDE}" srcId="{EC467F04-157E-41B4-8169-BE9AA1618F13}" destId="{92A0E878-EEDC-43B4-9203-57F4843ED2CB}" srcOrd="4" destOrd="0" parTransId="{AC52D1DB-263F-42EF-BD8B-080EEC86EFBD}" sibTransId="{B432B047-8BEC-417A-AF67-452D4748CC70}"/>
    <dgm:cxn modelId="{8373E788-CF29-4A05-9D43-7AF06A8D36A5}" srcId="{FC68382C-07E7-4F83-A0E4-EF15145419CD}" destId="{F0F0E037-24FE-42E8-B7AF-08B37259C1C2}" srcOrd="1" destOrd="0" parTransId="{33FBA666-E644-4964-BECE-58F5574173A9}" sibTransId="{DF8402C9-DCA8-42BB-B771-6D2F90F94AB0}"/>
    <dgm:cxn modelId="{743D5B8F-8DE2-4285-A8AB-8341A25F7287}" srcId="{EC467F04-157E-41B4-8169-BE9AA1618F13}" destId="{18ECDE46-88C5-4857-AD51-D61F304FD67C}" srcOrd="1" destOrd="0" parTransId="{99BC72BD-25EC-4BF7-98F2-7F9A57D6B3A0}" sibTransId="{25A9F61B-66C2-46DD-AA9F-90DB384263DE}"/>
    <dgm:cxn modelId="{3D95D599-A466-46CC-BB4E-F2FBDEDDF937}" type="presOf" srcId="{6B7AAB46-1BCF-49DE-B940-02AD9E241A0B}" destId="{75410949-696D-4574-8CE4-067FB9AD8A13}" srcOrd="0" destOrd="1" presId="urn:microsoft.com/office/officeart/2005/8/layout/list1"/>
    <dgm:cxn modelId="{D10AD29A-0912-4C3F-8A6A-2B7A7620121C}" srcId="{1CE829A0-AB3A-4DE9-BB1A-992534FB39A9}" destId="{E0F5A83E-AA0F-4FF0-A95B-AD121F69B147}" srcOrd="0" destOrd="0" parTransId="{FBDE86A1-44D1-4DEA-BA8F-F2A00D4156ED}" sibTransId="{62F4A24A-9F35-4890-9AE1-1DC12517E66A}"/>
    <dgm:cxn modelId="{F81C0A9B-BE60-4ADB-899B-938BDF143115}" srcId="{18ECDE46-88C5-4857-AD51-D61F304FD67C}" destId="{8904D8FB-B626-48C7-9397-E2694EF50651}" srcOrd="1" destOrd="0" parTransId="{B18DC373-960C-4ED4-BCD3-A93AC88193E6}" sibTransId="{067B8605-0567-4398-AC94-9CD8C8192AE1}"/>
    <dgm:cxn modelId="{C910369C-A0A0-40C5-AF57-A96EFB89FE48}" srcId="{FC68382C-07E7-4F83-A0E4-EF15145419CD}" destId="{8D8EACAB-4EB8-4D52-9709-E4E0E8EF30CD}" srcOrd="0" destOrd="0" parTransId="{50C9DB85-96A0-42FD-8F51-A92DA023922B}" sibTransId="{8FAB9030-AA49-4ECD-A03D-BC543B825D06}"/>
    <dgm:cxn modelId="{E509A3A6-71C0-481D-81E1-88ECF6935492}" srcId="{EC467F04-157E-41B4-8169-BE9AA1618F13}" destId="{FC68382C-07E7-4F83-A0E4-EF15145419CD}" srcOrd="0" destOrd="0" parTransId="{52A6CAF1-A883-4E2A-9CD6-1DD962E73B9B}" sibTransId="{91B5E103-AB9D-4687-AB9E-6287F1F2DE25}"/>
    <dgm:cxn modelId="{3DB7BCB3-6F1F-41F3-9246-FFDC2BE0EE87}" type="presOf" srcId="{8904D8FB-B626-48C7-9397-E2694EF50651}" destId="{D509033B-EA02-485D-8E12-519CD0616AAD}" srcOrd="0" destOrd="1" presId="urn:microsoft.com/office/officeart/2005/8/layout/list1"/>
    <dgm:cxn modelId="{A653B6BC-B013-42F3-979B-C909661C618E}" srcId="{92A0E878-EEDC-43B4-9203-57F4843ED2CB}" destId="{17C2D611-7F18-4F9D-BB95-173A9B9FED17}" srcOrd="2" destOrd="0" parTransId="{7B363759-C0BC-409D-8256-A4BAFF96432D}" sibTransId="{AD629299-9EAF-4727-AAD5-54156782E9AF}"/>
    <dgm:cxn modelId="{0AAF62C1-3B2B-4FEA-9523-91C9F2C134F8}" type="presOf" srcId="{EC467F04-157E-41B4-8169-BE9AA1618F13}" destId="{9E9431C3-F541-4B28-AE0D-19DFB56F8FB8}" srcOrd="0" destOrd="0" presId="urn:microsoft.com/office/officeart/2005/8/layout/list1"/>
    <dgm:cxn modelId="{D060B5D0-C322-417C-B5A2-5DF90027BF9C}" type="presOf" srcId="{92A0E878-EEDC-43B4-9203-57F4843ED2CB}" destId="{D8DBFDFE-503F-4BB7-B974-F9454C2780FA}" srcOrd="1" destOrd="0" presId="urn:microsoft.com/office/officeart/2005/8/layout/list1"/>
    <dgm:cxn modelId="{9D49C6DE-F420-420F-9C0C-5888D6D48C6A}" type="presOf" srcId="{3844998D-AF03-4EB0-B812-BFC5B75A8B7B}" destId="{9241A447-FC94-424D-BE4E-9C166104BEFE}" srcOrd="0" destOrd="1" presId="urn:microsoft.com/office/officeart/2005/8/layout/list1"/>
    <dgm:cxn modelId="{0FF195E8-CA3C-4D41-B427-68226BF9F35A}" srcId="{E95C68FB-D550-4145-9A33-45CFCE136272}" destId="{6B7AAB46-1BCF-49DE-B940-02AD9E241A0B}" srcOrd="1" destOrd="0" parTransId="{81449B28-3DD6-40E6-BFCC-9B420A27CABC}" sibTransId="{46A60718-2CA0-4393-B58D-8D36936741C6}"/>
    <dgm:cxn modelId="{DA392AF5-2C00-491E-88B0-79AC3D99DB9E}" type="presOf" srcId="{8D8EACAB-4EB8-4D52-9709-E4E0E8EF30CD}" destId="{B240850F-8D18-4846-8333-C427C0F50DCB}" srcOrd="0" destOrd="0" presId="urn:microsoft.com/office/officeart/2005/8/layout/list1"/>
    <dgm:cxn modelId="{D544D7FF-38AB-49D7-9CA5-71B7DB2939AE}" type="presOf" srcId="{8F427ECB-30A5-4AF8-B74D-93F401E406BB}" destId="{D509033B-EA02-485D-8E12-519CD0616AAD}" srcOrd="0" destOrd="2" presId="urn:microsoft.com/office/officeart/2005/8/layout/list1"/>
    <dgm:cxn modelId="{D4ADC262-37B2-4610-93E3-CFE29DF0842C}" type="presParOf" srcId="{9E9431C3-F541-4B28-AE0D-19DFB56F8FB8}" destId="{29A79B5C-7F1D-45EA-9866-1EEA6BAB7035}" srcOrd="0" destOrd="0" presId="urn:microsoft.com/office/officeart/2005/8/layout/list1"/>
    <dgm:cxn modelId="{662EC30C-D717-484A-B94D-5DF0B0BFF813}" type="presParOf" srcId="{29A79B5C-7F1D-45EA-9866-1EEA6BAB7035}" destId="{DBC019DC-F50C-4E74-A055-6CA9EDC83577}" srcOrd="0" destOrd="0" presId="urn:microsoft.com/office/officeart/2005/8/layout/list1"/>
    <dgm:cxn modelId="{AF52C577-6350-4336-8AA5-5A043005F54C}" type="presParOf" srcId="{29A79B5C-7F1D-45EA-9866-1EEA6BAB7035}" destId="{1817C900-E1E0-47CF-9128-F4F092A2B688}" srcOrd="1" destOrd="0" presId="urn:microsoft.com/office/officeart/2005/8/layout/list1"/>
    <dgm:cxn modelId="{572DC0FE-5AD2-4DD7-86F7-3041DBD34239}" type="presParOf" srcId="{9E9431C3-F541-4B28-AE0D-19DFB56F8FB8}" destId="{D2CE62B7-3F99-425B-981E-7183C90113D5}" srcOrd="1" destOrd="0" presId="urn:microsoft.com/office/officeart/2005/8/layout/list1"/>
    <dgm:cxn modelId="{51BDF83C-13A2-4461-AC7E-FC71E351647B}" type="presParOf" srcId="{9E9431C3-F541-4B28-AE0D-19DFB56F8FB8}" destId="{B240850F-8D18-4846-8333-C427C0F50DCB}" srcOrd="2" destOrd="0" presId="urn:microsoft.com/office/officeart/2005/8/layout/list1"/>
    <dgm:cxn modelId="{E164E04D-7A3C-42B6-8E85-879E65C4A1F5}" type="presParOf" srcId="{9E9431C3-F541-4B28-AE0D-19DFB56F8FB8}" destId="{1458256B-7B12-4CA2-A233-0123B1710FE7}" srcOrd="3" destOrd="0" presId="urn:microsoft.com/office/officeart/2005/8/layout/list1"/>
    <dgm:cxn modelId="{92672F78-0D73-4756-80C3-88FF5A73BA44}" type="presParOf" srcId="{9E9431C3-F541-4B28-AE0D-19DFB56F8FB8}" destId="{CDC57D72-4FAA-438C-87D5-904A651F0826}" srcOrd="4" destOrd="0" presId="urn:microsoft.com/office/officeart/2005/8/layout/list1"/>
    <dgm:cxn modelId="{F16151D8-E9C7-40F7-87DF-C1D05A315191}" type="presParOf" srcId="{CDC57D72-4FAA-438C-87D5-904A651F0826}" destId="{5DEC52C2-8FCD-491C-B26C-605704AD17B5}" srcOrd="0" destOrd="0" presId="urn:microsoft.com/office/officeart/2005/8/layout/list1"/>
    <dgm:cxn modelId="{A774ABE6-CE60-42EF-B280-BC1F806DAA7C}" type="presParOf" srcId="{CDC57D72-4FAA-438C-87D5-904A651F0826}" destId="{D5DA6288-6D63-4447-A7B4-02D1D531786E}" srcOrd="1" destOrd="0" presId="urn:microsoft.com/office/officeart/2005/8/layout/list1"/>
    <dgm:cxn modelId="{9B803B4F-384A-42F0-837F-714B8E46FC36}" type="presParOf" srcId="{9E9431C3-F541-4B28-AE0D-19DFB56F8FB8}" destId="{95ECA5FD-8660-45AE-9AEB-DA72FF6EB478}" srcOrd="5" destOrd="0" presId="urn:microsoft.com/office/officeart/2005/8/layout/list1"/>
    <dgm:cxn modelId="{E38C8717-61CD-4B6C-A1B9-61817B49C3A1}" type="presParOf" srcId="{9E9431C3-F541-4B28-AE0D-19DFB56F8FB8}" destId="{D509033B-EA02-485D-8E12-519CD0616AAD}" srcOrd="6" destOrd="0" presId="urn:microsoft.com/office/officeart/2005/8/layout/list1"/>
    <dgm:cxn modelId="{38200FF1-0A36-463E-B9CF-0EFE0325CF1E}" type="presParOf" srcId="{9E9431C3-F541-4B28-AE0D-19DFB56F8FB8}" destId="{64289378-6AD7-4EB0-8C00-DE32392D8AFF}" srcOrd="7" destOrd="0" presId="urn:microsoft.com/office/officeart/2005/8/layout/list1"/>
    <dgm:cxn modelId="{9AE70442-6A56-4EC3-80B2-A45E54DD0FA9}" type="presParOf" srcId="{9E9431C3-F541-4B28-AE0D-19DFB56F8FB8}" destId="{BF732498-6591-42A9-851F-458BB0D2E252}" srcOrd="8" destOrd="0" presId="urn:microsoft.com/office/officeart/2005/8/layout/list1"/>
    <dgm:cxn modelId="{C278DA6A-C6E1-4AB0-AE1B-F5BAA56C0C5A}" type="presParOf" srcId="{BF732498-6591-42A9-851F-458BB0D2E252}" destId="{1E9B9B92-B5B3-4ADB-A032-84CEAAD41A19}" srcOrd="0" destOrd="0" presId="urn:microsoft.com/office/officeart/2005/8/layout/list1"/>
    <dgm:cxn modelId="{0EA74D6D-F0C3-47AA-BA5F-AC9A8E5F5893}" type="presParOf" srcId="{BF732498-6591-42A9-851F-458BB0D2E252}" destId="{AAAC1E9D-AC3B-45EF-BC33-DCB81FB4FF8A}" srcOrd="1" destOrd="0" presId="urn:microsoft.com/office/officeart/2005/8/layout/list1"/>
    <dgm:cxn modelId="{F1E81C2F-484A-44EB-AF0E-91F4BFD4E71D}" type="presParOf" srcId="{9E9431C3-F541-4B28-AE0D-19DFB56F8FB8}" destId="{69292304-2DE4-46D7-A861-68DBD6DDC7C1}" srcOrd="9" destOrd="0" presId="urn:microsoft.com/office/officeart/2005/8/layout/list1"/>
    <dgm:cxn modelId="{BC42A17D-CCC3-4638-8915-F9632ED17530}" type="presParOf" srcId="{9E9431C3-F541-4B28-AE0D-19DFB56F8FB8}" destId="{75410949-696D-4574-8CE4-067FB9AD8A13}" srcOrd="10" destOrd="0" presId="urn:microsoft.com/office/officeart/2005/8/layout/list1"/>
    <dgm:cxn modelId="{6EADB93F-F6C8-4245-B1BD-5C6A845276D0}" type="presParOf" srcId="{9E9431C3-F541-4B28-AE0D-19DFB56F8FB8}" destId="{D14B76A1-8724-4855-B185-3E5C68D84849}" srcOrd="11" destOrd="0" presId="urn:microsoft.com/office/officeart/2005/8/layout/list1"/>
    <dgm:cxn modelId="{5B957975-E63B-4477-BA5B-2ED836198A36}" type="presParOf" srcId="{9E9431C3-F541-4B28-AE0D-19DFB56F8FB8}" destId="{570A7121-1CE6-4490-95C3-06D55E025765}" srcOrd="12" destOrd="0" presId="urn:microsoft.com/office/officeart/2005/8/layout/list1"/>
    <dgm:cxn modelId="{811564D6-2DA1-4975-A699-4038148058A0}" type="presParOf" srcId="{570A7121-1CE6-4490-95C3-06D55E025765}" destId="{5EB4D006-3665-45E2-8083-FB16A737C86B}" srcOrd="0" destOrd="0" presId="urn:microsoft.com/office/officeart/2005/8/layout/list1"/>
    <dgm:cxn modelId="{914AC6AF-CBD4-4887-933C-1C4848209DFE}" type="presParOf" srcId="{570A7121-1CE6-4490-95C3-06D55E025765}" destId="{B72FDA7F-54BD-442C-86CE-575DFB9AD495}" srcOrd="1" destOrd="0" presId="urn:microsoft.com/office/officeart/2005/8/layout/list1"/>
    <dgm:cxn modelId="{852C65E0-A034-4032-B1E7-9C6FA994AC8A}" type="presParOf" srcId="{9E9431C3-F541-4B28-AE0D-19DFB56F8FB8}" destId="{236968B5-46AE-4216-B515-33DC58B8A79C}" srcOrd="13" destOrd="0" presId="urn:microsoft.com/office/officeart/2005/8/layout/list1"/>
    <dgm:cxn modelId="{BB8F78CD-DE4A-4E57-990B-DA8C58A5EEE1}" type="presParOf" srcId="{9E9431C3-F541-4B28-AE0D-19DFB56F8FB8}" destId="{D372EC42-3C63-41A7-AB77-AD85B1ECB74E}" srcOrd="14" destOrd="0" presId="urn:microsoft.com/office/officeart/2005/8/layout/list1"/>
    <dgm:cxn modelId="{23F22D15-954D-47A7-8FB5-B7BDDF1AD34D}" type="presParOf" srcId="{9E9431C3-F541-4B28-AE0D-19DFB56F8FB8}" destId="{0A03EE88-3F3A-4CEB-830E-54C8F36F2183}" srcOrd="15" destOrd="0" presId="urn:microsoft.com/office/officeart/2005/8/layout/list1"/>
    <dgm:cxn modelId="{BF3EAA87-43F1-42B8-9A0C-123C3EEDDBC1}" type="presParOf" srcId="{9E9431C3-F541-4B28-AE0D-19DFB56F8FB8}" destId="{650E10FD-DA64-4EF4-A4D0-5BDC24B31920}" srcOrd="16" destOrd="0" presId="urn:microsoft.com/office/officeart/2005/8/layout/list1"/>
    <dgm:cxn modelId="{662575C3-D023-477F-9FEE-75155962F28A}" type="presParOf" srcId="{650E10FD-DA64-4EF4-A4D0-5BDC24B31920}" destId="{711EA72A-B45D-4678-BC65-D932057D17A3}" srcOrd="0" destOrd="0" presId="urn:microsoft.com/office/officeart/2005/8/layout/list1"/>
    <dgm:cxn modelId="{9D556569-B49E-431B-A22E-0E3C2411A8B2}" type="presParOf" srcId="{650E10FD-DA64-4EF4-A4D0-5BDC24B31920}" destId="{D8DBFDFE-503F-4BB7-B974-F9454C2780FA}" srcOrd="1" destOrd="0" presId="urn:microsoft.com/office/officeart/2005/8/layout/list1"/>
    <dgm:cxn modelId="{73993D91-AE2F-4F1F-809F-A4341EA7A8A7}" type="presParOf" srcId="{9E9431C3-F541-4B28-AE0D-19DFB56F8FB8}" destId="{9D856B04-A4D3-4EBD-AD57-E3564C563637}" srcOrd="17" destOrd="0" presId="urn:microsoft.com/office/officeart/2005/8/layout/list1"/>
    <dgm:cxn modelId="{7DCE3D39-C526-4AEB-B953-A3CE15D817A2}" type="presParOf" srcId="{9E9431C3-F541-4B28-AE0D-19DFB56F8FB8}" destId="{9241A447-FC94-424D-BE4E-9C166104BEFE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40850F-8D18-4846-8333-C427C0F50DCB}">
      <dsp:nvSpPr>
        <dsp:cNvPr id="0" name=""/>
        <dsp:cNvSpPr/>
      </dsp:nvSpPr>
      <dsp:spPr>
        <a:xfrm>
          <a:off x="0" y="356056"/>
          <a:ext cx="11508505" cy="257984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188" tIns="437388" rIns="89318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100000"/>
            </a:lnSpc>
            <a:spcBef>
              <a:spcPct val="0"/>
            </a:spcBef>
            <a:spcAft>
              <a:spcPts val="300"/>
            </a:spcAft>
            <a:buChar char="•"/>
          </a:pPr>
          <a:r>
            <a:rPr lang="en-BE" sz="2200" b="0" kern="1200" dirty="0">
              <a:latin typeface="+mj-lt"/>
            </a:rPr>
            <a:t>T</a:t>
          </a:r>
          <a:r>
            <a:rPr lang="en-GB" sz="2200" b="0" kern="1200" dirty="0">
              <a:latin typeface="+mj-lt"/>
            </a:rPr>
            <a:t>he </a:t>
          </a:r>
          <a:r>
            <a:rPr lang="en-US" sz="2200" b="0" kern="1200" dirty="0">
              <a:latin typeface="+mj-lt"/>
            </a:rPr>
            <a:t>ECB's monetary policy tightening</a:t>
          </a:r>
          <a:r>
            <a:rPr lang="en-BE" sz="2200" b="0" kern="1200" dirty="0">
              <a:latin typeface="+mj-lt"/>
            </a:rPr>
            <a:t>,</a:t>
          </a:r>
          <a:r>
            <a:rPr lang="en-US" sz="2200" b="0" kern="1200" dirty="0">
              <a:latin typeface="+mj-lt"/>
            </a:rPr>
            <a:t> enacted </a:t>
          </a:r>
          <a:r>
            <a:rPr lang="en-GB" sz="2200" b="0" kern="1200" dirty="0">
              <a:latin typeface="+mj-lt"/>
            </a:rPr>
            <a:t>from July 2022 onwards</a:t>
          </a:r>
          <a:r>
            <a:rPr lang="en-BE" sz="2200" b="0" kern="1200" dirty="0">
              <a:latin typeface="+mj-lt"/>
            </a:rPr>
            <a:t>,</a:t>
          </a:r>
          <a:r>
            <a:rPr lang="en-GB" sz="2200" b="0" kern="1200" dirty="0">
              <a:latin typeface="+mj-lt"/>
            </a:rPr>
            <a:t> proved effective</a:t>
          </a:r>
          <a:endParaRPr lang="en-US" sz="2000" b="0" kern="1200" dirty="0">
            <a:latin typeface="+mj-lt"/>
          </a:endParaRPr>
        </a:p>
        <a:p>
          <a:pPr marL="342900" lvl="2" indent="-171450" algn="l" defTabSz="800100">
            <a:lnSpc>
              <a:spcPct val="100000"/>
            </a:lnSpc>
            <a:spcBef>
              <a:spcPct val="0"/>
            </a:spcBef>
            <a:spcAft>
              <a:spcPts val="300"/>
            </a:spcAft>
            <a:buChar char="•"/>
          </a:pPr>
          <a:r>
            <a:rPr lang="en-GB" sz="1800" b="0" kern="1200" dirty="0">
              <a:latin typeface="+mj-lt"/>
            </a:rPr>
            <a:t>E</a:t>
          </a:r>
          <a:r>
            <a:rPr lang="en-BE" sz="1800" b="0" kern="1200" dirty="0">
              <a:latin typeface="+mj-lt"/>
            </a:rPr>
            <a:t>A</a:t>
          </a:r>
          <a:r>
            <a:rPr lang="en-GB" sz="1800" b="0" kern="1200" dirty="0">
              <a:latin typeface="+mj-lt"/>
            </a:rPr>
            <a:t> inflation </a:t>
          </a:r>
          <a:r>
            <a:rPr lang="en-BE" sz="1800" b="0" kern="1200" dirty="0">
              <a:latin typeface="+mj-lt"/>
            </a:rPr>
            <a:t>appears </a:t>
          </a:r>
          <a:r>
            <a:rPr lang="en-GB" sz="1800" b="0" kern="1200" dirty="0">
              <a:latin typeface="+mj-lt"/>
            </a:rPr>
            <a:t>anchored close to the 2% medium-term target</a:t>
          </a:r>
          <a:endParaRPr lang="en-US" sz="1800" b="0" kern="1200" dirty="0">
            <a:latin typeface="+mj-lt"/>
          </a:endParaRPr>
        </a:p>
        <a:p>
          <a:pPr marL="342900" lvl="2" indent="-171450" algn="l" defTabSz="800100">
            <a:lnSpc>
              <a:spcPct val="100000"/>
            </a:lnSpc>
            <a:spcBef>
              <a:spcPct val="0"/>
            </a:spcBef>
            <a:spcAft>
              <a:spcPts val="300"/>
            </a:spcAft>
            <a:buChar char="•"/>
          </a:pPr>
          <a:r>
            <a:rPr lang="en-GB" sz="1800" kern="1200" dirty="0">
              <a:latin typeface="+mj-lt"/>
            </a:rPr>
            <a:t>The deflationary impact of </a:t>
          </a:r>
          <a:r>
            <a:rPr lang="en-US" sz="1800" kern="1200" dirty="0">
              <a:latin typeface="+mj-lt"/>
            </a:rPr>
            <a:t>US tariffs and the euro's appreciation appears, so far, mild at</a:t>
          </a:r>
          <a:r>
            <a:rPr lang="en-GB" sz="1800" kern="1200" dirty="0">
              <a:latin typeface="+mj-lt"/>
            </a:rPr>
            <a:t> the aggregate level of the </a:t>
          </a:r>
          <a:r>
            <a:rPr lang="en-BE" sz="1800" kern="1200">
              <a:latin typeface="+mj-lt"/>
            </a:rPr>
            <a:t>EA </a:t>
          </a:r>
          <a:endParaRPr lang="en-US" sz="1800" kern="1200" dirty="0">
            <a:latin typeface="+mj-lt"/>
          </a:endParaRPr>
        </a:p>
        <a:p>
          <a:pPr marL="228600" lvl="1" indent="-228600" algn="l" defTabSz="977900">
            <a:lnSpc>
              <a:spcPct val="100000"/>
            </a:lnSpc>
            <a:spcBef>
              <a:spcPct val="0"/>
            </a:spcBef>
            <a:spcAft>
              <a:spcPts val="300"/>
            </a:spcAft>
            <a:buChar char="•"/>
          </a:pPr>
          <a:r>
            <a:rPr lang="en-BE" sz="2200" kern="1200" dirty="0">
              <a:latin typeface="+mj-lt"/>
            </a:rPr>
            <a:t>In the current situation, the</a:t>
          </a:r>
          <a:r>
            <a:rPr lang="en-GB" sz="2200" kern="1200" dirty="0">
              <a:latin typeface="+mj-lt"/>
            </a:rPr>
            <a:t> “wait and see” approach taken by the ECB is appropriate</a:t>
          </a:r>
          <a:r>
            <a:rPr lang="en-BE" sz="2200" kern="1200" dirty="0">
              <a:latin typeface="+mj-lt"/>
            </a:rPr>
            <a:t> </a:t>
          </a:r>
          <a:endParaRPr lang="en-US" sz="2200" kern="1200" dirty="0">
            <a:latin typeface="+mj-lt"/>
          </a:endParaRPr>
        </a:p>
      </dsp:txBody>
      <dsp:txXfrm>
        <a:off x="0" y="356056"/>
        <a:ext cx="11508505" cy="2579849"/>
      </dsp:txXfrm>
    </dsp:sp>
    <dsp:sp modelId="{1817C900-E1E0-47CF-9128-F4F092A2B688}">
      <dsp:nvSpPr>
        <dsp:cNvPr id="0" name=""/>
        <dsp:cNvSpPr/>
      </dsp:nvSpPr>
      <dsp:spPr>
        <a:xfrm>
          <a:off x="575425" y="46096"/>
          <a:ext cx="8055953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496" tIns="0" rIns="30449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BE" sz="2400" b="1" kern="1200" dirty="0"/>
            <a:t>Interest rates</a:t>
          </a:r>
          <a:endParaRPr lang="en-US" sz="2400" kern="1200" dirty="0"/>
        </a:p>
      </dsp:txBody>
      <dsp:txXfrm>
        <a:off x="605687" y="76358"/>
        <a:ext cx="7995429" cy="559396"/>
      </dsp:txXfrm>
    </dsp:sp>
    <dsp:sp modelId="{D509033B-EA02-485D-8E12-519CD0616AAD}">
      <dsp:nvSpPr>
        <dsp:cNvPr id="0" name=""/>
        <dsp:cNvSpPr/>
      </dsp:nvSpPr>
      <dsp:spPr>
        <a:xfrm>
          <a:off x="0" y="3359266"/>
          <a:ext cx="11508505" cy="22490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188" tIns="437388" rIns="893188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100000"/>
            </a:lnSpc>
            <a:spcBef>
              <a:spcPct val="0"/>
            </a:spcBef>
            <a:spcAft>
              <a:spcPts val="300"/>
            </a:spcAft>
            <a:buChar char="•"/>
          </a:pPr>
          <a:r>
            <a:rPr lang="en-GB" sz="2200" b="0" kern="1200" dirty="0">
              <a:latin typeface="+mj-lt"/>
            </a:rPr>
            <a:t>The balance sheet</a:t>
          </a:r>
          <a:r>
            <a:rPr lang="en-BE" sz="2200" b="0" kern="1200" dirty="0">
              <a:latin typeface="+mj-lt"/>
            </a:rPr>
            <a:t> </a:t>
          </a:r>
          <a:r>
            <a:rPr lang="en-GB" sz="2200" b="0" kern="1200" dirty="0">
              <a:latin typeface="+mj-lt"/>
            </a:rPr>
            <a:t>tightening is proceeding at a steady pace, without disrupting the functioning of the </a:t>
          </a:r>
          <a:r>
            <a:rPr lang="en-BE" sz="2200" b="0" kern="1200" dirty="0">
              <a:latin typeface="+mj-lt"/>
            </a:rPr>
            <a:t>EA </a:t>
          </a:r>
          <a:r>
            <a:rPr lang="en-GB" sz="2200" b="0" kern="1200" dirty="0">
              <a:latin typeface="+mj-lt"/>
            </a:rPr>
            <a:t>sovereign bond market</a:t>
          </a:r>
          <a:endParaRPr lang="en-US" sz="2200" kern="1200" dirty="0">
            <a:latin typeface="+mj-lt"/>
          </a:endParaRPr>
        </a:p>
        <a:p>
          <a:pPr marL="342900" lvl="2" indent="-171450" algn="l" defTabSz="800100">
            <a:lnSpc>
              <a:spcPct val="100000"/>
            </a:lnSpc>
            <a:spcBef>
              <a:spcPct val="0"/>
            </a:spcBef>
            <a:spcAft>
              <a:spcPts val="300"/>
            </a:spcAft>
            <a:buChar char="•"/>
          </a:pPr>
          <a:r>
            <a:rPr lang="en-GB" sz="1800" kern="1200" dirty="0">
              <a:latin typeface="+mj-lt"/>
            </a:rPr>
            <a:t>The reduction in ECB holdings has been absorbed smoothly by private investors, mostly foreigners</a:t>
          </a:r>
          <a:endParaRPr lang="en-US" sz="1800" kern="1200" dirty="0">
            <a:latin typeface="+mj-lt"/>
          </a:endParaRPr>
        </a:p>
        <a:p>
          <a:pPr marL="342900" lvl="2" indent="-171450" algn="l" defTabSz="800100">
            <a:lnSpc>
              <a:spcPct val="100000"/>
            </a:lnSpc>
            <a:spcBef>
              <a:spcPct val="0"/>
            </a:spcBef>
            <a:spcAft>
              <a:spcPts val="300"/>
            </a:spcAft>
            <a:buChar char="•"/>
          </a:pPr>
          <a:r>
            <a:rPr lang="en-BE" sz="1800" kern="1200" dirty="0">
              <a:latin typeface="+mj-lt"/>
            </a:rPr>
            <a:t>O</a:t>
          </a:r>
          <a:r>
            <a:rPr lang="en-GB" sz="1800" kern="1200" dirty="0" err="1">
              <a:latin typeface="+mj-lt"/>
            </a:rPr>
            <a:t>ngoing</a:t>
          </a:r>
          <a:r>
            <a:rPr lang="en-GB" sz="1800" kern="1200" dirty="0">
              <a:latin typeface="+mj-lt"/>
            </a:rPr>
            <a:t> quantitative tightening is compatible with stable market conditions</a:t>
          </a:r>
          <a:endParaRPr lang="en-US" sz="1800" kern="1200" dirty="0">
            <a:latin typeface="+mj-lt"/>
          </a:endParaRPr>
        </a:p>
        <a:p>
          <a:pPr marL="342900" lvl="2" indent="-171450" algn="l" defTabSz="800100">
            <a:lnSpc>
              <a:spcPct val="100000"/>
            </a:lnSpc>
            <a:spcBef>
              <a:spcPct val="0"/>
            </a:spcBef>
            <a:spcAft>
              <a:spcPts val="300"/>
            </a:spcAft>
            <a:buChar char="•"/>
          </a:pPr>
          <a:r>
            <a:rPr lang="en-BE" sz="1800" kern="1200" dirty="0">
              <a:latin typeface="+mj-lt"/>
            </a:rPr>
            <a:t>V</a:t>
          </a:r>
          <a:r>
            <a:rPr lang="en-GB" sz="1800" kern="1200" dirty="0" err="1">
              <a:latin typeface="+mj-lt"/>
            </a:rPr>
            <a:t>igilance</a:t>
          </a:r>
          <a:r>
            <a:rPr lang="en-GB" sz="1800" kern="1200" dirty="0">
              <a:latin typeface="+mj-lt"/>
            </a:rPr>
            <a:t> is warranted given potential shifts in global risk sentiment</a:t>
          </a:r>
          <a:endParaRPr lang="en-US" sz="1800" kern="1200" dirty="0">
            <a:latin typeface="+mj-lt"/>
          </a:endParaRPr>
        </a:p>
      </dsp:txBody>
      <dsp:txXfrm>
        <a:off x="0" y="3359266"/>
        <a:ext cx="11508505" cy="2249099"/>
      </dsp:txXfrm>
    </dsp:sp>
    <dsp:sp modelId="{D5DA6288-6D63-4447-A7B4-02D1D531786E}">
      <dsp:nvSpPr>
        <dsp:cNvPr id="0" name=""/>
        <dsp:cNvSpPr/>
      </dsp:nvSpPr>
      <dsp:spPr>
        <a:xfrm>
          <a:off x="576063" y="3062176"/>
          <a:ext cx="8055953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496" tIns="0" rIns="304496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BE" sz="2400" b="1" kern="1200" dirty="0"/>
            <a:t>Balance sheet </a:t>
          </a:r>
          <a:endParaRPr lang="en-US" sz="2400" b="1" kern="1200" dirty="0"/>
        </a:p>
      </dsp:txBody>
      <dsp:txXfrm>
        <a:off x="606325" y="3092438"/>
        <a:ext cx="7995429" cy="5593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08064C-8DA8-485F-8E8B-091CF2BB27A4}">
      <dsp:nvSpPr>
        <dsp:cNvPr id="0" name=""/>
        <dsp:cNvSpPr/>
      </dsp:nvSpPr>
      <dsp:spPr>
        <a:xfrm>
          <a:off x="0" y="13059"/>
          <a:ext cx="7755721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BE" sz="2200" b="1" kern="1200" dirty="0">
              <a:latin typeface="+mj-lt"/>
            </a:rPr>
            <a:t>Exchange rates differentials</a:t>
          </a:r>
          <a:endParaRPr lang="en-US" sz="2200" kern="1200" dirty="0">
            <a:latin typeface="+mj-lt"/>
          </a:endParaRPr>
        </a:p>
      </dsp:txBody>
      <dsp:txXfrm>
        <a:off x="29243" y="42302"/>
        <a:ext cx="7697235" cy="540554"/>
      </dsp:txXfrm>
    </dsp:sp>
    <dsp:sp modelId="{D499D91A-2C45-433E-AFE3-36D3432BA26E}">
      <dsp:nvSpPr>
        <dsp:cNvPr id="0" name=""/>
        <dsp:cNvSpPr/>
      </dsp:nvSpPr>
      <dsp:spPr>
        <a:xfrm>
          <a:off x="0" y="612099"/>
          <a:ext cx="7755721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24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BE" sz="1800" kern="1200" dirty="0">
              <a:latin typeface="+mj-lt"/>
            </a:rPr>
            <a:t>Higher</a:t>
          </a:r>
          <a:r>
            <a:rPr lang="en-GB" sz="1800" kern="1200" dirty="0">
              <a:latin typeface="+mj-lt"/>
            </a:rPr>
            <a:t> </a:t>
          </a:r>
          <a:r>
            <a:rPr lang="en-BE" sz="1800" kern="1200" dirty="0">
              <a:latin typeface="+mj-lt"/>
            </a:rPr>
            <a:t>US </a:t>
          </a:r>
          <a:r>
            <a:rPr lang="en-GB" sz="1800" kern="1200" dirty="0">
              <a:latin typeface="+mj-lt"/>
            </a:rPr>
            <a:t>interest rate</a:t>
          </a:r>
          <a:r>
            <a:rPr lang="en-BE" sz="1800" kern="1200" dirty="0">
              <a:latin typeface="+mj-lt"/>
            </a:rPr>
            <a:t>s</a:t>
          </a:r>
          <a:r>
            <a:rPr lang="en-GB" sz="1800" kern="1200" dirty="0">
              <a:latin typeface="+mj-lt"/>
            </a:rPr>
            <a:t> </a:t>
          </a:r>
          <a:r>
            <a:rPr lang="en-BE" sz="1800" kern="1200" dirty="0">
              <a:latin typeface="+mj-lt"/>
            </a:rPr>
            <a:t>are </a:t>
          </a:r>
          <a:r>
            <a:rPr lang="en-GB" sz="1800" kern="1200" dirty="0">
              <a:latin typeface="+mj-lt"/>
            </a:rPr>
            <a:t>generally </a:t>
          </a:r>
          <a:r>
            <a:rPr lang="en-BE" sz="1800" kern="1200" dirty="0">
              <a:latin typeface="+mj-lt"/>
            </a:rPr>
            <a:t>associated with</a:t>
          </a:r>
          <a:r>
            <a:rPr lang="en-GB" sz="1800" kern="1200" dirty="0">
              <a:latin typeface="+mj-lt"/>
            </a:rPr>
            <a:t> a weaker euro</a:t>
          </a:r>
          <a:endParaRPr lang="en-US" sz="1800" kern="1200" dirty="0">
            <a:latin typeface="+mj-lt"/>
          </a:endParaRPr>
        </a:p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"/>
          </a:pPr>
          <a:r>
            <a:rPr lang="en-BE" sz="1800" kern="1200" dirty="0">
              <a:latin typeface="+mj-lt"/>
            </a:rPr>
            <a:t>This does not apply since 2025</a:t>
          </a:r>
          <a:endParaRPr lang="en-US" sz="1800" kern="1200" dirty="0">
            <a:latin typeface="+mj-lt"/>
          </a:endParaRPr>
        </a:p>
      </dsp:txBody>
      <dsp:txXfrm>
        <a:off x="0" y="612099"/>
        <a:ext cx="7755721" cy="612720"/>
      </dsp:txXfrm>
    </dsp:sp>
    <dsp:sp modelId="{85DEC34C-765A-4503-A068-E5357CA99B83}">
      <dsp:nvSpPr>
        <dsp:cNvPr id="0" name=""/>
        <dsp:cNvSpPr/>
      </dsp:nvSpPr>
      <dsp:spPr>
        <a:xfrm>
          <a:off x="0" y="1224819"/>
          <a:ext cx="7755721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BE" sz="2200" b="1" kern="1200" dirty="0">
              <a:latin typeface="+mj-lt"/>
            </a:rPr>
            <a:t>Tariffs</a:t>
          </a:r>
          <a:endParaRPr lang="en-US" sz="2200" kern="1200" dirty="0">
            <a:latin typeface="+mj-lt"/>
          </a:endParaRPr>
        </a:p>
      </dsp:txBody>
      <dsp:txXfrm>
        <a:off x="29243" y="1254062"/>
        <a:ext cx="7697235" cy="540554"/>
      </dsp:txXfrm>
    </dsp:sp>
    <dsp:sp modelId="{5C0AD221-E3AF-4A15-B5D4-AEC41B4485A4}">
      <dsp:nvSpPr>
        <dsp:cNvPr id="0" name=""/>
        <dsp:cNvSpPr/>
      </dsp:nvSpPr>
      <dsp:spPr>
        <a:xfrm>
          <a:off x="0" y="1823859"/>
          <a:ext cx="7755721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24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BE" sz="1800" kern="1200" dirty="0">
              <a:latin typeface="+mj-lt"/>
            </a:rPr>
            <a:t>Tariffs are typically associated with appreciation of the currency (USD)</a:t>
          </a:r>
          <a:endParaRPr lang="en-US" sz="1800" kern="1200" dirty="0"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BE" sz="1800" kern="1200" dirty="0">
              <a:latin typeface="+mj-lt"/>
            </a:rPr>
            <a:t>While retaliation could lead to different dynamics, it does not apply</a:t>
          </a:r>
          <a:endParaRPr lang="en-US" sz="1800" kern="1200" dirty="0">
            <a:latin typeface="+mj-lt"/>
          </a:endParaRPr>
        </a:p>
      </dsp:txBody>
      <dsp:txXfrm>
        <a:off x="0" y="1823859"/>
        <a:ext cx="7755721" cy="612720"/>
      </dsp:txXfrm>
    </dsp:sp>
    <dsp:sp modelId="{70E8403B-5F2E-4B78-9B34-C618B336AC4D}">
      <dsp:nvSpPr>
        <dsp:cNvPr id="0" name=""/>
        <dsp:cNvSpPr/>
      </dsp:nvSpPr>
      <dsp:spPr>
        <a:xfrm>
          <a:off x="0" y="2436579"/>
          <a:ext cx="7755721" cy="599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BE" sz="2200" b="1" kern="1200" dirty="0">
              <a:latin typeface="+mj-lt"/>
            </a:rPr>
            <a:t>Capital flows</a:t>
          </a:r>
          <a:endParaRPr lang="en-US" sz="2200" kern="1200" dirty="0">
            <a:latin typeface="+mj-lt"/>
          </a:endParaRPr>
        </a:p>
      </dsp:txBody>
      <dsp:txXfrm>
        <a:off x="29243" y="2465822"/>
        <a:ext cx="7697235" cy="540554"/>
      </dsp:txXfrm>
    </dsp:sp>
    <dsp:sp modelId="{BAEE265F-EBF5-461C-9484-0F153581AE48}">
      <dsp:nvSpPr>
        <dsp:cNvPr id="0" name=""/>
        <dsp:cNvSpPr/>
      </dsp:nvSpPr>
      <dsp:spPr>
        <a:xfrm>
          <a:off x="0" y="3035619"/>
          <a:ext cx="7755721" cy="1722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6244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BE" sz="1800" kern="1200" dirty="0">
              <a:latin typeface="+mj-lt"/>
            </a:rPr>
            <a:t>Capital inflows into the US did not fall</a:t>
          </a:r>
          <a:endParaRPr lang="en-US" sz="1800" kern="1200" dirty="0">
            <a:latin typeface="+mj-lt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BE" sz="1600" kern="1200" dirty="0">
              <a:latin typeface="+mj-lt"/>
            </a:rPr>
            <a:t>Equity market performance is very strong</a:t>
          </a:r>
          <a:endParaRPr lang="en-US" sz="1600" kern="1200" dirty="0">
            <a:latin typeface="+mj-lt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BE" sz="1600" kern="1200" dirty="0">
              <a:latin typeface="+mj-lt"/>
            </a:rPr>
            <a:t>No visible decline in foreign </a:t>
          </a:r>
          <a:r>
            <a:rPr lang="en-BE" sz="1600" kern="1200" dirty="0" err="1">
              <a:latin typeface="+mj-lt"/>
            </a:rPr>
            <a:t>purchasese</a:t>
          </a:r>
          <a:r>
            <a:rPr lang="en-BE" sz="1600" kern="1200" dirty="0">
              <a:latin typeface="+mj-lt"/>
            </a:rPr>
            <a:t> of US debt securities</a:t>
          </a:r>
          <a:endParaRPr lang="en-US" sz="1600" kern="1200" dirty="0">
            <a:latin typeface="+mj-lt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BE" sz="1800" kern="1200" dirty="0">
              <a:latin typeface="+mj-lt"/>
            </a:rPr>
            <a:t>Capital inflow in the euro area</a:t>
          </a:r>
          <a:endParaRPr lang="en-US" sz="1800" kern="1200" dirty="0">
            <a:latin typeface="+mj-lt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BE" sz="1600" kern="1200" dirty="0">
              <a:latin typeface="+mj-lt"/>
            </a:rPr>
            <a:t>P</a:t>
          </a:r>
          <a:r>
            <a:rPr lang="en-GB" sz="1600" kern="1200" dirty="0" err="1">
              <a:latin typeface="+mj-lt"/>
            </a:rPr>
            <a:t>ickup</a:t>
          </a:r>
          <a:r>
            <a:rPr lang="en-GB" sz="1600" kern="1200" dirty="0">
              <a:latin typeface="+mj-lt"/>
            </a:rPr>
            <a:t> in inflows in 2025 reflect</a:t>
          </a:r>
          <a:r>
            <a:rPr lang="en-BE" sz="1600" kern="1200" dirty="0" err="1">
              <a:latin typeface="+mj-lt"/>
            </a:rPr>
            <a:t>ing</a:t>
          </a:r>
          <a:r>
            <a:rPr lang="en-BE" sz="1600" kern="1200" dirty="0">
              <a:latin typeface="+mj-lt"/>
            </a:rPr>
            <a:t> </a:t>
          </a:r>
          <a:r>
            <a:rPr lang="en-GB" sz="1600" kern="1200" dirty="0">
              <a:latin typeface="+mj-lt"/>
            </a:rPr>
            <a:t>a reversal from recent retrenchment episodes</a:t>
          </a:r>
          <a:endParaRPr lang="en-US" sz="1600" kern="1200" dirty="0">
            <a:latin typeface="+mj-lt"/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BE" sz="1600" kern="1200" dirty="0">
              <a:latin typeface="+mj-lt"/>
            </a:rPr>
            <a:t>S</a:t>
          </a:r>
          <a:r>
            <a:rPr lang="en-GB" sz="1600" kern="1200" dirty="0" err="1">
              <a:latin typeface="+mj-lt"/>
            </a:rPr>
            <a:t>ome</a:t>
          </a:r>
          <a:r>
            <a:rPr lang="en-GB" sz="1600" kern="1200" dirty="0">
              <a:latin typeface="+mj-lt"/>
            </a:rPr>
            <a:t> traction for euro-denominated assets may be emerging</a:t>
          </a:r>
          <a:r>
            <a:rPr lang="en-BE" sz="1600" kern="1200" dirty="0">
              <a:latin typeface="+mj-lt"/>
            </a:rPr>
            <a:t> </a:t>
          </a:r>
          <a:endParaRPr lang="en-US" sz="1600" kern="1200" dirty="0">
            <a:latin typeface="+mj-lt"/>
          </a:endParaRPr>
        </a:p>
      </dsp:txBody>
      <dsp:txXfrm>
        <a:off x="0" y="3035619"/>
        <a:ext cx="7755721" cy="17222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40850F-8D18-4846-8333-C427C0F50DCB}">
      <dsp:nvSpPr>
        <dsp:cNvPr id="0" name=""/>
        <dsp:cNvSpPr/>
      </dsp:nvSpPr>
      <dsp:spPr>
        <a:xfrm>
          <a:off x="0" y="249290"/>
          <a:ext cx="11429304" cy="850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7041" tIns="312420" rIns="887041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400" kern="1200" dirty="0">
              <a:latin typeface="+mj-lt"/>
            </a:rPr>
            <a:t>Higher uncertainty and larger and more frequent shocks</a:t>
          </a:r>
          <a:endParaRPr lang="en-US" sz="1400" kern="1200" dirty="0">
            <a:latin typeface="+mj-lt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400" kern="1200" dirty="0">
              <a:latin typeface="+mj-lt"/>
            </a:rPr>
            <a:t>Communication is even more important and challenging</a:t>
          </a:r>
          <a:endParaRPr lang="en-US" sz="1400" kern="1200" dirty="0">
            <a:latin typeface="+mj-lt"/>
          </a:endParaRPr>
        </a:p>
      </dsp:txBody>
      <dsp:txXfrm>
        <a:off x="0" y="249290"/>
        <a:ext cx="11429304" cy="850500"/>
      </dsp:txXfrm>
    </dsp:sp>
    <dsp:sp modelId="{1817C900-E1E0-47CF-9128-F4F092A2B688}">
      <dsp:nvSpPr>
        <dsp:cNvPr id="0" name=""/>
        <dsp:cNvSpPr/>
      </dsp:nvSpPr>
      <dsp:spPr>
        <a:xfrm>
          <a:off x="571465" y="27890"/>
          <a:ext cx="8000512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400" tIns="0" rIns="30240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BE" sz="1800" b="1" kern="1200" dirty="0">
              <a:latin typeface="+mj-lt"/>
            </a:rPr>
            <a:t>From forward guidance to meeting-by-meeting </a:t>
          </a:r>
          <a:endParaRPr lang="en-US" sz="1800" b="1" kern="1200" dirty="0">
            <a:latin typeface="+mj-lt"/>
          </a:endParaRPr>
        </a:p>
      </dsp:txBody>
      <dsp:txXfrm>
        <a:off x="593081" y="49506"/>
        <a:ext cx="7957280" cy="399568"/>
      </dsp:txXfrm>
    </dsp:sp>
    <dsp:sp modelId="{D509033B-EA02-485D-8E12-519CD0616AAD}">
      <dsp:nvSpPr>
        <dsp:cNvPr id="0" name=""/>
        <dsp:cNvSpPr/>
      </dsp:nvSpPr>
      <dsp:spPr>
        <a:xfrm>
          <a:off x="0" y="1402190"/>
          <a:ext cx="11429304" cy="1039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7041" tIns="312420" rIns="887041" bIns="9956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M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arket expectations 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depend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 more heavily on speeches and public interventions by individual Governing Council members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j-lt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M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edia plays a more prominent role in affecting expectations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: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j-lt"/>
            <a:ea typeface="+mn-ea"/>
            <a:cs typeface="+mn-cs"/>
          </a:endParaRPr>
        </a:p>
        <a:p>
          <a:pPr marL="36000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Risk of </a:t>
          </a:r>
          <a:r>
            <a:rPr lang="en-GB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distort</a:t>
          </a:r>
          <a:r>
            <a:rPr lang="en-BE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ion and l</a:t>
          </a:r>
          <a:r>
            <a:rPr lang="en-GB" sz="1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ess authoritative than communication directly from the institution </a:t>
          </a:r>
          <a:endParaRPr lang="en-US" sz="12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j-lt"/>
            <a:ea typeface="+mn-ea"/>
            <a:cs typeface="+mn-cs"/>
          </a:endParaRPr>
        </a:p>
      </dsp:txBody>
      <dsp:txXfrm>
        <a:off x="0" y="1402190"/>
        <a:ext cx="11429304" cy="1039500"/>
      </dsp:txXfrm>
    </dsp:sp>
    <dsp:sp modelId="{D5DA6288-6D63-4447-A7B4-02D1D531786E}">
      <dsp:nvSpPr>
        <dsp:cNvPr id="0" name=""/>
        <dsp:cNvSpPr/>
      </dsp:nvSpPr>
      <dsp:spPr>
        <a:xfrm>
          <a:off x="571465" y="1180790"/>
          <a:ext cx="8000512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400" tIns="0" rIns="30240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BE" sz="1800" b="1" kern="1200" dirty="0">
              <a:latin typeface="+mj-lt"/>
            </a:rPr>
            <a:t>1. Single narrative</a:t>
          </a:r>
          <a:endParaRPr lang="en-US" sz="1800" kern="1200" dirty="0">
            <a:latin typeface="+mj-lt"/>
          </a:endParaRPr>
        </a:p>
      </dsp:txBody>
      <dsp:txXfrm>
        <a:off x="593081" y="1202406"/>
        <a:ext cx="7957280" cy="399568"/>
      </dsp:txXfrm>
    </dsp:sp>
    <dsp:sp modelId="{75410949-696D-4574-8CE4-067FB9AD8A13}">
      <dsp:nvSpPr>
        <dsp:cNvPr id="0" name=""/>
        <dsp:cNvSpPr/>
      </dsp:nvSpPr>
      <dsp:spPr>
        <a:xfrm>
          <a:off x="0" y="2744090"/>
          <a:ext cx="11429304" cy="8505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7041" tIns="312420" rIns="887041" bIns="9956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L</a:t>
          </a:r>
          <a:r>
            <a:rPr lang="en-GB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arge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 shocks increase forecast errors and reduce the reliability of macroeconomic projections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j-lt"/>
            <a:ea typeface="+mn-ea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C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ommunication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 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is much more difficult but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 crucial to preserving 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p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ublic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j-lt"/>
              <a:ea typeface="+mn-ea"/>
              <a:cs typeface="+mn-cs"/>
            </a:rPr>
            <a:t> trust and anchoring expectations</a:t>
          </a:r>
        </a:p>
      </dsp:txBody>
      <dsp:txXfrm>
        <a:off x="0" y="2744090"/>
        <a:ext cx="11429304" cy="850500"/>
      </dsp:txXfrm>
    </dsp:sp>
    <dsp:sp modelId="{AAAC1E9D-AC3B-45EF-BC33-DCB81FB4FF8A}">
      <dsp:nvSpPr>
        <dsp:cNvPr id="0" name=""/>
        <dsp:cNvSpPr/>
      </dsp:nvSpPr>
      <dsp:spPr>
        <a:xfrm>
          <a:off x="571465" y="2522690"/>
          <a:ext cx="8000512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400" tIns="0" rIns="30240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BE" sz="1800" b="1" kern="1200" dirty="0">
              <a:latin typeface="+mj-lt"/>
            </a:rPr>
            <a:t>2. F</a:t>
          </a:r>
          <a:r>
            <a:rPr lang="en-GB" sz="1800" b="1" kern="1200" dirty="0" err="1">
              <a:latin typeface="+mj-lt"/>
            </a:rPr>
            <a:t>orecast</a:t>
          </a:r>
          <a:r>
            <a:rPr lang="en-GB" sz="1800" b="1" kern="1200" dirty="0">
              <a:latin typeface="+mj-lt"/>
            </a:rPr>
            <a:t> </a:t>
          </a:r>
          <a:r>
            <a:rPr lang="en-BE" sz="1800" b="1" kern="1200" dirty="0">
              <a:latin typeface="+mj-lt"/>
            </a:rPr>
            <a:t>under high </a:t>
          </a:r>
          <a:r>
            <a:rPr lang="en-GB" sz="1800" b="1" kern="1200" dirty="0">
              <a:latin typeface="+mj-lt"/>
            </a:rPr>
            <a:t>uncertainty</a:t>
          </a:r>
          <a:endParaRPr lang="en-US" sz="1800" b="1" kern="1200" dirty="0">
            <a:latin typeface="+mj-lt"/>
          </a:endParaRPr>
        </a:p>
      </dsp:txBody>
      <dsp:txXfrm>
        <a:off x="593081" y="2544306"/>
        <a:ext cx="7957280" cy="399568"/>
      </dsp:txXfrm>
    </dsp:sp>
    <dsp:sp modelId="{D372EC42-3C63-41A7-AB77-AD85B1ECB74E}">
      <dsp:nvSpPr>
        <dsp:cNvPr id="0" name=""/>
        <dsp:cNvSpPr/>
      </dsp:nvSpPr>
      <dsp:spPr>
        <a:xfrm>
          <a:off x="0" y="3850464"/>
          <a:ext cx="11429304" cy="6142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7041" tIns="312420" rIns="887041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BE" sz="1400" kern="1200" dirty="0">
              <a:latin typeface="+mj-lt"/>
            </a:rPr>
            <a:t>Not in the ECB policy mandate, but </a:t>
          </a:r>
          <a:r>
            <a:rPr lang="en-US" sz="1400" kern="1200" dirty="0">
              <a:latin typeface="+mj-lt"/>
            </a:rPr>
            <a:t>developments </a:t>
          </a:r>
          <a:r>
            <a:rPr lang="en-BE" sz="1400" kern="1200" dirty="0">
              <a:latin typeface="+mj-lt"/>
            </a:rPr>
            <a:t>affect </a:t>
          </a:r>
          <a:r>
            <a:rPr lang="en-US" sz="1400" kern="1200" dirty="0">
              <a:latin typeface="+mj-lt"/>
            </a:rPr>
            <a:t>the transmission of monetary policy </a:t>
          </a:r>
        </a:p>
      </dsp:txBody>
      <dsp:txXfrm>
        <a:off x="0" y="3850464"/>
        <a:ext cx="11429304" cy="614250"/>
      </dsp:txXfrm>
    </dsp:sp>
    <dsp:sp modelId="{B72FDA7F-54BD-442C-86CE-575DFB9AD495}">
      <dsp:nvSpPr>
        <dsp:cNvPr id="0" name=""/>
        <dsp:cNvSpPr/>
      </dsp:nvSpPr>
      <dsp:spPr>
        <a:xfrm>
          <a:off x="571465" y="3675590"/>
          <a:ext cx="8000512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400" tIns="0" rIns="30240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BE" sz="1800" b="1" kern="1200" dirty="0">
              <a:latin typeface="+mj-lt"/>
            </a:rPr>
            <a:t>3. Exchange rate developments</a:t>
          </a:r>
          <a:endParaRPr lang="en-US" sz="1800" b="1" kern="1200" dirty="0">
            <a:latin typeface="+mj-lt"/>
          </a:endParaRPr>
        </a:p>
      </dsp:txBody>
      <dsp:txXfrm>
        <a:off x="593081" y="3697206"/>
        <a:ext cx="7957280" cy="399568"/>
      </dsp:txXfrm>
    </dsp:sp>
    <dsp:sp modelId="{9241A447-FC94-424D-BE4E-9C166104BEFE}">
      <dsp:nvSpPr>
        <dsp:cNvPr id="0" name=""/>
        <dsp:cNvSpPr/>
      </dsp:nvSpPr>
      <dsp:spPr>
        <a:xfrm>
          <a:off x="0" y="4813640"/>
          <a:ext cx="11429304" cy="10631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7041" tIns="312420" rIns="887041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More </a:t>
          </a:r>
          <a:r>
            <a:rPr lang="en-US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standardised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 and cautious 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style 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(like in other CB)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 with </a:t>
          </a:r>
          <a:r>
            <a:rPr lang="en-US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more limited insights on internal deliberation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BE" sz="1400" kern="1200" dirty="0">
              <a:latin typeface="+mj-lt"/>
            </a:rPr>
            <a:t>Pro: It</a:t>
          </a:r>
          <a:r>
            <a:rPr lang="en-GB" sz="1400" kern="1200" dirty="0">
              <a:latin typeface="+mj-lt"/>
            </a:rPr>
            <a:t> conveys consistency over 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time and can be applied in any </a:t>
          </a:r>
          <a:r>
            <a:rPr lang="en-GB" sz="14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situatio</a:t>
          </a: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n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libri Light" panose="020F0302020204030204"/>
            <a:ea typeface="+mn-ea"/>
            <a:cs typeface="+mn-cs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BE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Cons: It may attract excessive attention to minor signals and can prompt </a:t>
          </a:r>
          <a:r>
            <a:rPr lang="en-GB" sz="14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Calibri Light" panose="020F0302020204030204"/>
              <a:ea typeface="+mn-ea"/>
              <a:cs typeface="+mn-cs"/>
            </a:rPr>
            <a:t>overreactions</a:t>
          </a:r>
          <a:endParaRPr lang="en-US" sz="1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Calibri Light" panose="020F0302020204030204"/>
            <a:ea typeface="+mn-ea"/>
            <a:cs typeface="+mn-cs"/>
          </a:endParaRPr>
        </a:p>
      </dsp:txBody>
      <dsp:txXfrm>
        <a:off x="0" y="4813640"/>
        <a:ext cx="11429304" cy="1063125"/>
      </dsp:txXfrm>
    </dsp:sp>
    <dsp:sp modelId="{D8DBFDFE-503F-4BB7-B974-F9454C2780FA}">
      <dsp:nvSpPr>
        <dsp:cNvPr id="0" name=""/>
        <dsp:cNvSpPr/>
      </dsp:nvSpPr>
      <dsp:spPr>
        <a:xfrm>
          <a:off x="571465" y="4592240"/>
          <a:ext cx="8000512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2400" tIns="0" rIns="30240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BE" sz="1800" b="1" kern="1200" dirty="0">
              <a:latin typeface="+mj-lt"/>
            </a:rPr>
            <a:t>Communication style and challenges</a:t>
          </a:r>
          <a:endParaRPr lang="en-US" sz="1800" b="1" kern="1200" dirty="0">
            <a:latin typeface="+mj-lt"/>
          </a:endParaRPr>
        </a:p>
      </dsp:txBody>
      <dsp:txXfrm>
        <a:off x="593081" y="4613856"/>
        <a:ext cx="7957280" cy="3995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2"/>
            <a:ext cx="4028440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8" tIns="45709" rIns="91418" bIns="45709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3665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13" y="2"/>
            <a:ext cx="4028440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8" tIns="45709" rIns="91418" bIns="45709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3665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" y="6658665"/>
            <a:ext cx="4028440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8" tIns="45709" rIns="91418" bIns="45709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/>
            </a:lvl1pPr>
          </a:lstStyle>
          <a:p>
            <a:endParaRPr lang="en-US"/>
          </a:p>
        </p:txBody>
      </p:sp>
      <p:sp>
        <p:nvSpPr>
          <p:cNvPr id="3665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13" y="6658665"/>
            <a:ext cx="4028440" cy="35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8" tIns="45709" rIns="91418" bIns="45709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/>
            </a:lvl1pPr>
          </a:lstStyle>
          <a:p>
            <a:fld id="{57079321-0FBA-491E-AF6A-465181FE624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6803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4028440" cy="350520"/>
          </a:xfrm>
          <a:prstGeom prst="rect">
            <a:avLst/>
          </a:prstGeom>
        </p:spPr>
        <p:txBody>
          <a:bodyPr vert="horz" lIns="91418" tIns="45709" rIns="91418" bIns="4570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13" y="2"/>
            <a:ext cx="4028440" cy="350520"/>
          </a:xfrm>
          <a:prstGeom prst="rect">
            <a:avLst/>
          </a:prstGeom>
        </p:spPr>
        <p:txBody>
          <a:bodyPr vert="horz" lIns="91418" tIns="45709" rIns="91418" bIns="45709" rtlCol="0"/>
          <a:lstStyle>
            <a:lvl1pPr algn="r">
              <a:defRPr sz="1200"/>
            </a:lvl1pPr>
          </a:lstStyle>
          <a:p>
            <a:fld id="{FB55F242-7A86-4F12-B762-A9C1542CC29C}" type="datetimeFigureOut">
              <a:rPr lang="en-US" smtClean="0"/>
              <a:pPr/>
              <a:t>12/2/25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525463"/>
            <a:ext cx="46736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8" tIns="45709" rIns="91418" bIns="4570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1" y="3329942"/>
            <a:ext cx="7437120" cy="3154680"/>
          </a:xfrm>
          <a:prstGeom prst="rect">
            <a:avLst/>
          </a:prstGeom>
        </p:spPr>
        <p:txBody>
          <a:bodyPr vert="horz" lIns="91418" tIns="45709" rIns="91418" bIns="4570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5" y="6658665"/>
            <a:ext cx="4028440" cy="350520"/>
          </a:xfrm>
          <a:prstGeom prst="rect">
            <a:avLst/>
          </a:prstGeom>
        </p:spPr>
        <p:txBody>
          <a:bodyPr vert="horz" lIns="91418" tIns="45709" rIns="91418" bIns="4570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13" y="6658665"/>
            <a:ext cx="4028440" cy="350520"/>
          </a:xfrm>
          <a:prstGeom prst="rect">
            <a:avLst/>
          </a:prstGeom>
        </p:spPr>
        <p:txBody>
          <a:bodyPr vert="horz" lIns="91418" tIns="45709" rIns="91418" bIns="45709" rtlCol="0" anchor="b"/>
          <a:lstStyle>
            <a:lvl1pPr algn="r">
              <a:defRPr sz="1200"/>
            </a:lvl1pPr>
          </a:lstStyle>
          <a:p>
            <a:fld id="{A8F745A6-B529-4347-8061-83D636505F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280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F745A6-B529-4347-8061-83D636505FF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448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34C86-1375-D68E-7271-152E74BE9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0E7D79-CA8D-94B7-76E0-D3F7E2CF59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82D6F4-BB66-B597-863D-9F33382976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D5CF5B-466A-A8B0-2356-04FD7A8891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fld id="{A8F745A6-B529-4347-8061-83D636505F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068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fld id="{A8F745A6-B529-4347-8061-83D636505F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9194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fld id="{A8F745A6-B529-4347-8061-83D636505F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6420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963CE7-78D3-C0DD-32BB-6A8380489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CF651FA-A7AC-2E31-6929-6E503364D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6982-46B5-F7AE-70F8-39BB2A66AF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9B5A4-5CEF-A7AB-061F-7F9CF30664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fld id="{A8F745A6-B529-4347-8061-83D636505F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272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21DB3B-4F71-EC34-ADF0-A861DEACF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82A763-6AEB-0E03-48B8-34603BA94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79ED10-45DE-1D09-5141-FAB9CC5639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0C58C4-5953-87B6-64A1-21658B91BD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fld id="{A8F745A6-B529-4347-8061-83D636505FF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9963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CCC9E-EBE4-4E73-9153-07C33D6008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91AAEE-E52A-431A-9519-ED170329F8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9AA56-E59F-44ED-A98B-F544F2EF5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5F6AA9-2C54-4FB3-92AC-E17B858B8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77FFF9-DFB3-42F6-BE3B-6EA8BD77F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1323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C8441-83A1-4D2B-92A8-04211EF08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30A0D8-C450-4CF9-B21A-34B8B78DC8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CC4F2-A30D-47EB-8033-BBF0FEB44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6B6715-F9F1-4F2F-828C-BCA32B1DF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4AEF9-28AB-4E4A-B558-FD6F2869F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7849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DFA539-FA0F-4686-A11D-351B23997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AEB4E1-E681-40B9-8450-D4697E2A6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E52498-D918-4EDA-AEF4-B0F94FE58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2B3ED-FABB-4881-84C9-AE8F5766E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FD2AF-8AE3-48A6-BBC4-E1A881D02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6563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39C91C5-F18A-C17D-92D9-C1885A3FD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B2B8E96-FDDD-15ED-C440-254F0A388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CFC676-91E2-F845-B3AD-769F9DB78555}" type="slidenum">
              <a:rPr lang="nl-BE" smtClean="0"/>
              <a:t>‹#›</a:t>
            </a:fld>
            <a:endParaRPr lang="nl-BE"/>
          </a:p>
        </p:txBody>
      </p:sp>
      <p:grpSp>
        <p:nvGrpSpPr>
          <p:cNvPr id="15" name="Group 2">
            <a:extLst>
              <a:ext uri="{FF2B5EF4-FFF2-40B4-BE49-F238E27FC236}">
                <a16:creationId xmlns:a16="http://schemas.microsoft.com/office/drawing/2014/main" id="{60502C39-2C66-567F-9855-444CC9E9B24D}"/>
              </a:ext>
            </a:extLst>
          </p:cNvPr>
          <p:cNvGrpSpPr/>
          <p:nvPr userDrawn="1"/>
        </p:nvGrpSpPr>
        <p:grpSpPr>
          <a:xfrm>
            <a:off x="633045" y="-2"/>
            <a:ext cx="11558956" cy="6881448"/>
            <a:chOff x="633045" y="-2"/>
            <a:chExt cx="11558956" cy="6881448"/>
          </a:xfrm>
        </p:grpSpPr>
        <p:sp>
          <p:nvSpPr>
            <p:cNvPr id="16" name="Right Triangle 4">
              <a:extLst>
                <a:ext uri="{FF2B5EF4-FFF2-40B4-BE49-F238E27FC236}">
                  <a16:creationId xmlns:a16="http://schemas.microsoft.com/office/drawing/2014/main" id="{747D77DE-17C5-34C4-0394-E28400E48F40}"/>
                </a:ext>
              </a:extLst>
            </p:cNvPr>
            <p:cNvSpPr/>
            <p:nvPr/>
          </p:nvSpPr>
          <p:spPr>
            <a:xfrm rot="16200000">
              <a:off x="2971798" y="-2338755"/>
              <a:ext cx="6881448" cy="11558953"/>
            </a:xfrm>
            <a:custGeom>
              <a:avLst/>
              <a:gdLst>
                <a:gd name="connsiteX0" fmla="*/ 0 w 6858002"/>
                <a:gd name="connsiteY0" fmla="*/ 7866185 h 7866185"/>
                <a:gd name="connsiteX1" fmla="*/ 0 w 6858002"/>
                <a:gd name="connsiteY1" fmla="*/ 0 h 7866185"/>
                <a:gd name="connsiteX2" fmla="*/ 6858002 w 6858002"/>
                <a:gd name="connsiteY2" fmla="*/ 7866185 h 7866185"/>
                <a:gd name="connsiteX3" fmla="*/ 0 w 6858002"/>
                <a:gd name="connsiteY3" fmla="*/ 7866185 h 7866185"/>
                <a:gd name="connsiteX0" fmla="*/ 23446 w 6881448"/>
                <a:gd name="connsiteY0" fmla="*/ 12192004 h 12192004"/>
                <a:gd name="connsiteX1" fmla="*/ 0 w 6881448"/>
                <a:gd name="connsiteY1" fmla="*/ 0 h 12192004"/>
                <a:gd name="connsiteX2" fmla="*/ 6881448 w 6881448"/>
                <a:gd name="connsiteY2" fmla="*/ 12192004 h 12192004"/>
                <a:gd name="connsiteX3" fmla="*/ 23446 w 6881448"/>
                <a:gd name="connsiteY3" fmla="*/ 12192004 h 1219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81448" h="12192004">
                  <a:moveTo>
                    <a:pt x="23446" y="12192004"/>
                  </a:moveTo>
                  <a:cubicBezTo>
                    <a:pt x="15631" y="8128003"/>
                    <a:pt x="7815" y="4064001"/>
                    <a:pt x="0" y="0"/>
                  </a:cubicBezTo>
                  <a:lnTo>
                    <a:pt x="6881448" y="12192004"/>
                  </a:lnTo>
                  <a:lnTo>
                    <a:pt x="23446" y="121920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ight Triangle 3">
              <a:extLst>
                <a:ext uri="{FF2B5EF4-FFF2-40B4-BE49-F238E27FC236}">
                  <a16:creationId xmlns:a16="http://schemas.microsoft.com/office/drawing/2014/main" id="{7E5E5F3D-C8EA-0CB9-D82C-8701F204DAA4}"/>
                </a:ext>
              </a:extLst>
            </p:cNvPr>
            <p:cNvSpPr/>
            <p:nvPr/>
          </p:nvSpPr>
          <p:spPr>
            <a:xfrm rot="16200000">
              <a:off x="4173415" y="-1137141"/>
              <a:ext cx="6858002" cy="917917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ight Triangle 6">
              <a:extLst>
                <a:ext uri="{FF2B5EF4-FFF2-40B4-BE49-F238E27FC236}">
                  <a16:creationId xmlns:a16="http://schemas.microsoft.com/office/drawing/2014/main" id="{5415CC30-5AA8-77C7-C1BC-ECF317974272}"/>
                </a:ext>
              </a:extLst>
            </p:cNvPr>
            <p:cNvSpPr/>
            <p:nvPr/>
          </p:nvSpPr>
          <p:spPr>
            <a:xfrm rot="16200000">
              <a:off x="4460631" y="-849924"/>
              <a:ext cx="6858002" cy="8604737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9" name="Picture 8" descr="Logo&#10;&#10;Description automatically generated">
            <a:extLst>
              <a:ext uri="{FF2B5EF4-FFF2-40B4-BE49-F238E27FC236}">
                <a16:creationId xmlns:a16="http://schemas.microsoft.com/office/drawing/2014/main" id="{866A0AE0-EA73-6285-FAD2-ACC6049B09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56" y="269632"/>
            <a:ext cx="947203" cy="1052223"/>
          </a:xfrm>
          <a:prstGeom prst="rect">
            <a:avLst/>
          </a:prstGeom>
        </p:spPr>
      </p:pic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8C238AF9-B8D8-8497-B053-7E51CFC928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3042" y="1465331"/>
            <a:ext cx="6394450" cy="2100262"/>
          </a:xfrm>
        </p:spPr>
        <p:txBody>
          <a:bodyPr>
            <a:normAutofit/>
          </a:bodyPr>
          <a:lstStyle>
            <a:lvl1pPr marL="0" indent="0">
              <a:buNone/>
              <a:defRPr sz="3200" cap="all" baseline="0">
                <a:solidFill>
                  <a:schemeClr val="tx2"/>
                </a:solidFill>
                <a:latin typeface="Montserrat" pitchFamily="2" charset="77"/>
              </a:defRPr>
            </a:lvl1pPr>
          </a:lstStyle>
          <a:p>
            <a:r>
              <a:rPr lang="en-US" sz="2800" b="1">
                <a:solidFill>
                  <a:srgbClr val="207164"/>
                </a:solidFill>
                <a:latin typeface="Montserrat"/>
              </a:rPr>
              <a:t>TITLE GOES HERE</a:t>
            </a:r>
            <a:endParaRPr lang="en-US" sz="2800" b="1">
              <a:solidFill>
                <a:srgbClr val="207164"/>
              </a:solidFill>
              <a:latin typeface="Montserrat" panose="00000500000000000000" pitchFamily="50" charset="0"/>
            </a:endParaRPr>
          </a:p>
        </p:txBody>
      </p:sp>
      <p:sp>
        <p:nvSpPr>
          <p:cNvPr id="27" name="Tijdelijke aanduiding voor tekst 27">
            <a:extLst>
              <a:ext uri="{FF2B5EF4-FFF2-40B4-BE49-F238E27FC236}">
                <a16:creationId xmlns:a16="http://schemas.microsoft.com/office/drawing/2014/main" id="{75FCA40E-F334-CAD3-4EFE-728DB00F6B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3042" y="3709069"/>
            <a:ext cx="2578100" cy="404812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pPr lvl="0"/>
            <a:r>
              <a:rPr lang="nl-BE"/>
              <a:t>Location</a:t>
            </a:r>
          </a:p>
        </p:txBody>
      </p:sp>
      <p:sp>
        <p:nvSpPr>
          <p:cNvPr id="28" name="Tijdelijke aanduiding voor tekst 27">
            <a:extLst>
              <a:ext uri="{FF2B5EF4-FFF2-40B4-BE49-F238E27FC236}">
                <a16:creationId xmlns:a16="http://schemas.microsoft.com/office/drawing/2014/main" id="{1582AAAD-AC52-088E-B15E-0ED57C8C06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3042" y="4257357"/>
            <a:ext cx="2578100" cy="404812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  <a:latin typeface="Montserrat" pitchFamily="2" charset="77"/>
              </a:defRPr>
            </a:lvl1pPr>
          </a:lstStyle>
          <a:p>
            <a:pPr lvl="0"/>
            <a:r>
              <a:rPr lang="nl-BE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65169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CCC9E-EBE4-4E73-9153-07C33D6008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91AAEE-E52A-431A-9519-ED170329F8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9AA56-E59F-44ED-A98B-F544F2EF5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5F6AA9-2C54-4FB3-92AC-E17B858B8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77FFF9-DFB3-42F6-BE3B-6EA8BD77F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8806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6EC8A-6267-45FD-BB2D-3AAE6D484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93A998-8BF8-40BE-8A0B-2BCD1C4DA6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35922C-4A21-4ADF-9476-4CFDB4D04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4E0C6-F401-4E01-852A-C57FA2215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7433F-634C-4CD6-B43D-A6CBB4D43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870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26405-9F1F-4898-80B7-0E2893A66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CA6195-8032-40BB-92F4-1B2B5EA30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49D1B6-2E51-4F4A-B599-FC1621EAF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CFC3A-BDB1-4180-A30A-BDA9C1A5E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9EC12-1365-4203-83C2-6844154B3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55711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C33F8-1A82-4CF4-8A29-F7AB445D3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4567F-524A-47DE-AB92-185F8FA503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B78784-E361-4DEF-8832-6E502BCF93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7AFE0C-1BCF-48C1-B5CC-C27469622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5C3FC-A97D-4143-A193-CEF9CF167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9156BC-4BFF-4B19-8AD4-8943CFC4B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0840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9FEEE-C2BC-4120-9D56-582D578CA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DA8CDC-3416-4095-8594-8105A395EF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C27B7D-37CF-47AA-B4AB-6B0AD88CD7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1509D4-A879-4E1D-975D-ED18BD7230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EC0342-A30A-4CFF-91F3-FC7CA6445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1C5F04-91DE-46FE-84E8-2E23E0C57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1B925E-D70D-4AE4-A052-0EF2E15C0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BD4446-B51A-4F7E-8786-E55F4437C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96081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4AF8F-908E-48EA-B8F9-57EFEB1F1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783F94-CBF3-47E7-9CDA-EB842FCA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2C754-2E1C-4479-8739-AFDAD8784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B4B0A0-5891-4DC9-82A9-500499BB1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55399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4A7004-CD88-4CDA-853D-F11241603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830412-6F0E-4631-ABE7-5521950E3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3C8BA3-1AE9-4D1E-8009-812E83DE2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9653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6EC8A-6267-45FD-BB2D-3AAE6D484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93A998-8BF8-40BE-8A0B-2BCD1C4DA6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35922C-4A21-4ADF-9476-4CFDB4D04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94E0C6-F401-4E01-852A-C57FA2215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7433F-634C-4CD6-B43D-A6CBB4D43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16446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7FF64-6E3D-4714-BA54-02F68D8FB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3D80C-7465-4A0E-BFEC-D3895C148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50D98E-2BB2-4835-A51F-5D0779A01B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52116A-7F0B-47CD-84AC-6F0E6F8BD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A446EF-794D-4C3D-ABB2-9940D84DB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772D2-B578-4182-911C-63A987C9F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2652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8B936-EA5B-4D65-95F0-8534F4732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B63FC4-0A31-411A-9096-A5162D979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FAB4C0-3BC9-467B-8C65-D14982F3D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0579A-8B94-48AF-8C40-F41FB54BA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29A64-CFF1-4289-AD3F-0F9D97CCC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43C1C2-F40E-4827-AB15-C34565EFF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9377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C8441-83A1-4D2B-92A8-04211EF08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30A0D8-C450-4CF9-B21A-34B8B78DC8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5CC4F2-A30D-47EB-8033-BBF0FEB44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6B6715-F9F1-4F2F-828C-BCA32B1DF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4AEF9-28AB-4E4A-B558-FD6F2869F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8509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DFA539-FA0F-4686-A11D-351B239976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AEB4E1-E681-40B9-8450-D4697E2A6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E52498-D918-4EDA-AEF4-B0F94FE58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2B3ED-FABB-4881-84C9-AE8F5766E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FD2AF-8AE3-48A6-BBC4-E1A881D02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691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26405-9F1F-4898-80B7-0E2893A66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CA6195-8032-40BB-92F4-1B2B5EA30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49D1B6-2E51-4F4A-B599-FC1621EAF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CFC3A-BDB1-4180-A30A-BDA9C1A5E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9EC12-1365-4203-83C2-6844154B3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8287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C33F8-1A82-4CF4-8A29-F7AB445D3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4567F-524A-47DE-AB92-185F8FA503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B78784-E361-4DEF-8832-6E502BCF93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7AFE0C-1BCF-48C1-B5CC-C27469622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5C3FC-A97D-4143-A193-CEF9CF167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9156BC-4BFF-4B19-8AD4-8943CFC4B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4578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9FEEE-C2BC-4120-9D56-582D578CA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DA8CDC-3416-4095-8594-8105A395EF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C27B7D-37CF-47AA-B4AB-6B0AD88CD7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1509D4-A879-4E1D-975D-ED18BD7230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EC0342-A30A-4CFF-91F3-FC7CA6445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1C5F04-91DE-46FE-84E8-2E23E0C57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1B925E-D70D-4AE4-A052-0EF2E15C0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BD4446-B51A-4F7E-8786-E55F4437C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4825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4AF8F-908E-48EA-B8F9-57EFEB1F1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783F94-CBF3-47E7-9CDA-EB842FCA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2C754-2E1C-4479-8739-AFDAD8784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B4B0A0-5891-4DC9-82A9-500499BB1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3856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4A7004-CD88-4CDA-853D-F11241603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830412-6F0E-4631-ABE7-5521950E3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3C8BA3-1AE9-4D1E-8009-812E83DE2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931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7FF64-6E3D-4714-BA54-02F68D8FB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3D80C-7465-4A0E-BFEC-D3895C148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50D98E-2BB2-4835-A51F-5D0779A01B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52116A-7F0B-47CD-84AC-6F0E6F8BD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A446EF-794D-4C3D-ABB2-9940D84DB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4772D2-B578-4182-911C-63A987C9F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0581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8B936-EA5B-4D65-95F0-8534F47327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B63FC4-0A31-411A-9096-A5162D979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FAB4C0-3BC9-467B-8C65-D14982F3DD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0579A-8B94-48AF-8C40-F41FB54BA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929A64-CFF1-4289-AD3F-0F9D97CCC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43C1C2-F40E-4827-AB15-C34565EFF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0534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88243E-B391-44CD-BE0B-E6715C278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585EF4-BA9E-450D-8D0B-4F018F117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FCCF5-F3D8-459E-A2D8-7AF8F0FFA7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A2B846-8B27-4DAA-B703-9ED9D65C9B09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02/12/2025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BCB1EB-A999-4D78-8B9A-1391D61D51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413F1C-ADC2-4076-AEF6-326771E74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81FFCD-1C50-49C8-8889-D50073F4A3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2664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2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88243E-B391-44CD-BE0B-E6715C278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585EF4-BA9E-450D-8D0B-4F018F117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FCCF5-F3D8-459E-A2D8-7AF8F0FFA7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2B846-8B27-4DAA-B703-9ED9D65C9B09}" type="datetimeFigureOut">
              <a:rPr lang="en-GB" smtClean="0"/>
              <a:t>02/12/2025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BCB1EB-A999-4D78-8B9A-1391D61D51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413F1C-ADC2-4076-AEF6-326771E740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1FFCD-1C50-49C8-8889-D50073F4A31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5386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CEPS%20(Centre%20for%20European%20Policy%20Studies)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D8D424F7-3739-DA2D-4FA9-0AF87FD832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9336" y="1268760"/>
            <a:ext cx="8828242" cy="2304674"/>
          </a:xfrm>
        </p:spPr>
        <p:txBody>
          <a:bodyPr>
            <a:normAutofit/>
          </a:bodyPr>
          <a:lstStyle/>
          <a:p>
            <a:endParaRPr lang="en-BE" sz="2000" b="1" dirty="0">
              <a:solidFill>
                <a:schemeClr val="tx1"/>
              </a:solidFill>
            </a:endParaRPr>
          </a:p>
          <a:p>
            <a:r>
              <a:rPr lang="en-US" sz="2400" b="1" dirty="0">
                <a:solidFill>
                  <a:schemeClr val="tx1"/>
                </a:solidFill>
              </a:rPr>
              <a:t>ECB monetary policy after the disinflation</a:t>
            </a:r>
            <a:endParaRPr lang="en-BE" sz="2400" b="1" dirty="0">
              <a:solidFill>
                <a:schemeClr val="tx1"/>
              </a:solidFill>
            </a:endParaRPr>
          </a:p>
          <a:p>
            <a:r>
              <a:rPr lang="en-BE" sz="1600" b="1" dirty="0">
                <a:solidFill>
                  <a:schemeClr val="tx1"/>
                </a:solidFill>
              </a:rPr>
              <a:t>Paper prepared by C. Alcidi, I. Angeloni and Cedric Tille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556A15-FAFD-E547-8510-85292124F7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4303" y="3953721"/>
            <a:ext cx="3997056" cy="823602"/>
          </a:xfrm>
        </p:spPr>
        <p:txBody>
          <a:bodyPr/>
          <a:lstStyle/>
          <a:p>
            <a:r>
              <a:rPr lang="en-GB" dirty="0"/>
              <a:t>Cinzia Alcidi, </a:t>
            </a:r>
          </a:p>
          <a:p>
            <a:r>
              <a:rPr lang="en-GB" b="0" dirty="0"/>
              <a:t>CEPS, </a:t>
            </a:r>
            <a:r>
              <a:rPr lang="en-BE" b="0" dirty="0"/>
              <a:t>S</a:t>
            </a:r>
            <a:r>
              <a:rPr lang="en-GB" b="0" dirty="0" err="1"/>
              <a:t>enior</a:t>
            </a:r>
            <a:r>
              <a:rPr lang="en-GB" b="0" dirty="0"/>
              <a:t> </a:t>
            </a:r>
            <a:r>
              <a:rPr lang="en-BE" b="0" dirty="0"/>
              <a:t>Research </a:t>
            </a:r>
            <a:r>
              <a:rPr lang="en-GB" b="0" dirty="0"/>
              <a:t>Fellow  </a:t>
            </a:r>
          </a:p>
        </p:txBody>
      </p:sp>
    </p:spTree>
    <p:extLst>
      <p:ext uri="{BB962C8B-B14F-4D97-AF65-F5344CB8AC3E}">
        <p14:creationId xmlns:p14="http://schemas.microsoft.com/office/powerpoint/2010/main" val="746884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91AC99-8D16-2F91-4F0F-156CCEEB5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1526D-0AFC-8913-7D39-AF8CBD982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196" y="-27537"/>
            <a:ext cx="11548434" cy="1042434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</a:pPr>
            <a:r>
              <a:rPr lang="en-BE" sz="3200" b="1" dirty="0">
                <a:solidFill>
                  <a:srgbClr val="207164"/>
                </a:solidFill>
                <a:latin typeface="Montserrat" panose="00000500000000000000"/>
              </a:rPr>
              <a:t>ECB monetary policy stance </a:t>
            </a:r>
            <a:endParaRPr lang="en-GB" sz="3200" b="1" dirty="0">
              <a:solidFill>
                <a:srgbClr val="207164"/>
              </a:solidFill>
              <a:latin typeface="Montserrat" panose="00000500000000000000"/>
            </a:endParaRPr>
          </a:p>
        </p:txBody>
      </p:sp>
      <p:graphicFrame>
        <p:nvGraphicFramePr>
          <p:cNvPr id="21" name="Content Placeholder 12">
            <a:extLst>
              <a:ext uri="{FF2B5EF4-FFF2-40B4-BE49-F238E27FC236}">
                <a16:creationId xmlns:a16="http://schemas.microsoft.com/office/drawing/2014/main" id="{7EDDA67D-2761-5A5C-AD76-ACBE1CC289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2793369"/>
              </p:ext>
            </p:extLst>
          </p:nvPr>
        </p:nvGraphicFramePr>
        <p:xfrm>
          <a:off x="407368" y="1014896"/>
          <a:ext cx="11508505" cy="5654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E1B6DFF1-A006-6F8F-A3EF-396230297C90}"/>
              </a:ext>
            </a:extLst>
          </p:cNvPr>
          <p:cNvSpPr txBox="1"/>
          <p:nvPr/>
        </p:nvSpPr>
        <p:spPr>
          <a:xfrm>
            <a:off x="498764" y="11291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AB5536-1226-8B2D-6FD7-0425E0E87800}"/>
              </a:ext>
            </a:extLst>
          </p:cNvPr>
          <p:cNvSpPr/>
          <p:nvPr/>
        </p:nvSpPr>
        <p:spPr>
          <a:xfrm rot="16200000">
            <a:off x="-3319760" y="3300648"/>
            <a:ext cx="6871717" cy="2321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098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352" y="109633"/>
            <a:ext cx="6125614" cy="1019512"/>
          </a:xfrm>
        </p:spPr>
        <p:txBody>
          <a:bodyPr anchor="b">
            <a:normAutofit/>
          </a:bodyPr>
          <a:lstStyle/>
          <a:p>
            <a:r>
              <a:rPr lang="en-BE" sz="3200" b="1" dirty="0">
                <a:solidFill>
                  <a:schemeClr val="tx2"/>
                </a:solidFill>
                <a:latin typeface="Montserrat" panose="00000500000000000000"/>
              </a:rPr>
              <a:t>Inflation divergence across MS remains</a:t>
            </a:r>
            <a:endParaRPr lang="en-IE" sz="3200" b="1" dirty="0">
              <a:latin typeface="Montserrat" panose="0000050000000000000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E3A741D-C19B-960A-5803-1C5887147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40768" y="3211903"/>
            <a:ext cx="1664453" cy="5658638"/>
          </a:xfrm>
          <a:prstGeom prst="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86000">
                <a:schemeClr val="accent5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C3A50E9-9119-7BC3-083B-2D84CCC78E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33235" y="0"/>
            <a:ext cx="1370340" cy="6857999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44000">
                <a:schemeClr val="accent5">
                  <a:alpha val="0"/>
                </a:scheme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C39DE25-0E4E-0AA7-0932-1D78C2372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36530" y="-11248"/>
            <a:ext cx="5648324" cy="1323214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2000">
                <a:schemeClr val="accent2">
                  <a:alpha val="0"/>
                </a:schemeClr>
              </a:gs>
            </a:gsLst>
            <a:lin ang="48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D6EA299-0840-6DEA-E670-C49AEBC87E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9461635" y="3593533"/>
            <a:ext cx="2743200" cy="3275713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51000">
                <a:schemeClr val="accent5">
                  <a:lumMod val="60000"/>
                  <a:lumOff val="40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D5FB3C-FD9F-C2EC-7233-8D028E672575}"/>
              </a:ext>
            </a:extLst>
          </p:cNvPr>
          <p:cNvSpPr txBox="1"/>
          <p:nvPr/>
        </p:nvSpPr>
        <p:spPr>
          <a:xfrm>
            <a:off x="498764" y="11291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Content Placeholder 12">
            <a:extLst>
              <a:ext uri="{FF2B5EF4-FFF2-40B4-BE49-F238E27FC236}">
                <a16:creationId xmlns:a16="http://schemas.microsoft.com/office/drawing/2014/main" id="{D5846B5D-B9DF-C28A-EE6D-F9D0159825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731" y="1165167"/>
            <a:ext cx="6333943" cy="5687438"/>
          </a:xfrm>
          <a:solidFill>
            <a:srgbClr val="FFFFFF"/>
          </a:solidFill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800" b="1" dirty="0">
                <a:latin typeface="+mj-lt"/>
              </a:rPr>
              <a:t>Inflation </a:t>
            </a:r>
            <a:r>
              <a:rPr lang="en-BE" sz="1800" b="1" dirty="0">
                <a:latin typeface="+mj-lt"/>
              </a:rPr>
              <a:t>d</a:t>
            </a:r>
            <a:r>
              <a:rPr lang="en-US" sz="1800" b="1" dirty="0" err="1">
                <a:latin typeface="+mj-lt"/>
              </a:rPr>
              <a:t>ispersion</a:t>
            </a:r>
            <a:r>
              <a:rPr lang="en-US" sz="1800" b="1" dirty="0">
                <a:latin typeface="+mj-lt"/>
              </a:rPr>
              <a:t> in the </a:t>
            </a:r>
            <a:r>
              <a:rPr lang="en-BE" sz="1800" b="1" dirty="0">
                <a:latin typeface="+mj-lt"/>
              </a:rPr>
              <a:t>EA</a:t>
            </a:r>
            <a:r>
              <a:rPr lang="en-US" sz="1800" b="1" dirty="0">
                <a:latin typeface="+mj-lt"/>
              </a:rPr>
              <a:t> vs. the US</a:t>
            </a:r>
            <a:endParaRPr lang="en-BE" sz="1800" b="1" dirty="0">
              <a:latin typeface="+mj-lt"/>
            </a:endParaRPr>
          </a:p>
          <a:p>
            <a:pPr marL="540000" lvl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600" dirty="0">
                <a:latin typeface="+mj-lt"/>
              </a:rPr>
              <a:t>The 2022 energy price shock generated a much larger dispersion of inflation and price levels in the </a:t>
            </a:r>
            <a:r>
              <a:rPr lang="en-BE" sz="1600" dirty="0">
                <a:latin typeface="+mj-lt"/>
              </a:rPr>
              <a:t>EA </a:t>
            </a:r>
            <a:r>
              <a:rPr lang="en-US" sz="1600" dirty="0">
                <a:latin typeface="+mj-lt"/>
              </a:rPr>
              <a:t>than in the </a:t>
            </a:r>
            <a:r>
              <a:rPr lang="en-BE" sz="1600" dirty="0">
                <a:latin typeface="+mj-lt"/>
              </a:rPr>
              <a:t>US</a:t>
            </a:r>
            <a:r>
              <a:rPr lang="en-US" sz="1600" dirty="0">
                <a:latin typeface="+mj-lt"/>
              </a:rPr>
              <a:t>.</a:t>
            </a:r>
            <a:endParaRPr lang="en-BE" sz="1600" dirty="0">
              <a:latin typeface="+mj-lt"/>
            </a:endParaRPr>
          </a:p>
          <a:p>
            <a:pPr marL="540000" lvl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600" dirty="0">
                <a:latin typeface="+mj-lt"/>
              </a:rPr>
              <a:t>Three years later, dispersion in the EA remains significantly higher, indicating persistent divergence.</a:t>
            </a:r>
            <a:endParaRPr lang="en-BE" sz="1600" dirty="0">
              <a:latin typeface="+mj-lt"/>
            </a:endParaRPr>
          </a:p>
          <a:p>
            <a:pPr marL="540000" lvl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600" dirty="0">
                <a:latin typeface="+mj-lt"/>
              </a:rPr>
              <a:t>This gap is driven in part by a few outliers (notably the Baltic States and S</a:t>
            </a:r>
            <a:r>
              <a:rPr lang="en-BE" sz="1600" dirty="0">
                <a:latin typeface="+mj-lt"/>
              </a:rPr>
              <a:t>K</a:t>
            </a:r>
            <a:r>
              <a:rPr lang="en-US" sz="1600" dirty="0">
                <a:latin typeface="+mj-lt"/>
              </a:rPr>
              <a:t>),</a:t>
            </a:r>
            <a:r>
              <a:rPr lang="en-BE" sz="1600" dirty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but even excluding them, dispersion remains elevated.</a:t>
            </a:r>
            <a:endParaRPr lang="en-BE" sz="16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800" b="1" dirty="0">
                <a:latin typeface="+mj-lt"/>
              </a:rPr>
              <a:t>Why is </a:t>
            </a:r>
            <a:r>
              <a:rPr lang="en-BE" sz="1800" b="1" dirty="0">
                <a:latin typeface="+mj-lt"/>
              </a:rPr>
              <a:t>EA inflation </a:t>
            </a:r>
            <a:r>
              <a:rPr lang="en-US" sz="1800" b="1" dirty="0">
                <a:latin typeface="+mj-lt"/>
              </a:rPr>
              <a:t>dispersion so persistent?</a:t>
            </a:r>
            <a:endParaRPr lang="en-BE" sz="1800" b="1" dirty="0">
              <a:latin typeface="+mj-lt"/>
              <a:cs typeface="Times New Roman" panose="02020603050405020304" pitchFamily="18" charset="0"/>
            </a:endParaRPr>
          </a:p>
          <a:p>
            <a:pPr marL="540000" lvl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600" dirty="0">
                <a:latin typeface="+mj-lt"/>
              </a:rPr>
              <a:t>Asymmetric impact of the shock, amplified by domestic structural features (</a:t>
            </a:r>
            <a:r>
              <a:rPr lang="en-BE" sz="1600" dirty="0">
                <a:latin typeface="+mj-lt"/>
              </a:rPr>
              <a:t>e.g. </a:t>
            </a:r>
            <a:r>
              <a:rPr lang="en-US" sz="1600" dirty="0">
                <a:latin typeface="+mj-lt"/>
              </a:rPr>
              <a:t>energy mix)</a:t>
            </a:r>
            <a:r>
              <a:rPr lang="en-BE" sz="1600" dirty="0">
                <a:latin typeface="+mj-lt"/>
              </a:rPr>
              <a:t> and possibly geopolitical risks</a:t>
            </a:r>
          </a:p>
          <a:p>
            <a:pPr marL="540000" lvl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BE" sz="1600" dirty="0">
                <a:latin typeface="+mj-lt"/>
              </a:rPr>
              <a:t> Catch-up</a:t>
            </a:r>
            <a:r>
              <a:rPr lang="en-US" sz="1600" dirty="0">
                <a:latin typeface="+mj-lt"/>
              </a:rPr>
              <a:t> processes</a:t>
            </a:r>
            <a:r>
              <a:rPr lang="en-BE" sz="1600" dirty="0">
                <a:latin typeface="+mj-lt"/>
              </a:rPr>
              <a:t> are still ongoing</a:t>
            </a:r>
          </a:p>
          <a:p>
            <a:pPr marL="540000" lvl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600" u="sng" dirty="0">
                <a:latin typeface="+mj-lt"/>
              </a:rPr>
              <a:t>Key </a:t>
            </a:r>
            <a:r>
              <a:rPr lang="en-BE" sz="1600" u="sng" dirty="0">
                <a:latin typeface="+mj-lt"/>
              </a:rPr>
              <a:t>point</a:t>
            </a:r>
            <a:r>
              <a:rPr lang="en-US" sz="1600" dirty="0">
                <a:latin typeface="+mj-lt"/>
              </a:rPr>
              <a:t>: the divergence has not corrected</a:t>
            </a:r>
            <a:r>
              <a:rPr lang="en-BE" sz="1600" dirty="0">
                <a:latin typeface="+mj-lt"/>
              </a:rPr>
              <a:t>, and </a:t>
            </a:r>
            <a:r>
              <a:rPr lang="en-US" sz="1600" dirty="0">
                <a:latin typeface="+mj-lt"/>
              </a:rPr>
              <a:t>the gap is unusually persistent</a:t>
            </a:r>
            <a:endParaRPr lang="en-BE" sz="16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BE" sz="2000" b="1" dirty="0">
                <a:latin typeface="+mj-lt"/>
                <a:cs typeface="Times New Roman" panose="02020603050405020304" pitchFamily="18" charset="0"/>
              </a:rPr>
              <a:t>Broader implications  </a:t>
            </a:r>
          </a:p>
          <a:p>
            <a:pPr marL="540000" lvl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600" dirty="0">
                <a:latin typeface="+mj-lt"/>
              </a:rPr>
              <a:t>In “normal” periods, US state-level inflation and EA </a:t>
            </a:r>
            <a:r>
              <a:rPr lang="en-BE" sz="1600" dirty="0">
                <a:latin typeface="+mj-lt"/>
              </a:rPr>
              <a:t>MS</a:t>
            </a:r>
            <a:r>
              <a:rPr lang="en-US" sz="1600" dirty="0">
                <a:latin typeface="+mj-lt"/>
              </a:rPr>
              <a:t>-level inflation show similar </a:t>
            </a:r>
            <a:r>
              <a:rPr lang="en-BE" sz="1600" dirty="0">
                <a:latin typeface="+mj-lt"/>
              </a:rPr>
              <a:t>inflation variation</a:t>
            </a:r>
            <a:r>
              <a:rPr lang="en-US" sz="1600" dirty="0">
                <a:latin typeface="+mj-lt"/>
              </a:rPr>
              <a:t>.</a:t>
            </a:r>
            <a:endParaRPr lang="en-BE" sz="1600" dirty="0">
              <a:latin typeface="+mj-lt"/>
            </a:endParaRPr>
          </a:p>
          <a:p>
            <a:pPr marL="540000" lvl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600" dirty="0">
                <a:latin typeface="+mj-lt"/>
              </a:rPr>
              <a:t>However, in the EA, a large inflationary shock seems to delay or impede reconvergence, unlike in the US.</a:t>
            </a:r>
            <a:endParaRPr lang="en-BE" sz="1600" dirty="0">
              <a:latin typeface="+mj-lt"/>
            </a:endParaRPr>
          </a:p>
          <a:p>
            <a:pPr marL="540000" lvl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ts val="1000"/>
              <a:tabLst>
                <a:tab pos="457200" algn="l"/>
              </a:tabLst>
            </a:pPr>
            <a:r>
              <a:rPr lang="en-US" sz="1600" dirty="0">
                <a:latin typeface="+mj-lt"/>
              </a:rPr>
              <a:t>Persistent divergences may fuel political concerns over whether a single monetary policy can meet diverse national needs.</a:t>
            </a:r>
            <a:endParaRPr lang="en-BE" sz="1600" dirty="0"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EF51FA-B2E5-7264-C372-B647DF475DC2}"/>
              </a:ext>
            </a:extLst>
          </p:cNvPr>
          <p:cNvSpPr/>
          <p:nvPr/>
        </p:nvSpPr>
        <p:spPr>
          <a:xfrm rot="16200000">
            <a:off x="-3319760" y="3300648"/>
            <a:ext cx="6871717" cy="2321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D34FBE-BD6B-50A2-0B7E-23FFA52EC5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874" y="1379108"/>
            <a:ext cx="5448331" cy="3762745"/>
          </a:xfrm>
          <a:prstGeom prst="rect">
            <a:avLst/>
          </a:prstGeom>
          <a:noFill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44A2BB1-21B2-34AF-0C2C-EE47EB346CB1}"/>
              </a:ext>
            </a:extLst>
          </p:cNvPr>
          <p:cNvSpPr txBox="1"/>
          <p:nvPr/>
        </p:nvSpPr>
        <p:spPr>
          <a:xfrm>
            <a:off x="6708698" y="782532"/>
            <a:ext cx="53285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BE" sz="1600" b="1" dirty="0">
                <a:solidFill>
                  <a:srgbClr val="575756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Comparison EA MS -US States: </a:t>
            </a:r>
            <a:r>
              <a:rPr lang="en-BE" sz="1600" b="1" dirty="0">
                <a:solidFill>
                  <a:srgbClr val="575756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2022 inflationary shock </a:t>
            </a:r>
            <a:endParaRPr lang="en-GB" sz="16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53658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251" y="60123"/>
            <a:ext cx="8060894" cy="835483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</a:pPr>
            <a:r>
              <a:rPr lang="en-BE" sz="3200" b="1" dirty="0">
                <a:solidFill>
                  <a:srgbClr val="207164"/>
                </a:solidFill>
                <a:latin typeface="Montserrat" panose="00000500000000000000"/>
              </a:rPr>
              <a:t>Exchange rate movements: drivers</a:t>
            </a:r>
            <a:endParaRPr lang="en-GB" sz="3200" b="1" dirty="0">
              <a:solidFill>
                <a:srgbClr val="207164"/>
              </a:solidFill>
              <a:latin typeface="Montserrat" panose="00000500000000000000"/>
            </a:endParaRPr>
          </a:p>
        </p:txBody>
      </p:sp>
      <p:graphicFrame>
        <p:nvGraphicFramePr>
          <p:cNvPr id="23" name="Content Placeholder 12">
            <a:extLst>
              <a:ext uri="{FF2B5EF4-FFF2-40B4-BE49-F238E27FC236}">
                <a16:creationId xmlns:a16="http://schemas.microsoft.com/office/drawing/2014/main" id="{EC42A755-7D97-53D9-0666-E19C63CF85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1293221"/>
              </p:ext>
            </p:extLst>
          </p:nvPr>
        </p:nvGraphicFramePr>
        <p:xfrm>
          <a:off x="335360" y="1754424"/>
          <a:ext cx="7755721" cy="47709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99D5FB3C-FD9F-C2EC-7233-8D028E672575}"/>
              </a:ext>
            </a:extLst>
          </p:cNvPr>
          <p:cNvSpPr txBox="1"/>
          <p:nvPr/>
        </p:nvSpPr>
        <p:spPr>
          <a:xfrm>
            <a:off x="498764" y="11291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2692CA-D1AE-1E24-CD70-2A559AB41160}"/>
              </a:ext>
            </a:extLst>
          </p:cNvPr>
          <p:cNvSpPr/>
          <p:nvPr/>
        </p:nvSpPr>
        <p:spPr>
          <a:xfrm rot="16200000">
            <a:off x="-3319760" y="3300648"/>
            <a:ext cx="6871717" cy="2321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graph of a graph showing the value of a stock market&#10;&#10;AI-generated content may be incorrect.">
            <a:extLst>
              <a:ext uri="{FF2B5EF4-FFF2-40B4-BE49-F238E27FC236}">
                <a16:creationId xmlns:a16="http://schemas.microsoft.com/office/drawing/2014/main" id="{F0281E90-3413-206A-C87E-D29BD0C309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6240" y="560000"/>
            <a:ext cx="3835046" cy="26413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A097F68-3754-F505-1D00-5DFA8FE840C9}"/>
              </a:ext>
            </a:extLst>
          </p:cNvPr>
          <p:cNvSpPr txBox="1"/>
          <p:nvPr/>
        </p:nvSpPr>
        <p:spPr>
          <a:xfrm>
            <a:off x="8256240" y="79408"/>
            <a:ext cx="383504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-GB" sz="1400" b="1" dirty="0">
                <a:solidFill>
                  <a:srgbClr val="575756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USD</a:t>
            </a:r>
            <a:r>
              <a:rPr lang="en-BE" sz="1400" b="1" dirty="0">
                <a:solidFill>
                  <a:srgbClr val="575756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GB" sz="1400" b="1" dirty="0">
                <a:solidFill>
                  <a:srgbClr val="575756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BE" sz="1400" b="1" dirty="0">
                <a:solidFill>
                  <a:srgbClr val="575756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UR exchange rate</a:t>
            </a:r>
          </a:p>
          <a:p>
            <a:pPr algn="ctr">
              <a:spcBef>
                <a:spcPts val="0"/>
              </a:spcBef>
              <a:buNone/>
            </a:pPr>
            <a:r>
              <a:rPr lang="en-BE" sz="1100" dirty="0">
                <a:solidFill>
                  <a:srgbClr val="575756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GB" sz="1100" dirty="0">
                <a:solidFill>
                  <a:srgbClr val="575756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 increase denotes a euro appreciation</a:t>
            </a:r>
            <a:endParaRPr lang="en-GB" sz="1100" dirty="0"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2C460ED-3A91-6DEA-A2AA-8DF2EB668E54}"/>
              </a:ext>
            </a:extLst>
          </p:cNvPr>
          <p:cNvGrpSpPr/>
          <p:nvPr/>
        </p:nvGrpSpPr>
        <p:grpSpPr>
          <a:xfrm>
            <a:off x="337116" y="980728"/>
            <a:ext cx="7755720" cy="564292"/>
            <a:chOff x="0" y="79371"/>
            <a:chExt cx="7035641" cy="795600"/>
          </a:xfrm>
          <a:solidFill>
            <a:schemeClr val="tx2"/>
          </a:solidFill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6A18145E-193C-727F-ACBF-466A65F19285}"/>
                </a:ext>
              </a:extLst>
            </p:cNvPr>
            <p:cNvSpPr/>
            <p:nvPr/>
          </p:nvSpPr>
          <p:spPr>
            <a:xfrm>
              <a:off x="0" y="79371"/>
              <a:ext cx="7035641" cy="795600"/>
            </a:xfrm>
            <a:prstGeom prst="round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endParaRPr lang="en-GB">
                <a:solidFill>
                  <a:schemeClr val="tx1"/>
                </a:solidFill>
              </a:endParaRPr>
            </a:p>
          </p:txBody>
        </p:sp>
        <p:sp>
          <p:nvSpPr>
            <p:cNvPr id="14" name="Rectangle: Rounded Corners 4">
              <a:extLst>
                <a:ext uri="{FF2B5EF4-FFF2-40B4-BE49-F238E27FC236}">
                  <a16:creationId xmlns:a16="http://schemas.microsoft.com/office/drawing/2014/main" id="{878EAB36-799C-E5C8-6B6E-87AE8A4BF5E0}"/>
                </a:ext>
              </a:extLst>
            </p:cNvPr>
            <p:cNvSpPr txBox="1"/>
            <p:nvPr/>
          </p:nvSpPr>
          <p:spPr>
            <a:xfrm>
              <a:off x="95859" y="79371"/>
              <a:ext cx="6826725" cy="717924"/>
            </a:xfrm>
            <a:prstGeom prst="rect">
              <a:avLst/>
            </a:prstGeom>
            <a:grpFill/>
            <a:ln>
              <a:solidFill>
                <a:schemeClr val="tx2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BE" sz="2200" kern="1200" dirty="0">
                  <a:solidFill>
                    <a:srgbClr val="FFFFFF"/>
                  </a:solidFill>
                </a:rPr>
                <a:t>Against expectations: USD depreciation &amp; </a:t>
              </a:r>
              <a:r>
                <a:rPr lang="en-BE" sz="2200" dirty="0">
                  <a:solidFill>
                    <a:srgbClr val="FFFFFF"/>
                  </a:solidFill>
                </a:rPr>
                <a:t>EUR</a:t>
              </a:r>
              <a:r>
                <a:rPr lang="en-BE" sz="2200" kern="1200" dirty="0">
                  <a:solidFill>
                    <a:srgbClr val="FFFFFF"/>
                  </a:solidFill>
                </a:rPr>
                <a:t> appreciation  </a:t>
              </a:r>
              <a:endParaRPr lang="en-US" sz="2200" kern="12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68DB133-072A-46C5-DCA9-99748D1F9B76}"/>
              </a:ext>
            </a:extLst>
          </p:cNvPr>
          <p:cNvSpPr txBox="1"/>
          <p:nvPr/>
        </p:nvSpPr>
        <p:spPr>
          <a:xfrm>
            <a:off x="8325145" y="3429000"/>
            <a:ext cx="37630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-GB" sz="1200" b="1" dirty="0">
                <a:latin typeface="+mj-lt"/>
              </a:rPr>
              <a:t>FED and ECB interest rate differential and exchange rate</a:t>
            </a:r>
            <a:r>
              <a:rPr lang="en-GB" sz="1200" dirty="0">
                <a:latin typeface="+mj-lt"/>
              </a:rPr>
              <a:t>, Jan. 2003 - Sept. 2025</a:t>
            </a:r>
            <a:endParaRPr lang="en-GB" sz="900" dirty="0">
              <a:latin typeface="+mj-lt"/>
            </a:endParaRPr>
          </a:p>
        </p:txBody>
      </p:sp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F6CB3C9A-EDD2-1B6A-4632-CB02F574CB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0881027"/>
              </p:ext>
            </p:extLst>
          </p:nvPr>
        </p:nvGraphicFramePr>
        <p:xfrm>
          <a:off x="8325144" y="4002789"/>
          <a:ext cx="3766141" cy="2641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2624086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2816EB-4561-5185-7BCB-5899C8BCB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452EE-9917-A76B-8B33-2E85C072B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865" y="57039"/>
            <a:ext cx="8668512" cy="848958"/>
          </a:xfrm>
        </p:spPr>
        <p:txBody>
          <a:bodyPr anchor="b">
            <a:noAutofit/>
          </a:bodyPr>
          <a:lstStyle/>
          <a:p>
            <a:r>
              <a:rPr lang="en-BE" sz="3200" b="1" dirty="0">
                <a:solidFill>
                  <a:schemeClr val="tx2"/>
                </a:solidFill>
                <a:latin typeface="Montserrat" panose="00000500000000000000"/>
              </a:rPr>
              <a:t>Reduced confidence in USD</a:t>
            </a:r>
            <a:endParaRPr lang="en-GB" sz="3200" b="1" dirty="0">
              <a:solidFill>
                <a:schemeClr val="tx2"/>
              </a:solidFill>
              <a:latin typeface="Montserrat" panose="00000500000000000000"/>
            </a:endParaRPr>
          </a:p>
        </p:txBody>
      </p:sp>
      <p:sp>
        <p:nvSpPr>
          <p:cNvPr id="53" name="Content Placeholder 12">
            <a:extLst>
              <a:ext uri="{FF2B5EF4-FFF2-40B4-BE49-F238E27FC236}">
                <a16:creationId xmlns:a16="http://schemas.microsoft.com/office/drawing/2014/main" id="{61CDB3D4-5D90-E648-55BA-917BDBE79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48" y="1340768"/>
            <a:ext cx="5879976" cy="5040560"/>
          </a:xfrm>
        </p:spPr>
        <p:txBody>
          <a:bodyPr anchor="t">
            <a:normAutofit/>
          </a:bodyPr>
          <a:lstStyle/>
          <a:p>
            <a:pPr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BE" sz="2200" dirty="0">
                <a:latin typeface="+mj-lt"/>
                <a:cs typeface="Times New Roman" panose="02020603050405020304" pitchFamily="18" charset="0"/>
              </a:rPr>
              <a:t>US assets long perceived as safe </a:t>
            </a:r>
          </a:p>
          <a:p>
            <a:pPr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BE" sz="2200" dirty="0">
                <a:latin typeface="+mj-lt"/>
                <a:cs typeface="Times New Roman" panose="02020603050405020304" pitchFamily="18" charset="0"/>
              </a:rPr>
              <a:t>Today, uncertainty is stemming from the US</a:t>
            </a:r>
          </a:p>
          <a:p>
            <a:pPr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BE" sz="2200" dirty="0">
                <a:latin typeface="+mj-lt"/>
                <a:cs typeface="Times New Roman" panose="02020603050405020304" pitchFamily="18" charset="0"/>
              </a:rPr>
              <a:t>Investors have not moved away </a:t>
            </a:r>
          </a:p>
          <a:p>
            <a:pPr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BE" sz="2200" dirty="0">
                <a:latin typeface="+mj-lt"/>
                <a:cs typeface="Times New Roman" panose="02020603050405020304" pitchFamily="18" charset="0"/>
              </a:rPr>
              <a:t>But of non-monetary convenience of USD asset holdings has declined, re-pricing</a:t>
            </a:r>
            <a:r>
              <a:rPr lang="en-BE" sz="2400" dirty="0">
                <a:latin typeface="+mj-lt"/>
                <a:cs typeface="Times New Roman" panose="02020603050405020304" pitchFamily="18" charset="0"/>
              </a:rPr>
              <a:t>:</a:t>
            </a:r>
          </a:p>
          <a:p>
            <a:pPr lvl="1"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BE" sz="1800" dirty="0">
                <a:latin typeface="+mj-lt"/>
                <a:cs typeface="Times New Roman" panose="02020603050405020304" pitchFamily="18" charset="0"/>
              </a:rPr>
              <a:t>Investors ask for higher returns (see LT interest rates)</a:t>
            </a:r>
          </a:p>
          <a:p>
            <a:pPr lvl="1"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BE" sz="1800" dirty="0">
                <a:latin typeface="+mj-lt"/>
                <a:cs typeface="Times New Roman" panose="02020603050405020304" pitchFamily="18" charset="0"/>
              </a:rPr>
              <a:t>Weaker USD</a:t>
            </a:r>
          </a:p>
          <a:p>
            <a:pPr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BE" sz="2200" dirty="0">
                <a:latin typeface="+mj-lt"/>
                <a:cs typeface="Times New Roman" panose="02020603050405020304" pitchFamily="18" charset="0"/>
              </a:rPr>
              <a:t>Foreign investors are hedging against exchange rate movement </a:t>
            </a:r>
          </a:p>
          <a:p>
            <a:pPr lvl="1"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BE" sz="1800" dirty="0">
                <a:latin typeface="+mj-lt"/>
                <a:cs typeface="Times New Roman" panose="02020603050405020304" pitchFamily="18" charset="0"/>
              </a:rPr>
              <a:t>The latter is likely to have been the main driver of the USD depreciation </a:t>
            </a:r>
          </a:p>
          <a:p>
            <a:pPr lvl="2"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BE" sz="1400" dirty="0">
                <a:latin typeface="+mj-lt"/>
                <a:cs typeface="Times New Roman" panose="02020603050405020304" pitchFamily="18" charset="0"/>
              </a:rPr>
              <a:t>Hedging occurred on existing exposures</a:t>
            </a:r>
          </a:p>
          <a:p>
            <a:pPr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BE" sz="2200" dirty="0">
                <a:latin typeface="+mj-lt"/>
                <a:cs typeface="Times New Roman" panose="02020603050405020304" pitchFamily="18" charset="0"/>
              </a:rPr>
              <a:t>This makes future exchange rate developments very uncertain</a:t>
            </a:r>
          </a:p>
          <a:p>
            <a:pPr lvl="1">
              <a:spcBef>
                <a:spcPts val="600"/>
              </a:spcBef>
              <a:buSzPts val="1000"/>
              <a:tabLst>
                <a:tab pos="457200" algn="l"/>
              </a:tabLst>
            </a:pPr>
            <a:endParaRPr lang="en-BE" sz="1800" dirty="0">
              <a:latin typeface="+mj-lt"/>
              <a:cs typeface="Times New Roman" panose="02020603050405020304" pitchFamily="18" charset="0"/>
            </a:endParaRPr>
          </a:p>
          <a:p>
            <a:pPr marL="0" indent="0">
              <a:spcBef>
                <a:spcPts val="600"/>
              </a:spcBef>
              <a:buSzPts val="1000"/>
              <a:buNone/>
              <a:tabLst>
                <a:tab pos="457200" algn="l"/>
              </a:tabLst>
            </a:pPr>
            <a:endParaRPr lang="en-BE" sz="2400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EE310FE-F8AB-24B3-224F-B3367DAF49CA}"/>
              </a:ext>
            </a:extLst>
          </p:cNvPr>
          <p:cNvSpPr txBox="1"/>
          <p:nvPr/>
        </p:nvSpPr>
        <p:spPr>
          <a:xfrm>
            <a:off x="498764" y="11291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65CC5E7-2BB1-7DA0-6939-490A95A2D15E}"/>
              </a:ext>
            </a:extLst>
          </p:cNvPr>
          <p:cNvSpPr/>
          <p:nvPr/>
        </p:nvSpPr>
        <p:spPr>
          <a:xfrm rot="16200000">
            <a:off x="-3319760" y="3300648"/>
            <a:ext cx="6871717" cy="2321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761106-8DE6-207B-8F12-F1B35A3FD27D}"/>
              </a:ext>
            </a:extLst>
          </p:cNvPr>
          <p:cNvSpPr txBox="1"/>
          <p:nvPr/>
        </p:nvSpPr>
        <p:spPr>
          <a:xfrm>
            <a:off x="6780996" y="3808515"/>
            <a:ext cx="45346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1400" b="1" dirty="0">
                <a:latin typeface="+mj-lt"/>
              </a:rPr>
              <a:t>Hedging patterns against the US dollar</a:t>
            </a:r>
            <a:endParaRPr lang="en-GB" sz="1050" b="1" dirty="0"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4BCD82-0EB9-1836-DE77-3D0DF5BA2BC5}"/>
              </a:ext>
            </a:extLst>
          </p:cNvPr>
          <p:cNvSpPr txBox="1"/>
          <p:nvPr/>
        </p:nvSpPr>
        <p:spPr>
          <a:xfrm>
            <a:off x="7127219" y="408789"/>
            <a:ext cx="46786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BE" sz="1400" b="1" dirty="0">
                <a:solidFill>
                  <a:srgbClr val="575756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US Policy uncertainty </a:t>
            </a:r>
            <a:endParaRPr lang="en-GB" sz="1400" b="1" dirty="0">
              <a:latin typeface="+mj-lt"/>
            </a:endParaRPr>
          </a:p>
        </p:txBody>
      </p:sp>
      <p:pic>
        <p:nvPicPr>
          <p:cNvPr id="8" name="Picture 7" descr="A graph of red and blue lines&#10;&#10;AI-generated content may be incorrect.">
            <a:extLst>
              <a:ext uri="{FF2B5EF4-FFF2-40B4-BE49-F238E27FC236}">
                <a16:creationId xmlns:a16="http://schemas.microsoft.com/office/drawing/2014/main" id="{887A7CF5-EFC6-079E-25FD-A40D82FE3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875" y="4173125"/>
            <a:ext cx="2773926" cy="2424227"/>
          </a:xfrm>
          <a:prstGeom prst="rect">
            <a:avLst/>
          </a:prstGeom>
        </p:spPr>
      </p:pic>
      <p:pic>
        <p:nvPicPr>
          <p:cNvPr id="11" name="Picture 10" descr="A graph of a graph showing the price of a stock market&#10;&#10;AI-generated content may be incorrect.">
            <a:extLst>
              <a:ext uri="{FF2B5EF4-FFF2-40B4-BE49-F238E27FC236}">
                <a16:creationId xmlns:a16="http://schemas.microsoft.com/office/drawing/2014/main" id="{994C70D7-5597-4E42-7989-FA71325209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9102" y="4149080"/>
            <a:ext cx="2773926" cy="2412000"/>
          </a:xfrm>
          <a:prstGeom prst="rect">
            <a:avLst/>
          </a:prstGeom>
        </p:spPr>
      </p:pic>
      <p:pic>
        <p:nvPicPr>
          <p:cNvPr id="12" name="Picture 11" descr="A graph of the price of the stock market&#10;&#10;AI-generated content may be incorrect.">
            <a:extLst>
              <a:ext uri="{FF2B5EF4-FFF2-40B4-BE49-F238E27FC236}">
                <a16:creationId xmlns:a16="http://schemas.microsoft.com/office/drawing/2014/main" id="{27567C4C-4E7A-046B-AB4B-5DAD2F2F27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56679" y="922682"/>
            <a:ext cx="5082331" cy="293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462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EA00E5-2344-702B-CFDF-610EC3AA5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27B1F-6084-77D3-3CCA-747FCC0F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214" y="-27537"/>
            <a:ext cx="11548434" cy="864249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</a:pPr>
            <a:r>
              <a:rPr lang="en-BE" sz="3200" b="1" dirty="0">
                <a:solidFill>
                  <a:srgbClr val="207164"/>
                </a:solidFill>
                <a:latin typeface="Montserrat" panose="00000500000000000000"/>
              </a:rPr>
              <a:t>Communication challenges</a:t>
            </a:r>
            <a:endParaRPr lang="en-GB" sz="3200" b="1" dirty="0">
              <a:solidFill>
                <a:srgbClr val="207164"/>
              </a:solidFill>
              <a:latin typeface="Montserrat" panose="00000500000000000000"/>
            </a:endParaRPr>
          </a:p>
        </p:txBody>
      </p:sp>
      <p:graphicFrame>
        <p:nvGraphicFramePr>
          <p:cNvPr id="21" name="Content Placeholder 12">
            <a:extLst>
              <a:ext uri="{FF2B5EF4-FFF2-40B4-BE49-F238E27FC236}">
                <a16:creationId xmlns:a16="http://schemas.microsoft.com/office/drawing/2014/main" id="{15D9149E-8794-B944-391D-D8669A0B05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4115728"/>
              </p:ext>
            </p:extLst>
          </p:nvPr>
        </p:nvGraphicFramePr>
        <p:xfrm>
          <a:off x="530500" y="692696"/>
          <a:ext cx="11429304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861CCF3-973B-C7C5-038C-D8173AD8D8AA}"/>
              </a:ext>
            </a:extLst>
          </p:cNvPr>
          <p:cNvSpPr txBox="1"/>
          <p:nvPr/>
        </p:nvSpPr>
        <p:spPr>
          <a:xfrm>
            <a:off x="498764" y="11291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9DA44FD-4096-C77B-1259-7AADF0A35F14}"/>
              </a:ext>
            </a:extLst>
          </p:cNvPr>
          <p:cNvSpPr/>
          <p:nvPr/>
        </p:nvSpPr>
        <p:spPr>
          <a:xfrm rot="16200000">
            <a:off x="-3319760" y="3300648"/>
            <a:ext cx="6871717" cy="2321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062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6187B2A-8DC0-473A-9CFE-1EB11774987F}"/>
              </a:ext>
            </a:extLst>
          </p:cNvPr>
          <p:cNvGrpSpPr/>
          <p:nvPr/>
        </p:nvGrpSpPr>
        <p:grpSpPr>
          <a:xfrm rot="10800000" flipH="1">
            <a:off x="2459114" y="-2"/>
            <a:ext cx="9732885" cy="6924583"/>
            <a:chOff x="633045" y="-2"/>
            <a:chExt cx="11558956" cy="6881448"/>
          </a:xfrm>
        </p:grpSpPr>
        <p:sp>
          <p:nvSpPr>
            <p:cNvPr id="10" name="Right Triangle 4">
              <a:extLst>
                <a:ext uri="{FF2B5EF4-FFF2-40B4-BE49-F238E27FC236}">
                  <a16:creationId xmlns:a16="http://schemas.microsoft.com/office/drawing/2014/main" id="{D0F1A395-F95C-4E2F-888A-716AC4496DF8}"/>
                </a:ext>
              </a:extLst>
            </p:cNvPr>
            <p:cNvSpPr/>
            <p:nvPr/>
          </p:nvSpPr>
          <p:spPr>
            <a:xfrm rot="16200000">
              <a:off x="2971798" y="-2338755"/>
              <a:ext cx="6881448" cy="11558953"/>
            </a:xfrm>
            <a:custGeom>
              <a:avLst/>
              <a:gdLst>
                <a:gd name="connsiteX0" fmla="*/ 0 w 6858002"/>
                <a:gd name="connsiteY0" fmla="*/ 7866185 h 7866185"/>
                <a:gd name="connsiteX1" fmla="*/ 0 w 6858002"/>
                <a:gd name="connsiteY1" fmla="*/ 0 h 7866185"/>
                <a:gd name="connsiteX2" fmla="*/ 6858002 w 6858002"/>
                <a:gd name="connsiteY2" fmla="*/ 7866185 h 7866185"/>
                <a:gd name="connsiteX3" fmla="*/ 0 w 6858002"/>
                <a:gd name="connsiteY3" fmla="*/ 7866185 h 7866185"/>
                <a:gd name="connsiteX0" fmla="*/ 23446 w 6881448"/>
                <a:gd name="connsiteY0" fmla="*/ 12192004 h 12192004"/>
                <a:gd name="connsiteX1" fmla="*/ 0 w 6881448"/>
                <a:gd name="connsiteY1" fmla="*/ 0 h 12192004"/>
                <a:gd name="connsiteX2" fmla="*/ 6881448 w 6881448"/>
                <a:gd name="connsiteY2" fmla="*/ 12192004 h 12192004"/>
                <a:gd name="connsiteX3" fmla="*/ 23446 w 6881448"/>
                <a:gd name="connsiteY3" fmla="*/ 12192004 h 1219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81448" h="12192004">
                  <a:moveTo>
                    <a:pt x="23446" y="12192004"/>
                  </a:moveTo>
                  <a:cubicBezTo>
                    <a:pt x="15631" y="8128003"/>
                    <a:pt x="7815" y="4064001"/>
                    <a:pt x="0" y="0"/>
                  </a:cubicBezTo>
                  <a:lnTo>
                    <a:pt x="6881448" y="12192004"/>
                  </a:lnTo>
                  <a:lnTo>
                    <a:pt x="23446" y="121920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ight Triangle 10">
              <a:extLst>
                <a:ext uri="{FF2B5EF4-FFF2-40B4-BE49-F238E27FC236}">
                  <a16:creationId xmlns:a16="http://schemas.microsoft.com/office/drawing/2014/main" id="{49C434E8-836A-4D3E-94DD-9AE6E55CC394}"/>
                </a:ext>
              </a:extLst>
            </p:cNvPr>
            <p:cNvSpPr/>
            <p:nvPr/>
          </p:nvSpPr>
          <p:spPr>
            <a:xfrm rot="16200000">
              <a:off x="4173415" y="-1137141"/>
              <a:ext cx="6858002" cy="9179171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ight Triangle 11">
              <a:extLst>
                <a:ext uri="{FF2B5EF4-FFF2-40B4-BE49-F238E27FC236}">
                  <a16:creationId xmlns:a16="http://schemas.microsoft.com/office/drawing/2014/main" id="{D6C718EE-896F-42BC-998C-66FD7D931DFD}"/>
                </a:ext>
              </a:extLst>
            </p:cNvPr>
            <p:cNvSpPr/>
            <p:nvPr/>
          </p:nvSpPr>
          <p:spPr>
            <a:xfrm rot="16200000">
              <a:off x="4460631" y="-849924"/>
              <a:ext cx="6858002" cy="8604737"/>
            </a:xfrm>
            <a:prstGeom prst="rt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EFF00077-4F56-4CF2-91F7-FC789C0BC52D}"/>
              </a:ext>
            </a:extLst>
          </p:cNvPr>
          <p:cNvSpPr txBox="1"/>
          <p:nvPr/>
        </p:nvSpPr>
        <p:spPr>
          <a:xfrm>
            <a:off x="6659966" y="393314"/>
            <a:ext cx="53575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4000" b="1" dirty="0">
                <a:solidFill>
                  <a:schemeClr val="bg1"/>
                </a:solidFill>
                <a:latin typeface="Montserrat" panose="00000500000000000000" pitchFamily="50" charset="0"/>
              </a:rPr>
              <a:t>Thank you!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1067535-E8F4-491C-A35E-AE31966C73D4}"/>
              </a:ext>
            </a:extLst>
          </p:cNvPr>
          <p:cNvGrpSpPr/>
          <p:nvPr/>
        </p:nvGrpSpPr>
        <p:grpSpPr>
          <a:xfrm>
            <a:off x="1240170" y="1648645"/>
            <a:ext cx="885759" cy="885759"/>
            <a:chOff x="5653116" y="1008019"/>
            <a:chExt cx="885759" cy="885759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2201254-544E-4800-8D74-0B327ED1945E}"/>
                </a:ext>
              </a:extLst>
            </p:cNvPr>
            <p:cNvSpPr/>
            <p:nvPr/>
          </p:nvSpPr>
          <p:spPr>
            <a:xfrm>
              <a:off x="5686489" y="1041392"/>
              <a:ext cx="819015" cy="819015"/>
            </a:xfrm>
            <a:prstGeom prst="rect">
              <a:avLst/>
            </a:prstGeom>
            <a:solidFill>
              <a:srgbClr val="207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/>
            </a:p>
          </p:txBody>
        </p:sp>
        <p:pic>
          <p:nvPicPr>
            <p:cNvPr id="16" name="Picture 15" descr="A black and white logo&#10;&#10;Description automatically generated with low confidence">
              <a:extLst>
                <a:ext uri="{FF2B5EF4-FFF2-40B4-BE49-F238E27FC236}">
                  <a16:creationId xmlns:a16="http://schemas.microsoft.com/office/drawing/2014/main" id="{89D069F7-8887-4041-B1C0-01656AE11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3116" y="1008019"/>
              <a:ext cx="885759" cy="885759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2B487FC-7D2C-410D-AD37-C899EBE4F38B}"/>
              </a:ext>
            </a:extLst>
          </p:cNvPr>
          <p:cNvGrpSpPr/>
          <p:nvPr/>
        </p:nvGrpSpPr>
        <p:grpSpPr>
          <a:xfrm>
            <a:off x="1259873" y="2681993"/>
            <a:ext cx="819015" cy="819015"/>
            <a:chOff x="5686490" y="2360126"/>
            <a:chExt cx="819015" cy="81901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E870134-27C1-4892-9968-69C5FCF51389}"/>
                </a:ext>
              </a:extLst>
            </p:cNvPr>
            <p:cNvSpPr/>
            <p:nvPr/>
          </p:nvSpPr>
          <p:spPr>
            <a:xfrm>
              <a:off x="5686490" y="2360126"/>
              <a:ext cx="819015" cy="819015"/>
            </a:xfrm>
            <a:prstGeom prst="rect">
              <a:avLst/>
            </a:prstGeom>
            <a:solidFill>
              <a:srgbClr val="207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/>
            </a:p>
          </p:txBody>
        </p:sp>
        <p:pic>
          <p:nvPicPr>
            <p:cNvPr id="19" name="Picture 18" descr="Icon&#10;&#10;Description automatically generated">
              <a:extLst>
                <a:ext uri="{FF2B5EF4-FFF2-40B4-BE49-F238E27FC236}">
                  <a16:creationId xmlns:a16="http://schemas.microsoft.com/office/drawing/2014/main" id="{83DBEC09-FE19-4DD6-8BF5-87B814DAB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4238" y="2407877"/>
              <a:ext cx="723511" cy="723511"/>
            </a:xfrm>
            <a:prstGeom prst="rect">
              <a:avLst/>
            </a:prstGeom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12A07BA-78B3-4F8B-B390-33A202B9A595}"/>
              </a:ext>
            </a:extLst>
          </p:cNvPr>
          <p:cNvGrpSpPr/>
          <p:nvPr/>
        </p:nvGrpSpPr>
        <p:grpSpPr>
          <a:xfrm>
            <a:off x="1262011" y="3645024"/>
            <a:ext cx="819015" cy="819015"/>
            <a:chOff x="5686490" y="3678860"/>
            <a:chExt cx="819015" cy="81901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DB12C78-601A-487F-98E3-C6C7339B363F}"/>
                </a:ext>
              </a:extLst>
            </p:cNvPr>
            <p:cNvSpPr/>
            <p:nvPr/>
          </p:nvSpPr>
          <p:spPr>
            <a:xfrm>
              <a:off x="5686490" y="3678860"/>
              <a:ext cx="819015" cy="819015"/>
            </a:xfrm>
            <a:prstGeom prst="rect">
              <a:avLst/>
            </a:prstGeom>
            <a:solidFill>
              <a:srgbClr val="207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/>
            </a:p>
          </p:txBody>
        </p:sp>
        <p:pic>
          <p:nvPicPr>
            <p:cNvPr id="22" name="Picture 21" descr="Logo&#10;&#10;Description automatically generated">
              <a:extLst>
                <a:ext uri="{FF2B5EF4-FFF2-40B4-BE49-F238E27FC236}">
                  <a16:creationId xmlns:a16="http://schemas.microsoft.com/office/drawing/2014/main" id="{919CAE35-BC95-47FB-993A-69D0AF07A1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5100" y="3767473"/>
              <a:ext cx="641788" cy="641788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7A0018A-5671-425B-BA08-6A7C4767AAF7}"/>
              </a:ext>
            </a:extLst>
          </p:cNvPr>
          <p:cNvGrpSpPr/>
          <p:nvPr/>
        </p:nvGrpSpPr>
        <p:grpSpPr>
          <a:xfrm>
            <a:off x="1259868" y="4725144"/>
            <a:ext cx="819015" cy="819015"/>
            <a:chOff x="5686490" y="4997594"/>
            <a:chExt cx="819015" cy="81901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D2B4AC2-DCDA-4BB8-8ADC-86FC095DF009}"/>
                </a:ext>
              </a:extLst>
            </p:cNvPr>
            <p:cNvSpPr/>
            <p:nvPr/>
          </p:nvSpPr>
          <p:spPr>
            <a:xfrm>
              <a:off x="5686490" y="4997594"/>
              <a:ext cx="819015" cy="819015"/>
            </a:xfrm>
            <a:prstGeom prst="rect">
              <a:avLst/>
            </a:prstGeom>
            <a:solidFill>
              <a:srgbClr val="2071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BE"/>
            </a:p>
          </p:txBody>
        </p:sp>
        <p:pic>
          <p:nvPicPr>
            <p:cNvPr id="25" name="Picture 24" descr="Icon&#10;&#10;Description automatically generated">
              <a:extLst>
                <a:ext uri="{FF2B5EF4-FFF2-40B4-BE49-F238E27FC236}">
                  <a16:creationId xmlns:a16="http://schemas.microsoft.com/office/drawing/2014/main" id="{BF95AD34-FF2A-4BB6-983C-9BC026C3A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0745" y="5031853"/>
              <a:ext cx="750495" cy="750495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E9F69414-0ED6-42D4-B88A-2D5FF088C6A1}"/>
              </a:ext>
            </a:extLst>
          </p:cNvPr>
          <p:cNvSpPr txBox="1"/>
          <p:nvPr/>
        </p:nvSpPr>
        <p:spPr>
          <a:xfrm>
            <a:off x="2237523" y="1952172"/>
            <a:ext cx="1544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</a:lstStyle>
          <a:p>
            <a:pPr>
              <a:buNone/>
            </a:pPr>
            <a:r>
              <a:rPr lang="en-US" dirty="0"/>
              <a:t>www.ceps.eu</a:t>
            </a:r>
            <a:endParaRPr lang="en-GB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0411F19-726C-439A-9D39-EC6FB1FC2EA2}"/>
              </a:ext>
            </a:extLst>
          </p:cNvPr>
          <p:cNvSpPr txBox="1"/>
          <p:nvPr/>
        </p:nvSpPr>
        <p:spPr>
          <a:xfrm>
            <a:off x="2236991" y="2852936"/>
            <a:ext cx="2709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</a:lstStyle>
          <a:p>
            <a:pPr>
              <a:buNone/>
            </a:pPr>
            <a:r>
              <a:rPr lang="en-BE" dirty="0"/>
              <a:t>c</a:t>
            </a:r>
            <a:r>
              <a:rPr lang="en-US" dirty="0" err="1"/>
              <a:t>inzia</a:t>
            </a:r>
            <a:r>
              <a:rPr lang="en-US" dirty="0"/>
              <a:t>.</a:t>
            </a:r>
            <a:r>
              <a:rPr lang="en-BE" dirty="0"/>
              <a:t>a</a:t>
            </a:r>
            <a:r>
              <a:rPr lang="en-US" dirty="0"/>
              <a:t>lcidi@ceps.eu</a:t>
            </a:r>
            <a:endParaRPr lang="en-GB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B6D9CD-611F-4691-B8F3-041FDAD94F19}"/>
              </a:ext>
            </a:extLst>
          </p:cNvPr>
          <p:cNvSpPr txBox="1"/>
          <p:nvPr/>
        </p:nvSpPr>
        <p:spPr>
          <a:xfrm>
            <a:off x="2236991" y="3861048"/>
            <a:ext cx="2331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</a:lstStyle>
          <a:p>
            <a:pPr>
              <a:buNone/>
            </a:pPr>
            <a:r>
              <a:rPr lang="en-US" dirty="0"/>
              <a:t>@CEPS_thinktank</a:t>
            </a:r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6A643A3-B8B4-480D-AD12-E5D6E52AC545}"/>
              </a:ext>
            </a:extLst>
          </p:cNvPr>
          <p:cNvSpPr txBox="1"/>
          <p:nvPr/>
        </p:nvSpPr>
        <p:spPr>
          <a:xfrm>
            <a:off x="2236991" y="4941168"/>
            <a:ext cx="4939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</a:lstStyle>
          <a:p>
            <a:pPr>
              <a:buNone/>
            </a:pPr>
            <a:r>
              <a:rPr lang="en-BE" dirty="0" err="1">
                <a:hlinkClick r:id="rId6"/>
              </a:rPr>
              <a:t>cinzia</a:t>
            </a:r>
            <a:r>
              <a:rPr lang="en-BE" dirty="0">
                <a:hlinkClick r:id="rId6"/>
              </a:rPr>
              <a:t> </a:t>
            </a:r>
            <a:r>
              <a:rPr lang="en-BE" dirty="0" err="1">
                <a:hlinkClick r:id="rId6"/>
              </a:rPr>
              <a:t>alcidi</a:t>
            </a:r>
            <a:r>
              <a:rPr lang="en-BE" dirty="0">
                <a:hlinkClick r:id="rId6"/>
              </a:rPr>
              <a:t>  </a:t>
            </a:r>
            <a:endParaRPr lang="en-US" dirty="0"/>
          </a:p>
        </p:txBody>
      </p:sp>
      <p:pic>
        <p:nvPicPr>
          <p:cNvPr id="30" name="Picture 29" descr="Logo&#10;&#10;Description automatically generated">
            <a:extLst>
              <a:ext uri="{FF2B5EF4-FFF2-40B4-BE49-F238E27FC236}">
                <a16:creationId xmlns:a16="http://schemas.microsoft.com/office/drawing/2014/main" id="{CF7D57A3-325A-4BFC-83C4-3DB851BA6D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56" y="269632"/>
            <a:ext cx="780924" cy="86750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FDFBCE0-0755-D24C-6A80-D8D21B0CDB06}"/>
              </a:ext>
            </a:extLst>
          </p:cNvPr>
          <p:cNvSpPr/>
          <p:nvPr/>
        </p:nvSpPr>
        <p:spPr>
          <a:xfrm>
            <a:off x="1259862" y="5643995"/>
            <a:ext cx="819015" cy="819015"/>
          </a:xfrm>
          <a:prstGeom prst="rect">
            <a:avLst/>
          </a:prstGeom>
          <a:solidFill>
            <a:srgbClr val="207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5CE9D3-CD9C-B520-43C9-5B697BA925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15480" y="5805264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64433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EPS Palette">
      <a:dk1>
        <a:srgbClr val="000000"/>
      </a:dk1>
      <a:lt1>
        <a:srgbClr val="F8F8F8"/>
      </a:lt1>
      <a:dk2>
        <a:srgbClr val="207164"/>
      </a:dk2>
      <a:lt2>
        <a:srgbClr val="EDEDED"/>
      </a:lt2>
      <a:accent1>
        <a:srgbClr val="207164"/>
      </a:accent1>
      <a:accent2>
        <a:srgbClr val="F3C64C"/>
      </a:accent2>
      <a:accent3>
        <a:srgbClr val="702528"/>
      </a:accent3>
      <a:accent4>
        <a:srgbClr val="0D2545"/>
      </a:accent4>
      <a:accent5>
        <a:srgbClr val="F3EADA"/>
      </a:accent5>
      <a:accent6>
        <a:srgbClr val="EDEDED"/>
      </a:accent6>
      <a:hlink>
        <a:srgbClr val="0D2545"/>
      </a:hlink>
      <a:folHlink>
        <a:srgbClr val="70252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EPS Palette">
      <a:dk1>
        <a:srgbClr val="000000"/>
      </a:dk1>
      <a:lt1>
        <a:srgbClr val="F8F8F8"/>
      </a:lt1>
      <a:dk2>
        <a:srgbClr val="207164"/>
      </a:dk2>
      <a:lt2>
        <a:srgbClr val="EDEDED"/>
      </a:lt2>
      <a:accent1>
        <a:srgbClr val="207164"/>
      </a:accent1>
      <a:accent2>
        <a:srgbClr val="F3C64C"/>
      </a:accent2>
      <a:accent3>
        <a:srgbClr val="702528"/>
      </a:accent3>
      <a:accent4>
        <a:srgbClr val="0D2545"/>
      </a:accent4>
      <a:accent5>
        <a:srgbClr val="F3EADA"/>
      </a:accent5>
      <a:accent6>
        <a:srgbClr val="EDEDED"/>
      </a:accent6>
      <a:hlink>
        <a:srgbClr val="0D2545"/>
      </a:hlink>
      <a:folHlink>
        <a:srgbClr val="702528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5D216F4721FD4D8775B25E24B79111" ma:contentTypeVersion="22" ma:contentTypeDescription="Create a new document." ma:contentTypeScope="" ma:versionID="e90a3a313e1e314a77bf59730b043da5">
  <xsd:schema xmlns:xsd="http://www.w3.org/2001/XMLSchema" xmlns:xs="http://www.w3.org/2001/XMLSchema" xmlns:p="http://schemas.microsoft.com/office/2006/metadata/properties" xmlns:ns2="f6215aff-2524-4f4d-802e-a95548926d6f" xmlns:ns3="f25d86eb-de5b-42c1-8720-95c0f874fae9" targetNamespace="http://schemas.microsoft.com/office/2006/metadata/properties" ma:root="true" ma:fieldsID="63838861c314f334b24938654ad06bc3" ns2:_="" ns3:_="">
    <xsd:import namespace="f6215aff-2524-4f4d-802e-a95548926d6f"/>
    <xsd:import namespace="f25d86eb-de5b-42c1-8720-95c0f874fae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215aff-2524-4f4d-802e-a95548926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b7bfaf1-dd4b-459c-bbcd-8b70ea9ebb4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5d86eb-de5b-42c1-8720-95c0f874fae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6bf16d3-ae80-4994-b9a5-1694c6bb6e3d}" ma:internalName="TaxCatchAll" ma:showField="CatchAllData" ma:web="f25d86eb-de5b-42c1-8720-95c0f874fa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25d86eb-de5b-42c1-8720-95c0f874fae9" xsi:nil="true"/>
    <lcf76f155ced4ddcb4097134ff3c332f xmlns="f6215aff-2524-4f4d-802e-a95548926d6f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097C182-6279-4B04-8E23-50F0B3373B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C903D64-4AB4-4241-A1FA-C38D5D6079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215aff-2524-4f4d-802e-a95548926d6f"/>
    <ds:schemaRef ds:uri="f25d86eb-de5b-42c1-8720-95c0f874fa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3272157-2802-4DBA-9255-383E52D48412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f25d86eb-de5b-42c1-8720-95c0f874fae9"/>
    <ds:schemaRef ds:uri="http://schemas.microsoft.com/office/infopath/2007/PartnerControls"/>
    <ds:schemaRef ds:uri="f6215aff-2524-4f4d-802e-a95548926d6f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Warsaw jan18 alcidi_final</Template>
  <TotalTime>4</TotalTime>
  <Words>817</Words>
  <Application>Microsoft Macintosh PowerPoint</Application>
  <PresentationFormat>Widescreen</PresentationFormat>
  <Paragraphs>91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Montserrat</vt:lpstr>
      <vt:lpstr>1_Office Theme</vt:lpstr>
      <vt:lpstr>Office Theme</vt:lpstr>
      <vt:lpstr>PowerPoint Presentation</vt:lpstr>
      <vt:lpstr>ECB monetary policy stance </vt:lpstr>
      <vt:lpstr>Inflation divergence across MS remains</vt:lpstr>
      <vt:lpstr>Exchange rate movements: drivers</vt:lpstr>
      <vt:lpstr>Reduced confidence in USD</vt:lpstr>
      <vt:lpstr>Communication challenges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cinzia</dc:creator>
  <cp:lastModifiedBy>SABOL Maja</cp:lastModifiedBy>
  <cp:revision>746</cp:revision>
  <cp:lastPrinted>2025-02-11T16:50:50Z</cp:lastPrinted>
  <dcterms:created xsi:type="dcterms:W3CDTF">2011-02-24T13:42:38Z</dcterms:created>
  <dcterms:modified xsi:type="dcterms:W3CDTF">2025-12-02T09:05:25Z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0x010100725D216F4721FD4D8775B25E24B79111</vt:lpwstr>
  </property>
  <property fmtid="{D5CDD505-2E9C-101B-9397-08002B2CF9AE}" pid="3" name="MediaServiceImageTags">
    <vt:lpwstr/>
  </property>
</Properties>
</file>