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4"/>
    <p:sldMasterId id="2147486103" r:id="rId5"/>
    <p:sldMasterId id="2147486136" r:id="rId6"/>
    <p:sldMasterId id="2147486143" r:id="rId7"/>
    <p:sldMasterId id="2147486148" r:id="rId8"/>
    <p:sldMasterId id="2147486198" r:id="rId9"/>
    <p:sldMasterId id="2147486209" r:id="rId10"/>
  </p:sldMasterIdLst>
  <p:notesMasterIdLst>
    <p:notesMasterId r:id="rId73"/>
  </p:notesMasterIdLst>
  <p:handoutMasterIdLst>
    <p:handoutMasterId r:id="rId74"/>
  </p:handoutMasterIdLst>
  <p:sldIdLst>
    <p:sldId id="302" r:id="rId11"/>
    <p:sldId id="2147479558" r:id="rId12"/>
    <p:sldId id="285" r:id="rId13"/>
    <p:sldId id="2147483404" r:id="rId14"/>
    <p:sldId id="278" r:id="rId15"/>
    <p:sldId id="263" r:id="rId16"/>
    <p:sldId id="2147483607" r:id="rId17"/>
    <p:sldId id="266" r:id="rId18"/>
    <p:sldId id="2147483608" r:id="rId19"/>
    <p:sldId id="291" r:id="rId20"/>
    <p:sldId id="2147483609" r:id="rId21"/>
    <p:sldId id="2147483610" r:id="rId22"/>
    <p:sldId id="295" r:id="rId23"/>
    <p:sldId id="284" r:id="rId24"/>
    <p:sldId id="297" r:id="rId25"/>
    <p:sldId id="2147483468" r:id="rId26"/>
    <p:sldId id="306" r:id="rId27"/>
    <p:sldId id="299" r:id="rId28"/>
    <p:sldId id="2147483519" r:id="rId29"/>
    <p:sldId id="2147483518" r:id="rId30"/>
    <p:sldId id="2147483469" r:id="rId31"/>
    <p:sldId id="2147483465" r:id="rId32"/>
    <p:sldId id="2147483464" r:id="rId33"/>
    <p:sldId id="2147482574" r:id="rId34"/>
    <p:sldId id="310" r:id="rId35"/>
    <p:sldId id="256" r:id="rId36"/>
    <p:sldId id="311" r:id="rId37"/>
    <p:sldId id="312" r:id="rId38"/>
    <p:sldId id="270" r:id="rId39"/>
    <p:sldId id="313" r:id="rId40"/>
    <p:sldId id="287" r:id="rId41"/>
    <p:sldId id="314" r:id="rId42"/>
    <p:sldId id="315" r:id="rId43"/>
    <p:sldId id="316" r:id="rId44"/>
    <p:sldId id="318" r:id="rId45"/>
    <p:sldId id="319" r:id="rId46"/>
    <p:sldId id="320" r:id="rId47"/>
    <p:sldId id="321" r:id="rId48"/>
    <p:sldId id="322" r:id="rId49"/>
    <p:sldId id="323" r:id="rId50"/>
    <p:sldId id="2147483606" r:id="rId51"/>
    <p:sldId id="325" r:id="rId52"/>
    <p:sldId id="271" r:id="rId53"/>
    <p:sldId id="327" r:id="rId54"/>
    <p:sldId id="268" r:id="rId55"/>
    <p:sldId id="283" r:id="rId56"/>
    <p:sldId id="265" r:id="rId57"/>
    <p:sldId id="258" r:id="rId58"/>
    <p:sldId id="294" r:id="rId59"/>
    <p:sldId id="267" r:id="rId60"/>
    <p:sldId id="292" r:id="rId61"/>
    <p:sldId id="332" r:id="rId62"/>
    <p:sldId id="281" r:id="rId63"/>
    <p:sldId id="272" r:id="rId64"/>
    <p:sldId id="273" r:id="rId65"/>
    <p:sldId id="274" r:id="rId66"/>
    <p:sldId id="275" r:id="rId67"/>
    <p:sldId id="276" r:id="rId68"/>
    <p:sldId id="277" r:id="rId69"/>
    <p:sldId id="279" r:id="rId70"/>
    <p:sldId id="280" r:id="rId71"/>
    <p:sldId id="282" r:id="rId72"/>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Speaker notes" id="{5A88B456-A27D-3045-A649-E1C16C6582E4}">
          <p14:sldIdLst>
            <p14:sldId id="302"/>
          </p14:sldIdLst>
        </p14:section>
        <p14:section name="Overview" id="{8E7656A2-368D-1544-B194-A3D85AC4E50E}">
          <p14:sldIdLst>
            <p14:sldId id="2147479558"/>
            <p14:sldId id="285"/>
            <p14:sldId id="2147483404"/>
            <p14:sldId id="278"/>
            <p14:sldId id="263"/>
            <p14:sldId id="2147483607"/>
            <p14:sldId id="266"/>
            <p14:sldId id="2147483608"/>
          </p14:sldIdLst>
        </p14:section>
        <p14:section name="Get ready" id="{C6B7D3E6-AD9B-E448-B2F8-91C6536A03FE}">
          <p14:sldIdLst>
            <p14:sldId id="291"/>
          </p14:sldIdLst>
        </p14:section>
        <p14:section name="Get ready: Perform Optimization Assessment" id="{AA3861B3-63CF-A94C-B398-ECFE1B0C40BC}">
          <p14:sldIdLst>
            <p14:sldId id="2147483609"/>
            <p14:sldId id="2147483610"/>
          </p14:sldIdLst>
        </p14:section>
        <p14:section name="Get ready: Address security, governmance, and data access questions" id="{34789D98-CA53-F141-AD4D-67A9493127F0}">
          <p14:sldIdLst>
            <p14:sldId id="295"/>
            <p14:sldId id="284"/>
          </p14:sldIdLst>
        </p14:section>
        <p14:section name="Get ready: Build Microsoft 365 Copilot implementation plan" id="{486BCFDB-E497-BA4F-AFC5-40379BCB2909}">
          <p14:sldIdLst>
            <p14:sldId id="297"/>
            <p14:sldId id="2147483468"/>
            <p14:sldId id="306"/>
          </p14:sldIdLst>
        </p14:section>
        <p14:section name="Onboard and engage" id="{E98BE06F-19E0-F54B-8C0A-45954F1BBC62}">
          <p14:sldIdLst>
            <p14:sldId id="299"/>
          </p14:sldIdLst>
        </p14:section>
        <p14:section name="Onboard &amp; engage: Ensure appropriate data security controls are in place" id="{247E2611-F80E-3B49-8712-2F2B65362F5C}">
          <p14:sldIdLst>
            <p14:sldId id="2147483519"/>
            <p14:sldId id="2147483518"/>
            <p14:sldId id="2147483469"/>
            <p14:sldId id="2147483465"/>
            <p14:sldId id="2147483464"/>
            <p14:sldId id="2147482574"/>
          </p14:sldIdLst>
        </p14:section>
        <p14:section name="Onboard &amp; engage: Prepare your organization for Microsoft 365 with setup guides" id="{A1EF7FAF-AB3F-7A41-A5B1-68C0E38D8A74}">
          <p14:sldIdLst>
            <p14:sldId id="310"/>
            <p14:sldId id="256"/>
            <p14:sldId id="311"/>
            <p14:sldId id="312"/>
            <p14:sldId id="270"/>
            <p14:sldId id="313"/>
            <p14:sldId id="287"/>
          </p14:sldIdLst>
        </p14:section>
        <p14:section name="Onboard &amp; engage: Assign premissions by role" id="{E05BEDC8-85F1-E245-A03B-C14CFB36289B}">
          <p14:sldIdLst>
            <p14:sldId id="314"/>
            <p14:sldId id="315"/>
          </p14:sldIdLst>
        </p14:section>
        <p14:section name="Deliver impact" id="{D4AC6B30-F712-6F4D-BBDD-B135FACC0109}">
          <p14:sldIdLst>
            <p14:sldId id="316"/>
          </p14:sldIdLst>
        </p14:section>
        <p14:section name="Deliver impact: Establish service management plan" id="{74FFE730-F50E-A443-9AF2-DFD0A1EE852C}">
          <p14:sldIdLst>
            <p14:sldId id="318"/>
            <p14:sldId id="319"/>
            <p14:sldId id="320"/>
          </p14:sldIdLst>
        </p14:section>
        <p14:section name="Deliver impact: Analyze usage reports" id="{C9492EE2-3716-5F4C-8277-04F2103F51BF}">
          <p14:sldIdLst>
            <p14:sldId id="321"/>
            <p14:sldId id="322"/>
            <p14:sldId id="323"/>
            <p14:sldId id="2147483606"/>
          </p14:sldIdLst>
        </p14:section>
        <p14:section name="Extend &amp; optimize" id="{851CD148-D72E-D746-B58D-AB21903F3849}">
          <p14:sldIdLst>
            <p14:sldId id="325"/>
          </p14:sldIdLst>
        </p14:section>
        <p14:section name="Extend &amp; optimize: Design, build &amp; deploy agents" id="{4C42BB10-3D25-D346-8B11-86828FADDB94}">
          <p14:sldIdLst>
            <p14:sldId id="271"/>
            <p14:sldId id="327"/>
            <p14:sldId id="268"/>
          </p14:sldIdLst>
        </p14:section>
        <p14:section name="Closing" id="{61AA801B-C374-8340-9F65-0A9968AE9603}">
          <p14:sldIdLst>
            <p14:sldId id="283"/>
            <p14:sldId id="265"/>
          </p14:sldIdLst>
        </p14:section>
        <p14:section name="Appendix" id="{454E320C-E820-5147-ABD5-599D6F27B030}">
          <p14:sldIdLst>
            <p14:sldId id="258"/>
            <p14:sldId id="294"/>
            <p14:sldId id="267"/>
            <p14:sldId id="292"/>
            <p14:sldId id="332"/>
            <p14:sldId id="281"/>
          </p14:sldIdLst>
        </p14:section>
        <p14:section name="Appendix: Modern management for M365 Apps" id="{D7A1BCED-1277-4E21-B8FE-F42195E101CF}">
          <p14:sldIdLst>
            <p14:sldId id="272"/>
            <p14:sldId id="273"/>
            <p14:sldId id="274"/>
            <p14:sldId id="275"/>
            <p14:sldId id="276"/>
            <p14:sldId id="277"/>
            <p14:sldId id="279"/>
            <p14:sldId id="280"/>
            <p14:sldId id="28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5A3194"/>
    <a:srgbClr val="FEA874"/>
    <a:srgbClr val="D660FF"/>
    <a:srgbClr val="818EFF"/>
    <a:srgbClr val="2DB4FF"/>
    <a:srgbClr val="0078D4"/>
    <a:srgbClr val="FFFFFF"/>
    <a:srgbClr val="000000"/>
    <a:srgbClr val="FEE3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D80373-DB7F-47C2-88F7-0B6D4C06BAC1}" v="27" dt="2025-09-19T20:04:11.5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782" autoAdjust="0"/>
  </p:normalViewPr>
  <p:slideViewPr>
    <p:cSldViewPr snapToGrid="0">
      <p:cViewPr varScale="1">
        <p:scale>
          <a:sx n="95" d="100"/>
          <a:sy n="95" d="100"/>
        </p:scale>
        <p:origin x="1074" y="30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notesMaster" Target="notesMasters/notesMaster1.xml"/><Relationship Id="rId78" Type="http://schemas.openxmlformats.org/officeDocument/2006/relationships/theme" Target="theme/theme1.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52700EF-4563-E740-92E4-E23BA3F5389B}" type="datetime8">
              <a:rPr lang="en-US" smtClean="0">
                <a:latin typeface="Segoe UI" pitchFamily="34" charset="0"/>
              </a:rPr>
              <a:t>9/19/2025 12:25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AE102C2F-94C0-F241-B1C9-209EC2594BC4}" type="datetime8">
              <a:rPr lang="en-US" smtClean="0"/>
              <a:t>9/19/2025 12:25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Light"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learn.microsoft.com/en-us/sharepoint/get-ready-copilot-sharepoint-advanced-managemen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ka.ms/Copilot/OversharingBlueprintLear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ka.ms/Copilot/OversharingBlueprintLear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microsoft.bl-1.com/h/i/dwdbHD7s/T0x0oxq?url=https://go.microsoft.com/fwlink/?linkid=2267974"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admin.microsoft.com/Adminportal/Home?Q=ADG#/modernonboarding/copilotformicrosoft365advancedconfigurations" TargetMode="External"/><Relationship Id="rId4" Type="http://schemas.openxmlformats.org/officeDocument/2006/relationships/hyperlink" Target="https://microsoft.bl-1.com/h/i/dwdbHJXv/T0x0oxq?url=https://admin.microsoft.com/Adminportal/Home?Q=ADG#/modernonboarding/microsoft365copilotsetupguide"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learn.microsoft.com/en-us/copilot/microsoft-365/microsoft-365-copilot-overview"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admin.microsoft.co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m365copilot.co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learn.microsoft.com/en-us/microsoft-365/admin/activity-reports/activity-reports?view=o365-worldwid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techcommunity.microsoft.com/t5/microsoft-365-blog/microsoft-365-admin-monthly-digest-feb-2024/ba-p/4067971"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techcommunity.microsoft.com/t5/copilot-for-microsoft-365/how-to-prepare-for-microsoft-365-copilot/ba-p/3851566"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icrosoft.com/solutionassessment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2025-09-19 12:25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91936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completed the optimization assessment, it is recommended to hold a meeting with the User enablement group to make sure you address any additional questions about Copilot, data security, governance and data access, or any other questions about the responsible use of AI within the business. </a:t>
            </a: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2025-09-19 12:25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34711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will be collaborating with the user enablement team to produce a joint implementation plan. Based on the outcome from the Optimization assessment and scenario discovery exercise, you will make sure you can answer the following questions when developing a plan:</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a:t>- What gaps have been discovered during the assessment?</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a:t>- Any data security concerns that need to be addressed?</a:t>
            </a:r>
          </a:p>
          <a:p>
            <a:pPr marL="171450" indent="-171450">
              <a:buFontTx/>
              <a:buChar char="-"/>
            </a:pPr>
            <a:r>
              <a:rPr lang="en-US"/>
              <a:t>What are the key functions that would benefit the most from Copilot deployment?</a:t>
            </a:r>
          </a:p>
          <a:p>
            <a:pPr marL="171450" indent="-171450">
              <a:buFontTx/>
              <a:buChar char="-"/>
            </a:pPr>
            <a:r>
              <a:rPr lang="en-US"/>
              <a:t>How difficult would it be to deploy a knowledge retrieval agent for this set of user cohort?</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62162-1646-E049-9EEF-BCF059C32573}"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2025-09-19 12:25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06772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E6E6E6"/>
                </a:solidFill>
                <a:effectLst/>
                <a:latin typeface="Segoe UI" panose="020B0502040204020203" pitchFamily="34" charset="0"/>
              </a:rPr>
              <a:t>To ensure assistance provided by Copilot is appropriate, accurate, and compliant, as your organization’s SharePoint admin, it's crucial for you to ensure that your organization’s data in SharePoint is appropriately governed from the following three aspects:</a:t>
            </a:r>
          </a:p>
          <a:p>
            <a:pPr algn="l"/>
            <a:endParaRPr lang="en-US" b="0" i="0" dirty="0">
              <a:solidFill>
                <a:srgbClr val="E6E6E6"/>
              </a:solidFill>
              <a:effectLst/>
              <a:latin typeface="Segoe UI" panose="020B0502040204020203" pitchFamily="34" charset="0"/>
            </a:endParaRPr>
          </a:p>
          <a:p>
            <a:pPr marL="171450" indent="-171450" algn="l">
              <a:spcBef>
                <a:spcPts val="1200"/>
              </a:spcBef>
              <a:spcAft>
                <a:spcPts val="1200"/>
              </a:spcAft>
              <a:buFont typeface="Arial" panose="020B0604020202020204" pitchFamily="34" charset="0"/>
              <a:buChar char="•"/>
            </a:pPr>
            <a:r>
              <a:rPr lang="en-US" b="1" i="0" dirty="0">
                <a:solidFill>
                  <a:srgbClr val="E6E6E6"/>
                </a:solidFill>
                <a:effectLst/>
                <a:latin typeface="Segoe UI" panose="020B0502040204020203" pitchFamily="34" charset="0"/>
              </a:rPr>
              <a:t>Manage content sprawl</a:t>
            </a:r>
            <a:r>
              <a:rPr lang="en-US" b="0" i="0" dirty="0">
                <a:solidFill>
                  <a:srgbClr val="E6E6E6"/>
                </a:solidFill>
                <a:effectLst/>
                <a:latin typeface="Segoe UI" panose="020B0502040204020203" pitchFamily="34" charset="0"/>
              </a:rPr>
              <a:t>: Reduce content duplication and ensure well-planned content creation. Ensure all sites and content are well managed governed by site owners.</a:t>
            </a:r>
          </a:p>
          <a:p>
            <a:pPr marL="171450" indent="-171450" algn="l">
              <a:spcBef>
                <a:spcPts val="1200"/>
              </a:spcBef>
              <a:spcAft>
                <a:spcPts val="1200"/>
              </a:spcAft>
              <a:buFont typeface="Arial" panose="020B0604020202020204" pitchFamily="34" charset="0"/>
              <a:buChar char="•"/>
            </a:pPr>
            <a:r>
              <a:rPr lang="en-US" b="1" i="0" dirty="0">
                <a:solidFill>
                  <a:srgbClr val="E6E6E6"/>
                </a:solidFill>
                <a:effectLst/>
                <a:latin typeface="Segoe UI" panose="020B0502040204020203" pitchFamily="34" charset="0"/>
              </a:rPr>
              <a:t>Prevent content oversharing and control content access</a:t>
            </a:r>
            <a:r>
              <a:rPr lang="en-US" b="0" i="0" dirty="0">
                <a:solidFill>
                  <a:srgbClr val="E6E6E6"/>
                </a:solidFill>
                <a:effectLst/>
                <a:latin typeface="Segoe UI" panose="020B0502040204020203" pitchFamily="34" charset="0"/>
              </a:rPr>
              <a:t>: Use tools available to SharePoint admins and site owners to prevent users from oversharing content. Limit content access by Copilot with user group settings, and other tools.</a:t>
            </a:r>
          </a:p>
          <a:p>
            <a:pPr marL="171450" indent="-171450" algn="l">
              <a:spcBef>
                <a:spcPts val="1200"/>
              </a:spcBef>
              <a:spcAft>
                <a:spcPts val="1200"/>
              </a:spcAft>
              <a:buFont typeface="Arial" panose="020B0604020202020204" pitchFamily="34" charset="0"/>
              <a:buChar char="•"/>
            </a:pPr>
            <a:r>
              <a:rPr lang="en-US" b="1" i="0" dirty="0">
                <a:solidFill>
                  <a:srgbClr val="E6E6E6"/>
                </a:solidFill>
                <a:effectLst/>
                <a:latin typeface="Segoe UI" panose="020B0502040204020203" pitchFamily="34" charset="0"/>
              </a:rPr>
              <a:t>Manage content lifecycle</a:t>
            </a:r>
            <a:r>
              <a:rPr lang="en-US" b="0" i="0" dirty="0">
                <a:solidFill>
                  <a:srgbClr val="E6E6E6"/>
                </a:solidFill>
                <a:effectLst/>
                <a:latin typeface="Segoe UI" panose="020B0502040204020203" pitchFamily="34" charset="0"/>
              </a:rPr>
              <a:t>: Remove inactive and outdated content and sites. Make sure the information Copilot access is accurate and up to date.</a:t>
            </a:r>
          </a:p>
          <a:p>
            <a:pPr algn="l">
              <a:spcBef>
                <a:spcPts val="1200"/>
              </a:spcBef>
              <a:spcAft>
                <a:spcPts val="1200"/>
              </a:spcAft>
              <a:buFont typeface="Arial" panose="020B0604020202020204" pitchFamily="34" charset="0"/>
              <a:buChar char="•"/>
            </a:pPr>
            <a:endParaRPr lang="en-US" b="0" i="0" dirty="0">
              <a:solidFill>
                <a:srgbClr val="E6E6E6"/>
              </a:solidFill>
              <a:effectLst/>
              <a:latin typeface="Segoe UI" panose="020B0502040204020203" pitchFamily="34" charset="0"/>
            </a:endParaRPr>
          </a:p>
          <a:p>
            <a:pPr algn="l">
              <a:spcBef>
                <a:spcPts val="1200"/>
              </a:spcBef>
              <a:spcAft>
                <a:spcPts val="1200"/>
              </a:spcAft>
              <a:buFont typeface="Arial" panose="020B0604020202020204" pitchFamily="34" charset="0"/>
              <a:buNone/>
            </a:pPr>
            <a:r>
              <a:rPr lang="en-US" dirty="0">
                <a:hlinkClick r:id="rId3"/>
              </a:rPr>
              <a:t>Get ready for Microsoft 365 Copilot with SharePoint Advanced Management - SharePoint in Microsoft 365 | Microsoft Learn</a:t>
            </a:r>
            <a:endParaRPr lang="en-US" b="0" i="0" dirty="0">
              <a:solidFill>
                <a:srgbClr val="E6E6E6"/>
              </a:solidFill>
              <a:effectLst/>
              <a:latin typeface="Segoe UI" panose="020B0502040204020203" pitchFamily="34" charset="0"/>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4FA68-8F4B-422B-AD27-9639E86175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1852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2025-09-19 12:25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34705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E6A65-2A44-60CA-DE9A-9886530CF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ECB77-296D-8D12-7D54-221EECCED9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5C427-5365-56F2-2141-CF2D040BDA47}"/>
              </a:ext>
            </a:extLst>
          </p:cNvPr>
          <p:cNvSpPr>
            <a:spLocks noGrp="1"/>
          </p:cNvSpPr>
          <p:nvPr>
            <p:ph type="body" idx="1"/>
          </p:nvPr>
        </p:nvSpPr>
        <p:spPr/>
        <p:txBody>
          <a:bodyPr/>
          <a:lstStyle/>
          <a:p>
            <a:r>
              <a:rPr lang="en-US"/>
              <a:t>Get started with the Copilot deployment quickly and continue to optimize along the way: </a:t>
            </a:r>
          </a:p>
          <a:p>
            <a:pPr algn="l">
              <a:buNone/>
            </a:pPr>
            <a:r>
              <a:rPr lang="en-US" b="0" i="0">
                <a:solidFill>
                  <a:srgbClr val="161616"/>
                </a:solidFill>
                <a:effectLst/>
                <a:latin typeface="Segoe UI" panose="020B0502040204020203" pitchFamily="34" charset="0"/>
              </a:rPr>
              <a:t>There are three phases that you can follow:</a:t>
            </a:r>
          </a:p>
          <a:p>
            <a:pPr algn="l">
              <a:spcBef>
                <a:spcPts val="1200"/>
              </a:spcBef>
              <a:spcAft>
                <a:spcPts val="1200"/>
              </a:spcAft>
              <a:buFont typeface="+mj-lt"/>
              <a:buAutoNum type="arabicPeriod"/>
            </a:pPr>
            <a:r>
              <a:rPr lang="en-US" b="1" i="0">
                <a:solidFill>
                  <a:srgbClr val="161616"/>
                </a:solidFill>
                <a:effectLst/>
                <a:latin typeface="Segoe UI" panose="020B0502040204020203" pitchFamily="34" charset="0"/>
              </a:rPr>
              <a:t>Pilot</a:t>
            </a:r>
            <a:r>
              <a:rPr lang="en-US" b="0" i="0">
                <a:solidFill>
                  <a:srgbClr val="161616"/>
                </a:solidFill>
                <a:effectLst/>
                <a:latin typeface="Segoe UI" panose="020B0502040204020203" pitchFamily="34" charset="0"/>
              </a:rPr>
              <a:t>: Assign licenses to a small group of users to test the deployment and gather feedback.</a:t>
            </a:r>
          </a:p>
          <a:p>
            <a:pPr algn="l">
              <a:spcBef>
                <a:spcPts val="1200"/>
              </a:spcBef>
              <a:spcAft>
                <a:spcPts val="1200"/>
              </a:spcAft>
              <a:buFont typeface="+mj-lt"/>
              <a:buAutoNum type="arabicPeriod"/>
            </a:pPr>
            <a:r>
              <a:rPr lang="en-US" b="1" i="0">
                <a:solidFill>
                  <a:srgbClr val="161616"/>
                </a:solidFill>
                <a:effectLst/>
                <a:latin typeface="Segoe UI" panose="020B0502040204020203" pitchFamily="34" charset="0"/>
              </a:rPr>
              <a:t>Deploy</a:t>
            </a:r>
            <a:r>
              <a:rPr lang="en-US" b="0" i="0">
                <a:solidFill>
                  <a:srgbClr val="161616"/>
                </a:solidFill>
                <a:effectLst/>
                <a:latin typeface="Segoe UI" panose="020B0502040204020203" pitchFamily="34" charset="0"/>
              </a:rPr>
              <a:t>: Assign licenses to a larger group of users.</a:t>
            </a:r>
          </a:p>
          <a:p>
            <a:pPr algn="l">
              <a:spcBef>
                <a:spcPts val="1200"/>
              </a:spcBef>
              <a:spcAft>
                <a:spcPts val="1200"/>
              </a:spcAft>
              <a:buFont typeface="+mj-lt"/>
              <a:buAutoNum type="arabicPeriod"/>
            </a:pPr>
            <a:r>
              <a:rPr lang="en-US" b="1" i="0">
                <a:solidFill>
                  <a:srgbClr val="161616"/>
                </a:solidFill>
                <a:effectLst/>
                <a:latin typeface="Segoe UI" panose="020B0502040204020203" pitchFamily="34" charset="0"/>
              </a:rPr>
              <a:t>Operate</a:t>
            </a:r>
            <a:r>
              <a:rPr lang="en-US" b="0" i="0">
                <a:solidFill>
                  <a:srgbClr val="161616"/>
                </a:solidFill>
                <a:effectLst/>
                <a:latin typeface="Segoe UI" panose="020B0502040204020203" pitchFamily="34" charset="0"/>
              </a:rPr>
              <a:t>: Monitor usage and adoption, and make adjustments as needed.</a:t>
            </a:r>
          </a:p>
          <a:p>
            <a:endParaRPr lang="en-US"/>
          </a:p>
        </p:txBody>
      </p:sp>
      <p:sp>
        <p:nvSpPr>
          <p:cNvPr id="4" name="Header Placeholder 3">
            <a:extLst>
              <a:ext uri="{FF2B5EF4-FFF2-40B4-BE49-F238E27FC236}">
                <a16:creationId xmlns:a16="http://schemas.microsoft.com/office/drawing/2014/main" id="{917D2C4A-3D03-51F6-4FD4-991E82732C47}"/>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F1829A54-3D91-601B-D546-D9DAEB350968}"/>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04D7766-CAD0-BD98-BA47-007E4D3CA6D0}"/>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2025-09-19 12:25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960F17F6-5310-0FD5-3882-CDD973EFC15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37507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defRPr/>
            </a:pPr>
            <a:r>
              <a:rPr lang="en-US">
                <a:solidFill>
                  <a:srgbClr val="000000"/>
                </a:solidFill>
              </a:rPr>
              <a:t>In this blueprint format, we are laying out the steps needed to avoid oversharing in a M365 Copilot deployment. Each of the stages have timelines and estimates of how long each stage will take based on our experience deploying Copilot at Microsoft and working with our customers.. </a:t>
            </a:r>
          </a:p>
          <a:p>
            <a:pPr marL="285750" indent="-285750">
              <a:buFont typeface="Arial"/>
              <a:buChar char="•"/>
              <a:defRPr/>
            </a:pPr>
            <a:endParaRPr lang="en-US">
              <a:solidFill>
                <a:srgbClr val="000000"/>
              </a:solidFill>
            </a:endParaRPr>
          </a:p>
          <a:p>
            <a:pPr marL="285750" indent="-285750">
              <a:buFont typeface="Arial"/>
              <a:buChar char="•"/>
              <a:defRPr/>
            </a:pPr>
            <a:r>
              <a:rPr lang="en-US">
                <a:solidFill>
                  <a:srgbClr val="000000"/>
                </a:solidFill>
              </a:rPr>
              <a:t>As the first stage of this approach, we are looking at a Rapid Pilot, these are the steps for customers to take immediately to enable them for a quick enablement of M365 copilot. We will walk through each of these steps in more detail. This pilot will allow you to see reports on your overshared content and then take action to allow or disallow SharePoint sites from being accessed and searched by Copilot. The key point of the rapid deployment stage is to start your Copilot deployment with a ring-fenced number of users, and then later iterate on the access reviews and expand.</a:t>
            </a:r>
          </a:p>
          <a:p>
            <a:pPr marL="285750" indent="-285750">
              <a:buFont typeface="Arial"/>
              <a:buChar char="•"/>
              <a:defRPr/>
            </a:pPr>
            <a:r>
              <a:rPr lang="en-US">
                <a:solidFill>
                  <a:srgbClr val="000000"/>
                </a:solidFill>
              </a:rPr>
              <a:t>Our next stage, deploy, takes activities you started in pilot and improves your data security stance and gives customers more visibility into the security gaps in their organization. The goal of this stage is to be secure by default. We want to ensure controls are set within your organization to avoid unintentional oversharing. </a:t>
            </a:r>
          </a:p>
          <a:p>
            <a:pPr marL="285750" indent="-285750">
              <a:buFont typeface="Arial"/>
              <a:buChar char="•"/>
              <a:defRPr/>
            </a:pPr>
            <a:r>
              <a:rPr lang="en-US">
                <a:solidFill>
                  <a:srgbClr val="000000"/>
                </a:solidFill>
              </a:rPr>
              <a:t>Moving to the third stage, this is all about reducing the data volume and improving your compliance stance. This stage moves beyond default security settings to continue the access and compliance reviews of sites and files. It also allows the organization to put policies in place to reduce the potential data surface for oversharing. </a:t>
            </a:r>
          </a:p>
          <a:p>
            <a:pPr marL="285750" indent="-285750">
              <a:buFont typeface="Arial"/>
              <a:buChar char="•"/>
              <a:defRPr/>
            </a:pPr>
            <a:r>
              <a:rPr lang="en-US">
                <a:solidFill>
                  <a:srgbClr val="000000"/>
                </a:solidFill>
              </a:rPr>
              <a:t>Beyond stage three, it is all about expanding the Microsoft 365 copilot deployment and iterating on previous steps within the journey. </a:t>
            </a:r>
          </a:p>
          <a:p>
            <a:pPr marL="285750" indent="-285750">
              <a:buFont typeface="Arial"/>
              <a:buChar char="•"/>
              <a:defRPr/>
            </a:pPr>
            <a:r>
              <a:rPr lang="en-US">
                <a:solidFill>
                  <a:srgbClr val="000000"/>
                </a:solidFill>
              </a:rPr>
              <a:t>These stages will allow you to more quicky and securely adopt M365 Copilot  based on our experiences within Microsoft and our customers</a:t>
            </a:r>
            <a:endParaRPr lang="en-US"/>
          </a:p>
          <a:p>
            <a:pPr marL="285750" indent="-285750">
              <a:buFont typeface="Arial"/>
              <a:buChar char="•"/>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25357B-8F40-42E9-BE27-6FDDE825A7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768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45D50-52A4-17D6-A0A1-8650E81AAD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08E73-1642-BC53-E13E-1C7CF1A0C9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D4B5A1-876D-20DB-A284-5812F3060190}"/>
              </a:ext>
            </a:extLst>
          </p:cNvPr>
          <p:cNvSpPr>
            <a:spLocks noGrp="1"/>
          </p:cNvSpPr>
          <p:nvPr>
            <p:ph type="body" idx="1"/>
          </p:nvPr>
        </p:nvSpPr>
        <p:spPr/>
        <p:txBody>
          <a:bodyPr/>
          <a:lstStyle/>
          <a:p>
            <a:pPr marL="0" indent="0" algn="l">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8897C603-797F-0132-FFAC-6F4B257F4CF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2715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0EB83-A303-070E-09EB-F8F8FD9D9C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B367C6-E194-0953-A4AF-EEB9420AC8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E13EE7-C603-6106-8568-9216BFEFF4B3}"/>
              </a:ext>
            </a:extLst>
          </p:cNvPr>
          <p:cNvSpPr>
            <a:spLocks noGrp="1"/>
          </p:cNvSpPr>
          <p:nvPr>
            <p:ph type="body" idx="1"/>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Semibold"/>
                <a:ea typeface="+mn-ea"/>
                <a:cs typeface="+mn-cs"/>
              </a:rPr>
              <a:t>Get the blueprint: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https://aka.ms/Copilot/OversharingBlueprintLearn</a:t>
            </a:r>
            <a:r>
              <a:rPr kumimoji="0" lang="en-US" sz="1200" b="0" i="0" u="none" strike="noStrike" kern="1200" cap="none" spc="0" normalizeH="0" baseline="0" noProof="0" dirty="0">
                <a:ln>
                  <a:noFill/>
                </a:ln>
                <a:solidFill>
                  <a:srgbClr val="0000FF"/>
                </a:solidFill>
                <a:effectLst/>
                <a:uLnTx/>
                <a:uFillTx/>
                <a:latin typeface="Segoe UI Semibold"/>
                <a:ea typeface="+mn-ea"/>
                <a:cs typeface="+mn-cs"/>
              </a:rPr>
              <a:t> </a:t>
            </a:r>
          </a:p>
          <a:p>
            <a:pPr rtl="0"/>
            <a:endParaRPr lang="en-US" sz="1200" kern="1200" baseline="0" dirty="0">
              <a:solidFill>
                <a:schemeClr val="tx1"/>
              </a:solidFill>
              <a:latin typeface="+mn-lt"/>
              <a:ea typeface="+mn-ea"/>
              <a:cs typeface="Segoe UI"/>
            </a:endParaRPr>
          </a:p>
        </p:txBody>
      </p:sp>
      <p:sp>
        <p:nvSpPr>
          <p:cNvPr id="4" name="Slide Number Placeholder 3">
            <a:extLst>
              <a:ext uri="{FF2B5EF4-FFF2-40B4-BE49-F238E27FC236}">
                <a16:creationId xmlns:a16="http://schemas.microsoft.com/office/drawing/2014/main" id="{F19E4724-89BA-18DF-7044-CD57B2CB25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2CAA9-BE3F-45D6-BB8A-1AD10BFBE0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586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101DE-5DC1-1C21-6CE3-CF800774D9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EA2BAB-682D-EF43-7122-783395F3F1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1413E8-B1F3-85DA-E872-D92C1B953B32}"/>
              </a:ext>
            </a:extLst>
          </p:cNvPr>
          <p:cNvSpPr>
            <a:spLocks noGrp="1"/>
          </p:cNvSpPr>
          <p:nvPr>
            <p:ph type="body" idx="1"/>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Semibold"/>
                <a:ea typeface="+mn-ea"/>
                <a:cs typeface="+mn-cs"/>
              </a:rPr>
              <a:t>Get the blueprint: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https://aka.ms/Copilot/OversharingBlueprintLearn</a:t>
            </a:r>
            <a:r>
              <a:rPr kumimoji="0" lang="en-US" sz="1200" b="0" i="0" u="none" strike="noStrike" kern="1200" cap="none" spc="0" normalizeH="0" baseline="0" noProof="0" dirty="0">
                <a:ln>
                  <a:noFill/>
                </a:ln>
                <a:solidFill>
                  <a:srgbClr val="0000FF"/>
                </a:solidFill>
                <a:effectLst/>
                <a:uLnTx/>
                <a:uFillTx/>
                <a:latin typeface="Segoe UI Semibold"/>
                <a:ea typeface="+mn-ea"/>
                <a:cs typeface="+mn-cs"/>
              </a:rPr>
              <a:t> </a:t>
            </a:r>
          </a:p>
          <a:p>
            <a:pPr rtl="0"/>
            <a:endParaRPr lang="en-US" sz="1200" kern="1200" baseline="0" dirty="0">
              <a:solidFill>
                <a:schemeClr val="tx1"/>
              </a:solidFill>
              <a:latin typeface="+mn-lt"/>
              <a:ea typeface="+mn-ea"/>
              <a:cs typeface="Segoe UI"/>
            </a:endParaRPr>
          </a:p>
        </p:txBody>
      </p:sp>
      <p:sp>
        <p:nvSpPr>
          <p:cNvPr id="4" name="Slide Number Placeholder 3">
            <a:extLst>
              <a:ext uri="{FF2B5EF4-FFF2-40B4-BE49-F238E27FC236}">
                <a16:creationId xmlns:a16="http://schemas.microsoft.com/office/drawing/2014/main" id="{38768827-3212-4358-BBC6-8E0A2F4F31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2CAA9-BE3F-45D6-BB8A-1AD10BFBE0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007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4218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E8344-9F66-D44F-2863-864776D74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31A106-EF40-331C-22B3-6412BC0AF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233048-7CEA-E8B9-7FD5-067C0686F51C}"/>
              </a:ext>
            </a:extLst>
          </p:cNvPr>
          <p:cNvSpPr>
            <a:spLocks noGrp="1"/>
          </p:cNvSpPr>
          <p:nvPr>
            <p:ph type="body" idx="1"/>
          </p:nvPr>
        </p:nvSpPr>
        <p:spPr/>
        <p:txBody>
          <a:bodyPr/>
          <a:lstStyle/>
          <a:p>
            <a:r>
              <a:rPr lang="en-US" dirty="0"/>
              <a:t>There are three fundamental components to Copilot success.</a:t>
            </a:r>
          </a:p>
          <a:p>
            <a:endParaRPr lang="en-US" dirty="0"/>
          </a:p>
          <a:p>
            <a:r>
              <a:rPr lang="en-US" dirty="0"/>
              <a:t>1st is leadership. It's important that your business leaders are sponsoring and championing this change as well as driving the strategy throughout the rollout.</a:t>
            </a:r>
          </a:p>
          <a:p>
            <a:r>
              <a:rPr lang="en-US" dirty="0"/>
              <a:t>There's also an element of human change including re-skilling and new ways to work, new ways to do the same processes that people have been using for a long time. </a:t>
            </a:r>
          </a:p>
          <a:p>
            <a:r>
              <a:rPr lang="en-US" dirty="0"/>
              <a:t>The third piece is what we will be focusing on in this presentation includes technical skills and transformation that will be important for your leaders to invest in throughout the journey.</a:t>
            </a:r>
          </a:p>
          <a:p>
            <a:r>
              <a:rPr lang="en-US" dirty="0"/>
              <a:t>Through all these components, you will want to keep Responsible AI principles at the forefront of what you’re doing. </a:t>
            </a:r>
          </a:p>
          <a:p>
            <a:r>
              <a:rPr lang="en-US" dirty="0"/>
              <a:t> </a:t>
            </a:r>
          </a:p>
          <a:p>
            <a:r>
              <a:rPr lang="en-US" b="1" dirty="0"/>
              <a:t>3) Technical readiness </a:t>
            </a:r>
            <a:r>
              <a:rPr lang="en-US" dirty="0"/>
              <a:t>includes things like securing your data infrastructure, risk management, and technical skilling (especially for customization and extensibility).  </a:t>
            </a:r>
          </a:p>
          <a:p>
            <a:r>
              <a:rPr lang="en-US" dirty="0"/>
              <a:t>     </a:t>
            </a:r>
            <a:r>
              <a:rPr lang="en-US" b="1" dirty="0"/>
              <a:t>Best practice: </a:t>
            </a:r>
            <a:r>
              <a:rPr lang="en-US" dirty="0"/>
              <a:t>is to </a:t>
            </a:r>
            <a:r>
              <a:rPr lang="en-US" b="1" dirty="0"/>
              <a:t>create an AI Center of Excellence </a:t>
            </a:r>
            <a:r>
              <a:rPr lang="en-US" dirty="0"/>
              <a:t>with skilled resources that can act as a shared service and drive knowledge transfer throughout the organization. </a:t>
            </a:r>
          </a:p>
          <a:p>
            <a:r>
              <a:rPr lang="en-US" dirty="0"/>
              <a:t> </a:t>
            </a:r>
          </a:p>
          <a:p>
            <a:endParaRPr lang="en-US" dirty="0">
              <a:cs typeface="Calibri"/>
            </a:endParaRPr>
          </a:p>
          <a:p>
            <a:endParaRPr lang="en-US" dirty="0"/>
          </a:p>
          <a:p>
            <a:endParaRPr lang="en-US" dirty="0">
              <a:cs typeface="Calibri"/>
            </a:endParaRPr>
          </a:p>
          <a:p>
            <a:endParaRPr lang="en-US" dirty="0"/>
          </a:p>
        </p:txBody>
      </p:sp>
      <p:sp>
        <p:nvSpPr>
          <p:cNvPr id="4" name="Slide Number Placeholder 3">
            <a:extLst>
              <a:ext uri="{FF2B5EF4-FFF2-40B4-BE49-F238E27FC236}">
                <a16:creationId xmlns:a16="http://schemas.microsoft.com/office/drawing/2014/main" id="{00B0C2C1-070B-5DBC-B8C5-ECFA9CBE64D2}"/>
              </a:ext>
            </a:extLst>
          </p:cNvPr>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317546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600"/>
              </a:spcBef>
              <a:buNone/>
            </a:pPr>
            <a:r>
              <a:rPr kumimoji="0" lang="en-US" sz="800" b="0" i="0" u="none" strike="noStrike" kern="1200" cap="none" spc="0" normalizeH="0" baseline="0" noProof="0">
                <a:ln>
                  <a:noFill/>
                </a:ln>
                <a:solidFill>
                  <a:prstClr val="black"/>
                </a:solidFill>
                <a:effectLst/>
                <a:uLnTx/>
                <a:uFillTx/>
                <a:latin typeface="Segoe UI"/>
                <a:ea typeface="+mn-ea"/>
                <a:cs typeface="+mn-cs"/>
              </a:rPr>
              <a:t>Deliver a readout on the prioritized activities for data security controls based on the selected deployment path.</a:t>
            </a:r>
          </a:p>
          <a:p>
            <a:pPr marL="0" indent="0">
              <a:spcBef>
                <a:spcPts val="1600"/>
              </a:spcBef>
              <a:buNone/>
            </a:pPr>
            <a:r>
              <a:rPr lang="en-US" sz="800">
                <a:solidFill>
                  <a:prstClr val="black"/>
                </a:solidFill>
                <a:latin typeface="Segoe UI"/>
              </a:rPr>
              <a:t>Validate user cohorts prior to assignment of licenses.</a:t>
            </a:r>
            <a:endParaRPr kumimoji="0" lang="en-US" sz="800" b="0" i="0" u="none" strike="noStrike" kern="1200" cap="none" spc="0" normalizeH="0" baseline="0" noProof="0">
              <a:ln>
                <a:noFill/>
              </a:ln>
              <a:solidFill>
                <a:prstClr val="black"/>
              </a:solidFill>
              <a:effectLst/>
              <a:uLnTx/>
              <a:uFillTx/>
              <a:latin typeface="Segoe UI"/>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050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We recommend using the </a:t>
            </a:r>
            <a:r>
              <a:rPr lang="en-US" b="1"/>
              <a:t>Copilot setup guides </a:t>
            </a:r>
            <a:r>
              <a:rPr lang="en-US"/>
              <a:t>to ensure you have proper data security controls in place and to determine if you need to deploy additional Microsoft 365 apps. There are 3 types of guides that are available to you:</a:t>
            </a:r>
          </a:p>
          <a:p>
            <a:pPr marL="342900" marR="0" lvl="0" indent="-342900">
              <a:lnSpc>
                <a:spcPts val="1575"/>
              </a:lnSpc>
              <a:spcBef>
                <a:spcPts val="0"/>
              </a:spcBef>
              <a:spcAft>
                <a:spcPts val="0"/>
              </a:spcAft>
              <a:buClr>
                <a:schemeClr val="tx2"/>
              </a:buClr>
              <a:buFont typeface="+mj-lt"/>
              <a:buAutoNum type="arabicPeriod"/>
              <a:tabLst>
                <a:tab pos="457200" algn="l"/>
              </a:tabLst>
            </a:pPr>
            <a:r>
              <a:rPr lang="en-US"/>
              <a:t> </a:t>
            </a:r>
            <a:r>
              <a:rPr lang="en-US" sz="1000" u="sng">
                <a:solidFill>
                  <a:srgbClr val="0078D4"/>
                </a:solidFill>
                <a:latin typeface="Segoe UI" panose="020B0502040204020203" pitchFamily="34" charset="0"/>
                <a:hlinkClick r:id="rId3">
                  <a:extLst>
                    <a:ext uri="{A12FA001-AC4F-418D-AE19-62706E023703}">
                      <ahyp:hlinkClr xmlns:ahyp="http://schemas.microsoft.com/office/drawing/2018/hyperlinkcolor" val="tx"/>
                    </a:ext>
                  </a:extLst>
                </a:hlinkClick>
              </a:rPr>
              <a:t>Quick start</a:t>
            </a:r>
            <a:r>
              <a:rPr lang="en-US" sz="1000">
                <a:solidFill>
                  <a:srgbClr val="0078D4"/>
                </a:solidFill>
                <a:effectLst/>
                <a:latin typeface="Segoe UI" panose="020B0502040204020203" pitchFamily="34" charset="0"/>
                <a:ea typeface="Times New Roman" panose="02020603050405020304" pitchFamily="18" charset="0"/>
              </a:rPr>
              <a:t> </a:t>
            </a:r>
            <a:r>
              <a:rPr lang="en-US" sz="800">
                <a:solidFill>
                  <a:prstClr val="black"/>
                </a:solidFill>
                <a:latin typeface="Segoe UI" panose="020B0502040204020203" pitchFamily="34" charset="0"/>
                <a:cs typeface="Segoe UI" panose="020B0502040204020203" pitchFamily="34" charset="0"/>
              </a:rPr>
              <a:t>– this guide helps you accelerate Microsoft 365 Copilot for onboarding, with step-by-step guidance to fulfill the core requirements for Microsoft 365 Copilot. New features include Restricted SharePoint Search (RSS).</a:t>
            </a:r>
          </a:p>
          <a:p>
            <a:pPr marL="342900" marR="0" lvl="0" indent="-342900">
              <a:lnSpc>
                <a:spcPts val="1575"/>
              </a:lnSpc>
              <a:spcBef>
                <a:spcPts val="0"/>
              </a:spcBef>
              <a:spcAft>
                <a:spcPts val="0"/>
              </a:spcAft>
              <a:buClr>
                <a:schemeClr val="tx2"/>
              </a:buClr>
              <a:buFont typeface="+mj-lt"/>
              <a:buAutoNum type="arabicPeriod"/>
              <a:tabLst>
                <a:tab pos="457200" algn="l"/>
              </a:tabLst>
            </a:pPr>
            <a:endParaRPr lang="en-US" sz="800">
              <a:solidFill>
                <a:prstClr val="black"/>
              </a:solidFill>
              <a:latin typeface="Segoe UI" panose="020B0502040204020203" pitchFamily="34" charset="0"/>
              <a:cs typeface="Segoe UI" panose="020B0502040204020203" pitchFamily="34" charset="0"/>
            </a:endParaRPr>
          </a:p>
          <a:p>
            <a:pPr marL="342900" marR="0" lvl="0" indent="-342900">
              <a:lnSpc>
                <a:spcPts val="1575"/>
              </a:lnSpc>
              <a:spcBef>
                <a:spcPts val="0"/>
              </a:spcBef>
              <a:spcAft>
                <a:spcPts val="0"/>
              </a:spcAft>
              <a:buClr>
                <a:schemeClr val="tx2"/>
              </a:buClr>
              <a:buFont typeface="+mj-lt"/>
              <a:buAutoNum type="arabicPeriod"/>
              <a:tabLst>
                <a:tab pos="457200" algn="l"/>
              </a:tabLst>
            </a:pPr>
            <a:r>
              <a:rPr lang="en-US" sz="1000" u="sng">
                <a:solidFill>
                  <a:srgbClr val="0078D4"/>
                </a:solidFill>
                <a:latin typeface="Segoe UI" panose="020B0502040204020203" pitchFamily="34" charset="0"/>
                <a:hlinkClick r:id="rId4">
                  <a:extLst>
                    <a:ext uri="{A12FA001-AC4F-418D-AE19-62706E023703}">
                      <ahyp:hlinkClr xmlns:ahyp="http://schemas.microsoft.com/office/drawing/2018/hyperlinkcolor" val="tx"/>
                    </a:ext>
                  </a:extLst>
                </a:hlinkClick>
              </a:rPr>
              <a:t>Foundations+</a:t>
            </a:r>
            <a:r>
              <a:rPr lang="en-US" sz="1000">
                <a:solidFill>
                  <a:srgbClr val="0078D4"/>
                </a:solidFill>
                <a:effectLst/>
                <a:latin typeface="Segoe UI" panose="020B0502040204020203" pitchFamily="34" charset="0"/>
                <a:ea typeface="Times New Roman" panose="02020603050405020304" pitchFamily="18" charset="0"/>
              </a:rPr>
              <a:t> </a:t>
            </a:r>
            <a:r>
              <a:rPr lang="en-US" sz="800">
                <a:solidFill>
                  <a:prstClr val="black"/>
                </a:solidFill>
                <a:latin typeface="Segoe UI" panose="020B0502040204020203" pitchFamily="34" charset="0"/>
                <a:cs typeface="Segoe UI" panose="020B0502040204020203" pitchFamily="34" charset="0"/>
              </a:rPr>
              <a:t>– this guide is the next step in your customer’s Copilot onboarding process and includes core recommendations to support Copilot readiness and full-scale adoption. </a:t>
            </a:r>
          </a:p>
          <a:p>
            <a:pPr marL="342900" marR="0" lvl="0" indent="-342900">
              <a:lnSpc>
                <a:spcPts val="1575"/>
              </a:lnSpc>
              <a:spcBef>
                <a:spcPts val="0"/>
              </a:spcBef>
              <a:spcAft>
                <a:spcPts val="0"/>
              </a:spcAft>
              <a:buClr>
                <a:schemeClr val="tx2"/>
              </a:buClr>
              <a:buFont typeface="+mj-lt"/>
              <a:buAutoNum type="arabicPeriod"/>
              <a:tabLst>
                <a:tab pos="457200" algn="l"/>
              </a:tabLst>
            </a:pPr>
            <a:endParaRPr lang="en-US" sz="800">
              <a:solidFill>
                <a:prstClr val="black"/>
              </a:solidFill>
              <a:latin typeface="Segoe UI" panose="020B0502040204020203" pitchFamily="34" charset="0"/>
              <a:cs typeface="Segoe UI" panose="020B0502040204020203" pitchFamily="34" charset="0"/>
            </a:endParaRPr>
          </a:p>
          <a:p>
            <a:pPr marL="342900" marR="0" lvl="0" indent="-342900">
              <a:lnSpc>
                <a:spcPts val="1575"/>
              </a:lnSpc>
              <a:spcBef>
                <a:spcPts val="0"/>
              </a:spcBef>
              <a:spcAft>
                <a:spcPts val="0"/>
              </a:spcAft>
              <a:buClr>
                <a:schemeClr val="tx2"/>
              </a:buClr>
              <a:buFont typeface="+mj-lt"/>
              <a:buAutoNum type="arabicPeriod"/>
              <a:tabLst>
                <a:tab pos="457200" algn="l"/>
              </a:tabLst>
            </a:pPr>
            <a:r>
              <a:rPr lang="en-US" sz="1000">
                <a:solidFill>
                  <a:srgbClr val="0078D4"/>
                </a:solidFill>
                <a:latin typeface="Segoe UI" panose="020B0502040204020203" pitchFamily="34" charset="0"/>
                <a:hlinkClick r:id="rId5">
                  <a:extLst>
                    <a:ext uri="{A12FA001-AC4F-418D-AE19-62706E023703}">
                      <ahyp:hlinkClr xmlns:ahyp="http://schemas.microsoft.com/office/drawing/2018/hyperlinkcolor" val="tx"/>
                    </a:ext>
                  </a:extLst>
                </a:hlinkClick>
              </a:rPr>
              <a:t>Advanced Configurations</a:t>
            </a:r>
            <a:r>
              <a:rPr lang="en-US" sz="1000">
                <a:solidFill>
                  <a:srgbClr val="0078D4"/>
                </a:solidFill>
                <a:latin typeface="Segoe UI" panose="020B0502040204020203" pitchFamily="34" charset="0"/>
              </a:rPr>
              <a:t> </a:t>
            </a:r>
            <a:r>
              <a:rPr lang="en-US" sz="800">
                <a:solidFill>
                  <a:prstClr val="black"/>
                </a:solidFill>
                <a:latin typeface="Segoe UI" panose="020B0502040204020203" pitchFamily="34" charset="0"/>
                <a:cs typeface="Segoe UI" panose="020B0502040204020203" pitchFamily="34" charset="0"/>
              </a:rPr>
              <a:t>– advanced configurations provide best in class security, privacy, and data protection recommendations for Microsoft 365 E5.</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9/19/2025 12:25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1356159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u="none" strike="noStrike">
                <a:solidFill>
                  <a:srgbClr val="161616"/>
                </a:solidFill>
                <a:effectLst/>
                <a:latin typeface="Segoe UI" panose="020B0502040204020203" pitchFamily="34" charset="0"/>
                <a:hlinkClick r:id="rId3"/>
              </a:rPr>
              <a:t>Microsoft 365 Copilot</a:t>
            </a:r>
            <a:r>
              <a:rPr lang="en-US" b="0" i="0">
                <a:solidFill>
                  <a:srgbClr val="161616"/>
                </a:solidFill>
                <a:effectLst/>
                <a:latin typeface="Segoe UI" panose="020B0502040204020203" pitchFamily="34" charset="0"/>
              </a:rPr>
              <a:t> is an AI-powered productivity tool that uses large language models (LLMs). It integrates with your data, with Microsoft Graph, and with Microsoft 365 Apps.</a:t>
            </a:r>
          </a:p>
          <a:p>
            <a:pPr algn="l"/>
            <a:r>
              <a:rPr lang="en-US" b="0" i="0">
                <a:solidFill>
                  <a:srgbClr val="161616"/>
                </a:solidFill>
                <a:effectLst/>
                <a:latin typeface="Segoe UI" panose="020B0502040204020203" pitchFamily="34" charset="0"/>
              </a:rPr>
              <a:t>It works alongside popular Microsoft 365 Apps, like Word, Excel, PowerPoint, Outlook, Teams, and more. Copilot provides real-time intelligent assistance, enabling users to enhance their creativity, productivity, and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Verify you have the M365 Apps deployed: OneDrive, Teams, </a:t>
            </a:r>
            <a:r>
              <a:rPr lang="en-US" i="0"/>
              <a:t>new Outlook or classic Outlook Win32 desktop client. Copilot for Microsoft 365 requires a cloud mailbox. </a:t>
            </a:r>
            <a:endParaRPr lang="en-US" sz="900">
              <a:solidFill>
                <a:prstClr val="black"/>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To receive all the Copilot updates for the Apps, Microsoft 365 Apps must be configured to use Current or Monthly Enterprise Channel</a:t>
            </a:r>
          </a:p>
          <a:p>
            <a:r>
              <a:rPr lang="en-US"/>
              <a:t>We recommend setting up to use Current Channel, </a:t>
            </a:r>
            <a:r>
              <a:rPr lang="en-US" b="0" i="0">
                <a:solidFill>
                  <a:srgbClr val="161616"/>
                </a:solidFill>
                <a:effectLst/>
                <a:highlight>
                  <a:srgbClr val="FFFFFF"/>
                </a:highlight>
                <a:latin typeface="Segoe UI" panose="020B0502040204020203" pitchFamily="34" charset="0"/>
              </a:rPr>
              <a:t>which provides with the newest features as soon as they're ready.</a:t>
            </a:r>
          </a:p>
          <a:p>
            <a:r>
              <a:rPr lang="en-US"/>
              <a:t>----------------------------------------------------------------------------------------------------------------------------</a:t>
            </a:r>
          </a:p>
          <a:p>
            <a:r>
              <a:rPr lang="en-US"/>
              <a:t>Monthly Enterprise Channel, which enables a more predictable cadence for updates (e.g., monthly)</a:t>
            </a:r>
          </a:p>
          <a:p>
            <a:r>
              <a:rPr lang="en-US"/>
              <a:t>Semi-Annual Enterprise Channel, which is generally for </a:t>
            </a:r>
            <a:r>
              <a:rPr lang="en-US" b="0" i="0">
                <a:solidFill>
                  <a:srgbClr val="161616"/>
                </a:solidFill>
                <a:effectLst/>
                <a:highlight>
                  <a:srgbClr val="FFFFFF"/>
                </a:highlight>
                <a:latin typeface="Segoe UI" panose="020B0502040204020203" pitchFamily="34" charset="0"/>
              </a:rPr>
              <a:t>devices that require extensive testing before receiving new features</a:t>
            </a: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9/19/2025 12:25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3988819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0" i="0">
                <a:solidFill>
                  <a:srgbClr val="000000"/>
                </a:solidFill>
                <a:effectLst/>
                <a:latin typeface="Segoe UI" panose="020B0502040204020203" pitchFamily="34" charset="0"/>
              </a:rPr>
              <a:t>Let us assist with app compatibility in your custom apps, ISV applications, or Microsoft products during the transition of Microsoft 365 apps to a monthly update channel, or when upgrading to Windows 10/11 with App Assure.</a:t>
            </a: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9/19/2025 12:25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420929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a:solidFill>
                  <a:srgbClr val="161616"/>
                </a:solidFill>
                <a:effectLst/>
                <a:latin typeface="Segoe UI" panose="020B0502040204020203" pitchFamily="34" charset="0"/>
              </a:rPr>
              <a:t>The next step is to assign licenses so users can start using Copilot. You can manage Microsoft 365 Copilot licenses in the Microsoft 365 admin center. You can assign to individual users or to groups of users, and also reassign licenses to other users.</a:t>
            </a:r>
          </a:p>
          <a:p>
            <a:pPr algn="l">
              <a:spcBef>
                <a:spcPts val="1200"/>
              </a:spcBef>
              <a:spcAft>
                <a:spcPts val="1200"/>
              </a:spcAft>
              <a:buFont typeface="Arial" panose="020B0604020202020204" pitchFamily="34" charset="0"/>
              <a:buChar char="•"/>
            </a:pPr>
            <a:r>
              <a:rPr lang="en-US" b="0" i="0">
                <a:solidFill>
                  <a:srgbClr val="161616"/>
                </a:solidFill>
                <a:effectLst/>
                <a:latin typeface="Segoe UI" panose="020B0502040204020203" pitchFamily="34" charset="0"/>
              </a:rPr>
              <a:t>To access license management in the </a:t>
            </a:r>
            <a:r>
              <a:rPr lang="en-US" b="0" i="0" u="none" strike="noStrike">
                <a:solidFill>
                  <a:srgbClr val="161616"/>
                </a:solidFill>
                <a:effectLst/>
                <a:latin typeface="Segoe UI" panose="020B0502040204020203" pitchFamily="34" charset="0"/>
                <a:hlinkClick r:id="rId3"/>
              </a:rPr>
              <a:t>Microsoft 365 admin center</a:t>
            </a:r>
            <a:r>
              <a:rPr lang="en-US" b="0" i="0">
                <a:solidFill>
                  <a:srgbClr val="161616"/>
                </a:solidFill>
                <a:effectLst/>
                <a:latin typeface="Segoe UI" panose="020B0502040204020203" pitchFamily="34" charset="0"/>
              </a:rPr>
              <a:t>, select </a:t>
            </a:r>
            <a:r>
              <a:rPr lang="en-US" b="1" i="0">
                <a:solidFill>
                  <a:srgbClr val="161616"/>
                </a:solidFill>
                <a:effectLst/>
                <a:latin typeface="Segoe UI" panose="020B0502040204020203" pitchFamily="34" charset="0"/>
              </a:rPr>
              <a:t>Billing</a:t>
            </a:r>
            <a:r>
              <a:rPr lang="en-US" b="0" i="0">
                <a:solidFill>
                  <a:srgbClr val="161616"/>
                </a:solidFill>
                <a:effectLst/>
                <a:latin typeface="Segoe UI" panose="020B0502040204020203" pitchFamily="34" charset="0"/>
              </a:rPr>
              <a:t> &gt; </a:t>
            </a:r>
            <a:r>
              <a:rPr lang="en-US" b="1" i="0">
                <a:solidFill>
                  <a:srgbClr val="161616"/>
                </a:solidFill>
                <a:effectLst/>
                <a:latin typeface="Segoe UI" panose="020B0502040204020203" pitchFamily="34" charset="0"/>
              </a:rPr>
              <a:t>Licenses</a:t>
            </a:r>
            <a:r>
              <a:rPr lang="en-US" b="0" i="0">
                <a:solidFill>
                  <a:srgbClr val="161616"/>
                </a:solidFill>
                <a:effectLst/>
                <a:latin typeface="Segoe UI" panose="020B0502040204020203" pitchFamily="34" charset="0"/>
              </a:rPr>
              <a:t>.</a:t>
            </a:r>
          </a:p>
          <a:p>
            <a:pPr algn="l"/>
            <a:r>
              <a:rPr lang="en-US" b="0" i="0">
                <a:solidFill>
                  <a:srgbClr val="161616"/>
                </a:solidFill>
                <a:effectLst/>
                <a:latin typeface="Segoe UI" panose="020B0502040204020203" pitchFamily="34" charset="0"/>
              </a:rPr>
              <a:t>When licenses are assigned, Copilot shows up in the Microsoft 365 apps, like Word and Excel. To use Copilot, users sign into the app with their work or school account and the file must be editable (not read only).</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b="0" i="0">
                <a:solidFill>
                  <a:srgbClr val="161616"/>
                </a:solidFill>
                <a:effectLst/>
                <a:highlight>
                  <a:srgbClr val="FFFFFF"/>
                </a:highlight>
                <a:latin typeface="Segoe UI" panose="020B0502040204020203" pitchFamily="34" charset="0"/>
              </a:rPr>
              <a:t>Based on our learnings we recommend assigning the first set of licenses to HR, Marketing and Sales departments and enabling entire teams instead of assigning just a handful of licenses sprinkled around different departments. It will help you with adoption and impact reporting. </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9/19/2025 12:25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3521556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0" i="0">
                <a:solidFill>
                  <a:srgbClr val="161616"/>
                </a:solidFill>
                <a:effectLst/>
                <a:latin typeface="Segoe UI" panose="020B0502040204020203" pitchFamily="34" charset="0"/>
              </a:rPr>
              <a:t>As an administrator, you can pin Copilot to the navigation bar of Teams, Outlook, and the Microsoft 365 Copilot app, including </a:t>
            </a:r>
            <a:r>
              <a:rPr lang="en-US" b="0" i="0" u="none" strike="noStrike">
                <a:effectLst/>
                <a:latin typeface="Segoe UI" panose="020B0502040204020203" pitchFamily="34" charset="0"/>
                <a:hlinkClick r:id="rId3"/>
              </a:rPr>
              <a:t>M365Copilot.com</a:t>
            </a:r>
            <a:r>
              <a:rPr lang="en-US" b="0" i="0">
                <a:solidFill>
                  <a:srgbClr val="161616"/>
                </a:solidFill>
                <a:effectLst/>
                <a:latin typeface="Segoe UI" panose="020B0502040204020203" pitchFamily="34" charset="0"/>
              </a:rPr>
              <a:t>, Microsoft 365 desktop app, and the Microsoft 365 mobile app. When you pin Copilot Chat, it encourages your organization to use Microsoft 365 Copilot Chat.</a:t>
            </a:r>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9/19/2025 12:25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2946274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To access the usage report, you will need to develop a list of users and assign them permissions to read the report. </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9/19/2025 12:25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2861116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2025-09-19 12:25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06792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Establish a service management plan by bringing together IT and User enablement teams to: </a:t>
            </a:r>
          </a:p>
          <a:p>
            <a:pPr marL="342900" marR="0" lvl="0" indent="-342900" algn="l" defTabSz="914367" rtl="0" eaLnBrk="1" fontAlgn="auto" latinLnBrk="0" hangingPunct="1">
              <a:lnSpc>
                <a:spcPct val="90000"/>
              </a:lnSpc>
              <a:spcBef>
                <a:spcPts val="1000"/>
              </a:spcBef>
              <a:spcAft>
                <a:spcPts val="200"/>
              </a:spcAft>
              <a:buClrTx/>
              <a:buSzTx/>
              <a:buFont typeface="+mj-lt"/>
              <a:buAutoNum type="arabicPeriod"/>
              <a:tabLst/>
              <a:defRPr/>
            </a:pPr>
            <a:r>
              <a:rPr kumimoji="0" lang="en-US" sz="800" b="0" i="0" u="none" strike="noStrike" kern="2000" cap="none"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Periodically review health and business value of the AI transformation journey</a:t>
            </a:r>
          </a:p>
          <a:p>
            <a:pPr marL="342900" marR="0" lvl="0" indent="-342900" algn="l" defTabSz="914367" rtl="0" eaLnBrk="1" fontAlgn="auto" latinLnBrk="0" hangingPunct="1">
              <a:lnSpc>
                <a:spcPct val="90000"/>
              </a:lnSpc>
              <a:spcBef>
                <a:spcPts val="1000"/>
              </a:spcBef>
              <a:spcAft>
                <a:spcPts val="200"/>
              </a:spcAft>
              <a:buClrTx/>
              <a:buSzTx/>
              <a:buFont typeface="+mj-lt"/>
              <a:buAutoNum type="arabicPeriod"/>
              <a:tabLst/>
              <a:defRPr/>
            </a:pPr>
            <a:r>
              <a:rPr kumimoji="0" lang="en-US" sz="800" b="0" i="0" u="none" strike="noStrike" kern="2000" cap="none"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Conduct periodic assessments of governance, security, and user enablement practices</a:t>
            </a:r>
          </a:p>
          <a:p>
            <a:pPr marL="342900" marR="0" lvl="0" indent="-342900" algn="l" defTabSz="914367" rtl="0" eaLnBrk="1" fontAlgn="auto" latinLnBrk="0" hangingPunct="1">
              <a:lnSpc>
                <a:spcPct val="90000"/>
              </a:lnSpc>
              <a:spcBef>
                <a:spcPts val="1000"/>
              </a:spcBef>
              <a:spcAft>
                <a:spcPts val="200"/>
              </a:spcAft>
              <a:buClrTx/>
              <a:buSzTx/>
              <a:buFont typeface="+mj-lt"/>
              <a:buAutoNum type="arabicPeriod"/>
              <a:tabLst/>
              <a:defRPr/>
            </a:pPr>
            <a:r>
              <a:rPr kumimoji="0" lang="en-US" sz="800" b="0" i="0" u="none" strike="noStrike" kern="2000" cap="none"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Identify opportunities for expansion and further optimization of key Microsoft 365 Copilot user experiences</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9/19/2025 12:25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36</a:t>
            </a:fld>
            <a:endParaRPr lang="en-US"/>
          </a:p>
        </p:txBody>
      </p:sp>
    </p:spTree>
    <p:extLst>
      <p:ext uri="{BB962C8B-B14F-4D97-AF65-F5344CB8AC3E}">
        <p14:creationId xmlns:p14="http://schemas.microsoft.com/office/powerpoint/2010/main" val="2586820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A Service Health Review (SHR) is a systematic process of evaluating the current state and future needs of IT services in an organization.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The purpose of an SHR is to identify the strengths and weaknesses of Copilot implementation, as well as the opportunities and threats that may affect their delivery and value.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SHRs foster a transparent and collaborative partnership between business leaders, user enablement specialists, and IT professionals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8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endParaRPr>
          </a:p>
          <a:p>
            <a:pPr marL="179388" marR="0" lvl="0" indent="-179388"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8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SHR Chair is the Copilot Success Owner</a:t>
            </a:r>
          </a:p>
          <a:p>
            <a:pPr marL="179388" marR="0" lvl="0" indent="-179388"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8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Conducted monthly, moving to quarterly, once onboarding cohorts are complete</a:t>
            </a:r>
          </a:p>
          <a:p>
            <a:pPr marL="179388" marR="0" lvl="0" indent="-179388"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8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Includes service feedback and top issues from User Enablement staff</a:t>
            </a:r>
          </a:p>
          <a:p>
            <a:pPr marL="179388" marR="0" lvl="0" indent="-179388"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8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Core focus on data-driven fact finding, scenario identification, learning, </a:t>
            </a:r>
            <a:br>
              <a:rPr kumimoji="0" lang="en-US" sz="8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br>
            <a:r>
              <a:rPr kumimoji="0" lang="en-US" sz="8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and improvement in a blame-free environment</a:t>
            </a:r>
          </a:p>
          <a:p>
            <a:pPr marL="179388" marR="0" lvl="0" indent="-179388"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8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SHRs are opportunities for leadership skill building</a:t>
            </a:r>
          </a:p>
          <a:p>
            <a:pPr marL="179388" marR="0" lvl="0" indent="-179388"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8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SHRs provide data for AI Council review</a:t>
            </a:r>
            <a:endParaRPr lang="en-US"/>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2025-09-19 12:25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12315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we step back at the highest level, this is the end-to-end implementation journey that you’ll go through.</a:t>
            </a:r>
          </a:p>
          <a:p>
            <a:endParaRPr lang="en-US"/>
          </a:p>
          <a:p>
            <a:r>
              <a:rPr lang="en-US"/>
              <a:t>It's important that you start thinking about the three Ss in the Copilot readiness checklist as early as possible.</a:t>
            </a:r>
          </a:p>
          <a:p>
            <a:endParaRPr lang="en-US"/>
          </a:p>
          <a:p>
            <a:r>
              <a:rPr lang="en-US"/>
              <a:t>First is the </a:t>
            </a:r>
            <a:r>
              <a:rPr lang="en-US" b="1"/>
              <a:t>sponsor</a:t>
            </a:r>
            <a:r>
              <a:rPr lang="en-US"/>
              <a:t>. It's important to have leadership, if possible, C-suite level sponsorship, whenever there are blockers or challenges that are faced across the rollout.</a:t>
            </a:r>
          </a:p>
          <a:p>
            <a:r>
              <a:rPr lang="en-US"/>
              <a:t>2nd is </a:t>
            </a:r>
            <a:r>
              <a:rPr lang="en-US" b="1"/>
              <a:t>scenarios</a:t>
            </a:r>
            <a:r>
              <a:rPr lang="en-US"/>
              <a:t>. It is important early on that business leaders get a sense of where they want to start their Copilot innovation. Many have had success with a functional approach, deciding if it's HR, Finance, Marketing, or another area of the business, and what Key Performance Indicators (KPIs) they want to see Copilot impact and improve. </a:t>
            </a:r>
          </a:p>
          <a:p>
            <a:r>
              <a:rPr lang="en-US"/>
              <a:t>And then finally </a:t>
            </a:r>
            <a:r>
              <a:rPr lang="en-US" b="1"/>
              <a:t>security</a:t>
            </a:r>
            <a:r>
              <a:rPr lang="en-US"/>
              <a:t>. You want to start the security, data, and privacy conversation as early as possible to make sure you know what your path and journey is going to look like.</a:t>
            </a:r>
          </a:p>
          <a:p>
            <a:endParaRPr lang="en-US"/>
          </a:p>
          <a:p>
            <a:r>
              <a:rPr lang="en-US"/>
              <a:t>It's important that the </a:t>
            </a:r>
            <a:r>
              <a:rPr lang="en-US" b="1"/>
              <a:t>Human change (user enablement) </a:t>
            </a:r>
            <a:r>
              <a:rPr lang="en-US" b="0"/>
              <a:t>and </a:t>
            </a:r>
            <a:r>
              <a:rPr lang="en-US" b="1"/>
              <a:t>Technical readiness </a:t>
            </a:r>
            <a:r>
              <a:rPr lang="en-US"/>
              <a:t>workstreams start at the same time and that they work hand in hand. This is where your sponsor and your change management team will really serve as the glue to help these workstreams support each other, and that is how customers are seeing the highest Return On Investment (ROI) value and are delighting their business users with Copilot.</a:t>
            </a:r>
          </a:p>
          <a:p>
            <a:r>
              <a:rPr lang="en-US"/>
              <a:t>Of course, the leadership workstream cuts across the entire journey, and we want to make sure that we're keeping our business leaders and sponsors engaged.</a:t>
            </a:r>
          </a:p>
          <a:p>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9/19/2025 12:25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2624324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a:solidFill>
                  <a:srgbClr val="161616"/>
                </a:solidFill>
                <a:effectLst/>
                <a:latin typeface="Segoe UI" panose="020B0502040204020203" pitchFamily="34" charset="0"/>
              </a:rPr>
              <a:t>The Microsoft 365 Usage dashboard shows you the activity overview across the Microsoft 365 apps in your organization. It enables you to drill into individual product-level reports to give you more granular insight about the activities within each app. To view all reports, check out the </a:t>
            </a:r>
            <a:r>
              <a:rPr lang="en-US" b="0" i="0" u="none" strike="noStrike">
                <a:solidFill>
                  <a:srgbClr val="161616"/>
                </a:solidFill>
                <a:effectLst/>
                <a:latin typeface="Segoe UI" panose="020B0502040204020203" pitchFamily="34" charset="0"/>
                <a:hlinkClick r:id="rId3"/>
              </a:rPr>
              <a:t>Reports overview article</a:t>
            </a:r>
            <a:r>
              <a:rPr lang="en-US" b="0" i="0">
                <a:solidFill>
                  <a:srgbClr val="161616"/>
                </a:solidFill>
                <a:effectLst/>
                <a:latin typeface="Segoe UI" panose="020B0502040204020203" pitchFamily="34" charset="0"/>
              </a:rPr>
              <a:t>.</a:t>
            </a:r>
          </a:p>
          <a:p>
            <a:pPr algn="l">
              <a:buNone/>
            </a:pPr>
            <a:endParaRPr lang="en-US" b="0" i="0">
              <a:solidFill>
                <a:srgbClr val="161616"/>
              </a:solidFill>
              <a:effectLst/>
              <a:latin typeface="Segoe UI" panose="020B0502040204020203" pitchFamily="34" charset="0"/>
            </a:endParaRPr>
          </a:p>
          <a:p>
            <a:pPr algn="l">
              <a:buNone/>
            </a:pPr>
            <a:r>
              <a:rPr lang="en-US" b="0" i="0">
                <a:solidFill>
                  <a:srgbClr val="161616"/>
                </a:solidFill>
                <a:effectLst/>
                <a:latin typeface="Segoe UI" panose="020B0502040204020203" pitchFamily="34" charset="0"/>
              </a:rPr>
              <a:t>In the Microsoft 365 Copilot readiness report, which is in continuous enhancement, you can view which users are technically eligible for Copilot, assign licenses, and monitor usage of Microsoft 365 apps that Copilot integrates best with. The report becomes available within 72 hours, and once available, the usage data shown on the report can have up to a maximum of 72 hours latency.</a:t>
            </a:r>
          </a:p>
          <a:p>
            <a:pPr algn="l">
              <a:spcBef>
                <a:spcPts val="2400"/>
              </a:spcBef>
              <a:spcAft>
                <a:spcPts val="900"/>
              </a:spcAft>
              <a:buNone/>
            </a:pPr>
            <a:endParaRPr lang="en-US" b="1" i="0">
              <a:solidFill>
                <a:srgbClr val="161616"/>
              </a:solidFill>
              <a:effectLst/>
              <a:latin typeface="Segoe UI" panose="020B0502040204020203" pitchFamily="34" charset="0"/>
            </a:endParaRPr>
          </a:p>
          <a:p>
            <a:pPr algn="l">
              <a:spcBef>
                <a:spcPts val="2400"/>
              </a:spcBef>
              <a:spcAft>
                <a:spcPts val="900"/>
              </a:spcAft>
              <a:buNone/>
            </a:pPr>
            <a:r>
              <a:rPr lang="en-US" b="1" i="0">
                <a:solidFill>
                  <a:srgbClr val="161616"/>
                </a:solidFill>
                <a:effectLst/>
                <a:latin typeface="Segoe UI" panose="020B0502040204020203" pitchFamily="34" charset="0"/>
              </a:rPr>
              <a:t>Interpret the Readiness section in the Microsoft 365 Copilot report</a:t>
            </a:r>
          </a:p>
          <a:p>
            <a:pPr algn="l">
              <a:buNone/>
            </a:pPr>
            <a:r>
              <a:rPr lang="en-US" b="0" i="0">
                <a:solidFill>
                  <a:srgbClr val="161616"/>
                </a:solidFill>
                <a:effectLst/>
                <a:latin typeface="Segoe UI" panose="020B0502040204020203" pitchFamily="34" charset="0"/>
              </a:rPr>
              <a:t>You can use this report to see how ready your organization is to adopt Microsoft 365 Copilot. The Readiness section is set up to show your data over the past 28 days.</a:t>
            </a:r>
          </a:p>
          <a:p>
            <a:endParaRPr lang="en-US" b="0" i="0">
              <a:solidFill>
                <a:srgbClr val="161616"/>
              </a:solidFill>
              <a:effectLst/>
              <a:latin typeface="Segoe UI" panose="020B0502040204020203" pitchFamily="34" charset="0"/>
            </a:endParaRPr>
          </a:p>
          <a:p>
            <a:r>
              <a:rPr lang="en-US" b="0" i="0">
                <a:solidFill>
                  <a:srgbClr val="161616"/>
                </a:solidFill>
                <a:effectLst/>
                <a:latin typeface="Segoe UI" panose="020B0502040204020203" pitchFamily="34" charset="0"/>
              </a:rPr>
              <a:t>In the Microsoft 365 Copilot usage report, which is in continuous enhancement, you can view a summary of how users' adoption, retention, and engagement are with Microsoft 365 Copilot, and the activity of every Copilot user in your organization, including agent usage. For Copilot activity on a given day, the report becomes available within 72 hours of the end of that day (in UTC).</a:t>
            </a:r>
          </a:p>
          <a:p>
            <a:endParaRPr lang="en-US" b="0" i="0">
              <a:solidFill>
                <a:srgbClr val="161616"/>
              </a:solidFill>
              <a:effectLst/>
              <a:latin typeface="Segoe UI" panose="020B0502040204020203" pitchFamily="34" charset="0"/>
            </a:endParaRPr>
          </a:p>
          <a:p>
            <a:pPr algn="l">
              <a:spcBef>
                <a:spcPts val="2400"/>
              </a:spcBef>
              <a:spcAft>
                <a:spcPts val="900"/>
              </a:spcAft>
              <a:buNone/>
            </a:pPr>
            <a:r>
              <a:rPr lang="en-US" b="1" i="0">
                <a:solidFill>
                  <a:srgbClr val="161616"/>
                </a:solidFill>
                <a:effectLst/>
                <a:latin typeface="Segoe UI" panose="020B0502040204020203" pitchFamily="34" charset="0"/>
              </a:rPr>
              <a:t>Interpret the Microsoft 365 Copilot usage report</a:t>
            </a:r>
          </a:p>
          <a:p>
            <a:pPr algn="l">
              <a:buNone/>
            </a:pPr>
            <a:r>
              <a:rPr lang="en-US" b="0" i="0">
                <a:solidFill>
                  <a:srgbClr val="161616"/>
                </a:solidFill>
                <a:effectLst/>
                <a:latin typeface="Segoe UI" panose="020B0502040204020203" pitchFamily="34" charset="0"/>
              </a:rPr>
              <a:t>You can use this report to see the usage of Microsoft 365 Copilot in your organization.</a:t>
            </a:r>
          </a:p>
          <a:p>
            <a:pPr algn="l">
              <a:buNone/>
            </a:pPr>
            <a:r>
              <a:rPr lang="en-US" b="0" i="0">
                <a:solidFill>
                  <a:srgbClr val="161616"/>
                </a:solidFill>
                <a:effectLst/>
                <a:latin typeface="Segoe UI" panose="020B0502040204020203" pitchFamily="34" charset="0"/>
              </a:rPr>
              <a:t>At the top, you can filter by different periods. The Microsoft 365 Copilot report can be viewed over the last 7 days, 30 days, 90 days, or 180 days.</a:t>
            </a:r>
          </a:p>
          <a:p>
            <a:pPr algn="l"/>
            <a:r>
              <a:rPr lang="en-US" b="0" i="0">
                <a:solidFill>
                  <a:srgbClr val="161616"/>
                </a:solidFill>
                <a:effectLst/>
                <a:latin typeface="Segoe UI" panose="020B0502040204020203" pitchFamily="34" charset="0"/>
              </a:rPr>
              <a:t>You can view several numbers for Microsoft 365 Copilot usage, which highlight the enablement number and the adoption of the enablement:</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C009C25B-EC75-CA48-8E5B-9820FA6D39D5}" type="datetime8">
              <a:rPr lang="en-CA" smtClean="0"/>
              <a:t>2025-09-19 12:25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39</a:t>
            </a:fld>
            <a:endParaRPr lang="en-US"/>
          </a:p>
        </p:txBody>
      </p:sp>
    </p:spTree>
    <p:extLst>
      <p:ext uri="{BB962C8B-B14F-4D97-AF65-F5344CB8AC3E}">
        <p14:creationId xmlns:p14="http://schemas.microsoft.com/office/powerpoint/2010/main" val="292566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0" i="0">
                <a:solidFill>
                  <a:srgbClr val="000000"/>
                </a:solidFill>
                <a:effectLst/>
                <a:highlight>
                  <a:srgbClr val="FFFFFF"/>
                </a:highlight>
                <a:latin typeface="Arial" panose="020B0604020202020204" pitchFamily="34" charset="0"/>
              </a:rPr>
              <a:t>Microsoft Copilot Dashboard is an out</a:t>
            </a:r>
            <a:r>
              <a:rPr kumimoji="0" lang="en-US" sz="800" b="0" i="0" u="none" strike="noStrike" kern="1200" cap="none" spc="0" normalizeH="0" baseline="0" noProof="0">
                <a:ln>
                  <a:noFill/>
                </a:ln>
                <a:solidFill>
                  <a:srgbClr val="000000"/>
                </a:solidFill>
                <a:effectLst/>
                <a:uLnTx/>
                <a:uFillTx/>
                <a:latin typeface="Segoe UI Semibold"/>
                <a:ea typeface="+mn-ea"/>
                <a:cs typeface="Segoe UI" pitchFamily="34" charset="0"/>
              </a:rPr>
              <a:t>-of-the-box experience to quickly measure Copilot usage trends and impact on productivity outcomes.</a:t>
            </a:r>
          </a:p>
          <a:p>
            <a:r>
              <a:rPr lang="en-US" b="0" i="0">
                <a:solidFill>
                  <a:srgbClr val="000000"/>
                </a:solidFill>
                <a:effectLst/>
                <a:highlight>
                  <a:srgbClr val="FFFFFF"/>
                </a:highlight>
                <a:latin typeface="Arial" panose="020B0604020202020204" pitchFamily="34" charset="0"/>
              </a:rPr>
              <a:t>In addition to readiness and usage data across Microsoft 365 apps, the Dashboard combines Copilot usage metrics with organizational context and collaboration data, enabling deeper views of adoption and impact. </a:t>
            </a:r>
          </a:p>
          <a:p>
            <a:r>
              <a:rPr lang="en-US" b="0" i="0">
                <a:solidFill>
                  <a:srgbClr val="000000"/>
                </a:solidFill>
                <a:effectLst/>
                <a:highlight>
                  <a:srgbClr val="FFFFFF"/>
                </a:highlight>
                <a:latin typeface="Arial" panose="020B0604020202020204" pitchFamily="34" charset="0"/>
              </a:rPr>
              <a:t>Copilot customers have the flexibility to filter by attributes like department, teams, or roles, understand differences between groups, and compare those same measures between users and non-users.</a:t>
            </a: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5087405-1BA6-44A1-B7D4-9E59B85BEA6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9/19/2025 12:25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001922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D7580-2B05-B4D1-245B-40B37D900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3C05F0-77FB-F501-DAED-AD8714FE2CE8}"/>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0F7EDCD5-274B-0251-A840-FFEA33D267A0}"/>
              </a:ext>
            </a:extLst>
          </p:cNvPr>
          <p:cNvSpPr>
            <a:spLocks noGrp="1"/>
          </p:cNvSpPr>
          <p:nvPr>
            <p:ph type="body" idx="1"/>
          </p:nvPr>
        </p:nvSpPr>
        <p:spPr/>
        <p:txBody>
          <a:bodyPr/>
          <a:lstStyle/>
          <a:p>
            <a:pPr marL="0" marR="0" fontAlgn="base">
              <a:spcAft>
                <a:spcPts val="600"/>
              </a:spcAft>
            </a:pPr>
            <a:r>
              <a:rPr lang="en-US" sz="900" b="0" i="0" u="none">
                <a:solidFill>
                  <a:srgbClr val="000000"/>
                </a:solidFill>
                <a:effectLst/>
                <a:latin typeface="Aptos" panose="020B0004020202020204" pitchFamily="34" charset="0"/>
              </a:rPr>
              <a:t>That’s why we created Copilot Analytics – to help organizations measure the impact of AI across their business. With Copilot Analytics, you can:</a:t>
            </a:r>
          </a:p>
          <a:p>
            <a:pPr marL="228600" marR="0" indent="-228600" fontAlgn="base">
              <a:spcAft>
                <a:spcPts val="600"/>
              </a:spcAft>
              <a:buAutoNum type="arabicPeriod"/>
            </a:pPr>
            <a:r>
              <a:rPr lang="en-US" sz="900" b="0" i="0" u="none">
                <a:solidFill>
                  <a:srgbClr val="000000"/>
                </a:solidFill>
                <a:effectLst/>
                <a:latin typeface="Aptos" panose="020B0004020202020204" pitchFamily="34" charset="0"/>
              </a:rPr>
              <a:t>View how Copilot is used and where it’s driving adoption.</a:t>
            </a:r>
          </a:p>
          <a:p>
            <a:pPr marL="228600" marR="0" indent="-228600" fontAlgn="base">
              <a:spcAft>
                <a:spcPts val="600"/>
              </a:spcAft>
              <a:buAutoNum type="arabicPeriod"/>
            </a:pPr>
            <a:r>
              <a:rPr lang="en-US" sz="900" b="0" i="0" u="none">
                <a:solidFill>
                  <a:srgbClr val="000000"/>
                </a:solidFill>
                <a:effectLst/>
                <a:latin typeface="Aptos" panose="020B0004020202020204" pitchFamily="34" charset="0"/>
              </a:rPr>
              <a:t>Understand productivity shifts and track workflow improvements across teams.</a:t>
            </a:r>
          </a:p>
          <a:p>
            <a:pPr marL="228600" marR="0" indent="-228600" fontAlgn="base">
              <a:spcAft>
                <a:spcPts val="600"/>
              </a:spcAft>
              <a:buAutoNum type="arabicPeriod"/>
            </a:pPr>
            <a:r>
              <a:rPr lang="en-US" sz="900" b="0" i="0" u="none">
                <a:solidFill>
                  <a:srgbClr val="000000"/>
                </a:solidFill>
                <a:effectLst/>
                <a:latin typeface="Aptos" panose="020B0004020202020204" pitchFamily="34" charset="0"/>
              </a:rPr>
              <a:t>Measure business value by connecting AI to outcomes like cost savings and revenue growth.</a:t>
            </a:r>
          </a:p>
          <a:p>
            <a:pPr marL="0" marR="0" indent="0" fontAlgn="base">
              <a:spcAft>
                <a:spcPts val="600"/>
              </a:spcAft>
              <a:buNone/>
            </a:pPr>
            <a:endParaRPr lang="en-US" sz="900" b="0" i="0" u="none">
              <a:solidFill>
                <a:srgbClr val="000000"/>
              </a:solidFill>
              <a:effectLst/>
              <a:latin typeface="Aptos" panose="020B0004020202020204" pitchFamily="34" charset="0"/>
            </a:endParaRPr>
          </a:p>
          <a:p>
            <a:pPr marL="0" marR="0" indent="0" fontAlgn="base">
              <a:spcAft>
                <a:spcPts val="600"/>
              </a:spcAft>
              <a:buNone/>
            </a:pPr>
            <a:r>
              <a:rPr lang="en-US" sz="900" b="0" i="0" u="none">
                <a:solidFill>
                  <a:srgbClr val="000000"/>
                </a:solidFill>
                <a:effectLst/>
                <a:latin typeface="Aptos" panose="020B0004020202020204" pitchFamily="34" charset="0"/>
              </a:rPr>
              <a:t>It’s about helping you turn Copilot adoption into measurable results that drive your organization forward.</a:t>
            </a:r>
          </a:p>
          <a:p>
            <a:pPr marL="228600" marR="0" indent="-228600" fontAlgn="base">
              <a:spcAft>
                <a:spcPts val="600"/>
              </a:spcAft>
              <a:buAutoNum type="arabicPeriod"/>
            </a:pPr>
            <a:endParaRPr lang="en-US" sz="900" b="0" i="0" u="none">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9FBB9AD7-C031-DBDD-D2E6-A5C7B8AB3531}"/>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8716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2025-09-19 12:25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744291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a:ea typeface="+mn-ea"/>
                <a:cs typeface="+mn-cs"/>
              </a:rPr>
              <a:t>We recognize that agents has been an industry term used over the years. In 2024, it is mostly associated with the right side of autonomy. We believe everything is an agent and that they live on a spectrum of capability.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a:ea typeface="+mn-ea"/>
                <a:cs typeface="+mn-cs"/>
              </a:rPr>
              <a:t>Retrieval: </a:t>
            </a:r>
            <a:r>
              <a:rPr kumimoji="0" lang="en-US" sz="900" b="0" i="0" u="none" strike="noStrike" kern="1200" cap="none" spc="0" normalizeH="0" baseline="0" noProof="0">
                <a:ln>
                  <a:noFill/>
                </a:ln>
                <a:solidFill>
                  <a:srgbClr val="000000"/>
                </a:solidFill>
                <a:effectLst/>
                <a:uLnTx/>
                <a:uFillTx/>
                <a:latin typeface="Segoe UI"/>
                <a:ea typeface="+mn-ea"/>
                <a:cs typeface="+mn-cs"/>
              </a:rPr>
              <a:t>Designed with specific instructions on how to behave, their personality, and their overall objectives. They follow predefined rules and guidelines set by the creators.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a:ea typeface="+mn-ea"/>
                <a:cs typeface="+mn-cs"/>
              </a:rPr>
              <a:t>Task: </a:t>
            </a:r>
            <a:r>
              <a:rPr kumimoji="0" lang="en-US" sz="900" b="0" i="0" u="none" strike="noStrike" kern="1200" cap="none" spc="0" normalizeH="0" baseline="0" noProof="0">
                <a:ln>
                  <a:noFill/>
                </a:ln>
                <a:solidFill>
                  <a:srgbClr val="000000"/>
                </a:solidFill>
                <a:effectLst/>
                <a:uLnTx/>
                <a:uFillTx/>
                <a:latin typeface="Segoe UI"/>
                <a:ea typeface="+mn-ea"/>
                <a:cs typeface="+mn-cs"/>
              </a:rPr>
              <a:t>connected to specific workflows or processes. They operate based on knowledge, skills, and rules-based automation. Their primary purpose is to automate repetitive tasks.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Segoe UI"/>
                <a:ea typeface="+mn-ea"/>
                <a:cs typeface="+mn-cs"/>
              </a:rPr>
              <a:t>Autonomous: </a:t>
            </a:r>
            <a:r>
              <a:rPr kumimoji="0" lang="en-US" sz="900" b="0" i="0" u="none" strike="noStrike" kern="1200" cap="none" spc="0" normalizeH="0" baseline="0" noProof="0">
                <a:ln>
                  <a:noFill/>
                </a:ln>
                <a:solidFill>
                  <a:srgbClr val="000000"/>
                </a:solidFill>
                <a:effectLst/>
                <a:uLnTx/>
                <a:uFillTx/>
                <a:latin typeface="Segoe UI"/>
                <a:ea typeface="+mn-ea"/>
                <a:cs typeface="+mn-cs"/>
              </a:rPr>
              <a:t>Operate independently, dynamically planning and learning from the processes. They adapt to changing conditions and make decisions without constant human intervention.</a:t>
            </a: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9/19/2025 12:25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746215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one-stop shop for all Copilot enablement materials is adoption.microsoft.com/copilot.</a:t>
            </a:r>
          </a:p>
          <a:p>
            <a:r>
              <a:rPr lang="en-US"/>
              <a:t>This site p</a:t>
            </a:r>
            <a:r>
              <a:rPr lang="en-US" b="0" i="0">
                <a:effectLst/>
              </a:rPr>
              <a:t>rovides </a:t>
            </a:r>
            <a:r>
              <a:rPr lang="en-US" b="1" i="0">
                <a:effectLst/>
              </a:rPr>
              <a:t>resources by workstream</a:t>
            </a:r>
            <a:r>
              <a:rPr lang="en-US" b="0" i="0">
                <a:effectLst/>
              </a:rPr>
              <a:t>, such as leader, user enablement, and technical readiness, to help deploy, use, and scale Copilot.</a:t>
            </a:r>
            <a:endParaRPr lang="en-US"/>
          </a:p>
          <a:p>
            <a:r>
              <a:rPr lang="en-US"/>
              <a:t>It showcases </a:t>
            </a:r>
            <a:r>
              <a:rPr lang="en-US" b="1" i="0">
                <a:effectLst/>
              </a:rPr>
              <a:t>what’s new</a:t>
            </a:r>
            <a:r>
              <a:rPr lang="en-US" b="0" i="0">
                <a:effectLst/>
              </a:rPr>
              <a:t> in </a:t>
            </a:r>
            <a:r>
              <a:rPr lang="en-US" b="1" i="0">
                <a:effectLst/>
              </a:rPr>
              <a:t>Microsoft 365 Copilot</a:t>
            </a:r>
            <a:r>
              <a:rPr lang="en-US" b="0" i="0">
                <a:effectLst/>
              </a:rPr>
              <a:t> and upcoming </a:t>
            </a:r>
            <a:r>
              <a:rPr lang="en-US" b="1" i="0">
                <a:effectLst/>
              </a:rPr>
              <a:t>community events</a:t>
            </a:r>
            <a:r>
              <a:rPr lang="en-US" b="0" i="0">
                <a:effectLst/>
              </a:rPr>
              <a:t>.</a:t>
            </a:r>
            <a:endParaRPr lang="en-US"/>
          </a:p>
          <a:p>
            <a:r>
              <a:rPr lang="en-US"/>
              <a:t>This site invites </a:t>
            </a:r>
            <a:r>
              <a:rPr lang="en-US" b="0" i="0">
                <a:effectLst/>
              </a:rPr>
              <a:t>users to </a:t>
            </a:r>
            <a:r>
              <a:rPr lang="en-US" b="1" i="0">
                <a:effectLst/>
              </a:rPr>
              <a:t>explore what’s possible</a:t>
            </a:r>
            <a:r>
              <a:rPr lang="en-US" b="0" i="0">
                <a:effectLst/>
              </a:rPr>
              <a:t> with additional Copilot</a:t>
            </a:r>
            <a:r>
              <a:rPr lang="en-US"/>
              <a:t> resource links</a:t>
            </a:r>
            <a:r>
              <a:rPr lang="en-US" b="0" i="0">
                <a:effectLst/>
              </a:rPr>
              <a:t>, such as building prompt skills, creating content, joining the community, </a:t>
            </a:r>
            <a:r>
              <a:rPr lang="en-US"/>
              <a:t>as well as </a:t>
            </a:r>
            <a:r>
              <a:rPr lang="en-US" b="0" i="0">
                <a:effectLst/>
              </a:rPr>
              <a:t>other </a:t>
            </a:r>
            <a:r>
              <a:rPr lang="en-US" b="1" i="0">
                <a:effectLst/>
              </a:rPr>
              <a:t>Copilot experiences</a:t>
            </a:r>
            <a:r>
              <a:rPr lang="en-US" b="1"/>
              <a:t>.</a:t>
            </a:r>
            <a:endParaRPr lang="en-US"/>
          </a:p>
          <a:p>
            <a:r>
              <a:rPr lang="en-US" b="1"/>
              <a:t>The site content is continually updated </a:t>
            </a:r>
            <a:r>
              <a:rPr lang="en-US" b="1" i="0">
                <a:effectLst/>
              </a:rPr>
              <a:t>as Copilot </a:t>
            </a:r>
            <a:r>
              <a:rPr lang="en-US" b="1"/>
              <a:t>continues to develop </a:t>
            </a:r>
            <a:r>
              <a:rPr lang="en-US" b="1" i="0">
                <a:effectLst/>
              </a:rPr>
              <a:t>and </a:t>
            </a:r>
            <a:r>
              <a:rPr lang="en-US" b="1"/>
              <a:t>additional functionality is added.</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8AD3C-9713-40F2-A730-39DA2B6BD8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6698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t>Slide Objective</a:t>
            </a:r>
            <a:r>
              <a:rPr lang="en-US" sz="900"/>
              <a:t> – There are many ways to develop your Copilot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t>Copilot Academy provides a c</a:t>
            </a:r>
            <a:r>
              <a:rPr lang="en-US" sz="900">
                <a:latin typeface="Segoe UI" panose="020B0502040204020203" pitchFamily="34" charset="0"/>
                <a:cs typeface="Segoe UI" panose="020B0502040204020203" pitchFamily="34" charset="0"/>
              </a:rPr>
              <a:t>entralized location to help with the basics of Copilot at work and structured content in easily consumable learning paths curated by Microsoft experts. Develop your AI interaction skills from your Viva Learning app in Teams or webapp</a:t>
            </a:r>
          </a:p>
          <a:p>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9/19/2025 1:01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49</a:t>
            </a:fld>
            <a:endParaRPr lang="en-US"/>
          </a:p>
        </p:txBody>
      </p:sp>
    </p:spTree>
    <p:extLst>
      <p:ext uri="{BB962C8B-B14F-4D97-AF65-F5344CB8AC3E}">
        <p14:creationId xmlns:p14="http://schemas.microsoft.com/office/powerpoint/2010/main" val="1889638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I mentioned earlier…the Copilot scenario library offers examples of the top use cases by functions and metrics to help you measure areas you'd like to improve. </a:t>
            </a:r>
          </a:p>
          <a:p>
            <a:endParaRPr lang="en-US">
              <a:cs typeface="Calibri"/>
            </a:endParaRPr>
          </a:p>
          <a:p>
            <a:r>
              <a:rPr lang="en-US">
                <a:cs typeface="Calibri"/>
              </a:rPr>
              <a:t>It maps the scenarios to Copilot product capabilities which provide a blueprint for each function</a:t>
            </a:r>
          </a:p>
          <a:p>
            <a:endParaRPr lang="en-US">
              <a:cs typeface="Calibri"/>
            </a:endParaRPr>
          </a:p>
          <a:p>
            <a:r>
              <a:rPr lang="en-US">
                <a:cs typeface="Calibri"/>
              </a:rPr>
              <a:t>Some examples of the functions available in the scenario library include HR, Marketing, Operations, Sales and more. </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3364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FD0A0-7EA3-4AB5-8580-2CDFA9D58B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740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FD0A0-7EA3-4AB5-8580-2CDFA9D58B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636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essential requirements for a successful Copilot deployment. </a:t>
            </a:r>
          </a:p>
          <a:p>
            <a:endParaRPr lang="en-US" dirty="0"/>
          </a:p>
          <a:p>
            <a:r>
              <a:rPr lang="en-US" dirty="0"/>
              <a:t>These are:</a:t>
            </a:r>
            <a:endParaRPr lang="en-US" dirty="0">
              <a:cs typeface="Calibri"/>
            </a:endParaRPr>
          </a:p>
          <a:p>
            <a:pPr marL="228600" indent="-228600">
              <a:buAutoNum type="arabicPeriod"/>
            </a:pPr>
            <a:r>
              <a:rPr lang="en-US" dirty="0"/>
              <a:t>An active, visible </a:t>
            </a:r>
            <a:r>
              <a:rPr lang="en-US" b="1" dirty="0"/>
              <a:t>sponsor</a:t>
            </a:r>
            <a:r>
              <a:rPr lang="en-US" dirty="0"/>
              <a:t> who is ultimately responsible for driving the value across the whole business.</a:t>
            </a:r>
            <a:endParaRPr lang="en-US" dirty="0">
              <a:cs typeface="Calibri"/>
            </a:endParaRPr>
          </a:p>
          <a:p>
            <a:pPr marL="228600" indent="-228600">
              <a:buAutoNum type="arabicPeriod"/>
            </a:pPr>
            <a:r>
              <a:rPr lang="en-US" b="1" dirty="0"/>
              <a:t>Scenarios. T</a:t>
            </a:r>
            <a:r>
              <a:rPr lang="en-US" dirty="0"/>
              <a:t>his is identifying use cases and scenarios where the use of Copilot can drive maximum efficiencies and effective outcomes based on specific business requirements. Remember, Microsoft provide a list of generic scenarios, but you should talk to you customers about what is important to them, based on their project objectives and business priorities. Scenarios will most likely need to be customized based on customer specific roles and responsibilities</a:t>
            </a:r>
            <a:endParaRPr lang="en-US" dirty="0">
              <a:cs typeface="Calibri"/>
            </a:endParaRPr>
          </a:p>
          <a:p>
            <a:pPr marL="228600" indent="-228600">
              <a:buAutoNum type="arabicPeriod"/>
            </a:pPr>
            <a:r>
              <a:rPr lang="en-US" b="1" dirty="0"/>
              <a:t>Security </a:t>
            </a:r>
            <a:r>
              <a:rPr lang="en-US" dirty="0"/>
              <a:t>is a significant consideration for all organisations when deploying Copilot whether that be looking at data governance or compliance as well as ensuring the responsible use of AI within the business. It is important to make sure you have the relevant stakeholders engaged to understand at the earliest opportunity any challenges or considerations that need to be addressed prior to launch. </a:t>
            </a:r>
            <a:endParaRPr lang="en-US" dirty="0">
              <a:cs typeface="Calibri"/>
            </a:endParaRP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9/19/2025 12:25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3268248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300"/>
              </a:spcBef>
              <a:buFont typeface="Arial" panose="020B0604020202020204" pitchFamily="34" charset="0"/>
              <a:buChar char="•"/>
            </a:pPr>
            <a:r>
              <a:rPr lang="en-US" sz="1100" b="0" i="0">
                <a:solidFill>
                  <a:srgbClr val="E6E6E6"/>
                </a:solidFill>
                <a:effectLst/>
                <a:latin typeface="Segoe UI" panose="020B0502040204020203" pitchFamily="34" charset="0"/>
              </a:rPr>
              <a:t>We recommend </a:t>
            </a:r>
            <a:r>
              <a:rPr lang="en-US" sz="1100" b="1" i="0">
                <a:solidFill>
                  <a:srgbClr val="E6E6E6"/>
                </a:solidFill>
                <a:effectLst/>
                <a:latin typeface="Segoe UI" panose="020B0502040204020203" pitchFamily="34" charset="0"/>
              </a:rPr>
              <a:t>Current Channel</a:t>
            </a:r>
            <a:r>
              <a:rPr lang="en-US" sz="1100" b="0" i="0">
                <a:solidFill>
                  <a:srgbClr val="E6E6E6"/>
                </a:solidFill>
                <a:effectLst/>
                <a:latin typeface="Segoe UI" panose="020B0502040204020203" pitchFamily="34" charset="0"/>
              </a:rPr>
              <a:t>, because it provides your users with the newest Office features as soon as they're ready. </a:t>
            </a:r>
          </a:p>
          <a:p>
            <a:pPr marL="628650" lvl="1" indent="-171450">
              <a:spcBef>
                <a:spcPts val="300"/>
              </a:spcBef>
              <a:buFont typeface="Arial" panose="020B0604020202020204" pitchFamily="34" charset="0"/>
              <a:buChar char="•"/>
            </a:pPr>
            <a:r>
              <a:rPr lang="en-US" sz="1100" b="0" i="0">
                <a:solidFill>
                  <a:srgbClr val="E6E6E6"/>
                </a:solidFill>
                <a:effectLst/>
                <a:latin typeface="Segoe UI" panose="020B0502040204020203" pitchFamily="34" charset="0"/>
              </a:rPr>
              <a:t>Current Channel usually receives new features at least once a month, but there's no set schedule for when those updates are released.</a:t>
            </a:r>
          </a:p>
          <a:p>
            <a:pPr marL="628650" lvl="1" indent="-171450">
              <a:spcBef>
                <a:spcPts val="300"/>
              </a:spcBef>
              <a:buFont typeface="Arial" panose="020B0604020202020204" pitchFamily="34" charset="0"/>
              <a:buChar char="•"/>
            </a:pPr>
            <a:r>
              <a:rPr lang="en-US" sz="1100" b="0" i="0">
                <a:solidFill>
                  <a:srgbClr val="E6E6E6"/>
                </a:solidFill>
                <a:effectLst/>
                <a:latin typeface="Segoe UI" panose="020B0502040204020203" pitchFamily="34" charset="0"/>
              </a:rPr>
              <a:t>In some cases, a new feature is made available only to a subset of users as the feature is gradually rolled out in Current Channel.</a:t>
            </a:r>
            <a:endParaRPr lang="en-US" sz="1100" b="0" i="0">
              <a:solidFill>
                <a:srgbClr val="E6E6E6"/>
              </a:solidFill>
              <a:effectLst/>
              <a:latin typeface="Segoe UI" panose="020B0502040204020203" pitchFamily="34" charset="0"/>
              <a:cs typeface="Segoe UI" pitchFamily="34" charset="0"/>
            </a:endParaRPr>
          </a:p>
          <a:p>
            <a:pPr marL="628650" lvl="1" indent="-171450">
              <a:spcBef>
                <a:spcPts val="300"/>
              </a:spcBef>
              <a:buFont typeface="Arial" panose="020B0604020202020204" pitchFamily="34" charset="0"/>
              <a:buChar char="•"/>
            </a:pPr>
            <a:endParaRPr lang="en-US" sz="1100" b="0" i="0">
              <a:solidFill>
                <a:srgbClr val="E6E6E6"/>
              </a:solidFill>
              <a:effectLst/>
              <a:latin typeface="Segoe UI" panose="020B0502040204020203" pitchFamily="34" charset="0"/>
              <a:cs typeface="Segoe UI" pitchFamily="34" charset="0"/>
            </a:endParaRPr>
          </a:p>
          <a:p>
            <a:pPr marL="171450" lvl="0" indent="-171450">
              <a:spcBef>
                <a:spcPts val="300"/>
              </a:spcBef>
              <a:buFont typeface="Arial" panose="020B0604020202020204" pitchFamily="34" charset="0"/>
              <a:buChar char="•"/>
            </a:pPr>
            <a:r>
              <a:rPr lang="en-US" sz="1600" b="0" i="0">
                <a:solidFill>
                  <a:srgbClr val="E6E6E6"/>
                </a:solidFill>
                <a:effectLst/>
                <a:latin typeface="Segoe UI" panose="020B0502040204020203" pitchFamily="34" charset="0"/>
              </a:rPr>
              <a:t>We recommend </a:t>
            </a:r>
            <a:r>
              <a:rPr lang="en-US" sz="1600" b="1" i="0">
                <a:solidFill>
                  <a:srgbClr val="E6E6E6"/>
                </a:solidFill>
                <a:effectLst/>
                <a:latin typeface="Segoe UI" panose="020B0502040204020203" pitchFamily="34" charset="0"/>
              </a:rPr>
              <a:t>Monthly Enterprise Channel </a:t>
            </a:r>
            <a:r>
              <a:rPr lang="en-US" sz="1600" b="0" i="0">
                <a:solidFill>
                  <a:srgbClr val="E6E6E6"/>
                </a:solidFill>
                <a:effectLst/>
                <a:latin typeface="Segoe UI" panose="020B0502040204020203" pitchFamily="34" charset="0"/>
              </a:rPr>
              <a:t>if you want to provide your users with new Office features each month, but only want to receive one update per month on a predictable release schedule.</a:t>
            </a:r>
          </a:p>
          <a:p>
            <a:pPr marL="628650" lvl="1" indent="-171450">
              <a:spcBef>
                <a:spcPts val="300"/>
              </a:spcBef>
              <a:buFont typeface="Arial" panose="020B0604020202020204" pitchFamily="34" charset="0"/>
              <a:buChar char="•"/>
            </a:pPr>
            <a:r>
              <a:rPr lang="en-US" sz="1600" b="0" i="0">
                <a:solidFill>
                  <a:srgbClr val="E6E6E6"/>
                </a:solidFill>
                <a:effectLst/>
                <a:latin typeface="Segoe UI" panose="020B0502040204020203" pitchFamily="34" charset="0"/>
              </a:rPr>
              <a:t>Updates to MEC are released on the second Tuesday of the month. This monthly update can include feature, security, and non-security updates.</a:t>
            </a:r>
          </a:p>
          <a:p>
            <a:pPr marL="628650" lvl="1" indent="-171450">
              <a:spcBef>
                <a:spcPts val="300"/>
              </a:spcBef>
              <a:buFont typeface="Arial" panose="020B0604020202020204" pitchFamily="34" charset="0"/>
              <a:buChar char="•"/>
            </a:pPr>
            <a:endParaRPr lang="en-US" sz="1600" b="0" i="0">
              <a:solidFill>
                <a:srgbClr val="E6E6E6"/>
              </a:solidFill>
              <a:effectLst/>
              <a:latin typeface="Segoe UI" panose="020B0502040204020203" pitchFamily="34" charset="0"/>
            </a:endParaRPr>
          </a:p>
          <a:p>
            <a:pPr marL="171450" lvl="0" indent="-171450">
              <a:spcBef>
                <a:spcPts val="300"/>
              </a:spcBef>
              <a:buFont typeface="Arial" panose="020B0604020202020204" pitchFamily="34" charset="0"/>
              <a:buChar char="•"/>
            </a:pPr>
            <a:r>
              <a:rPr lang="en-US" sz="1600" b="0" i="0">
                <a:solidFill>
                  <a:srgbClr val="E6E6E6"/>
                </a:solidFill>
                <a:effectLst/>
                <a:latin typeface="Segoe UI" panose="020B0502040204020203" pitchFamily="34" charset="0"/>
              </a:rPr>
              <a:t>We recommend </a:t>
            </a:r>
            <a:r>
              <a:rPr lang="en-US" sz="1600" b="1" i="0">
                <a:solidFill>
                  <a:srgbClr val="E6E6E6"/>
                </a:solidFill>
                <a:effectLst/>
                <a:latin typeface="Segoe UI" panose="020B0502040204020203" pitchFamily="34" charset="0"/>
              </a:rPr>
              <a:t>Semi-Annual Enterprise Channel </a:t>
            </a:r>
            <a:r>
              <a:rPr lang="en-US" sz="1600" b="0" i="0">
                <a:solidFill>
                  <a:srgbClr val="E6E6E6"/>
                </a:solidFill>
                <a:effectLst/>
                <a:latin typeface="Segoe UI" panose="020B0502040204020203" pitchFamily="34" charset="0"/>
              </a:rPr>
              <a:t>only for those select devices in your organization where extensive testing is needed before rolling out new Office features.</a:t>
            </a:r>
          </a:p>
          <a:p>
            <a:pPr marL="628650" lvl="1" indent="-171450">
              <a:spcBef>
                <a:spcPts val="300"/>
              </a:spcBef>
              <a:buFont typeface="Arial" panose="020B0604020202020204" pitchFamily="34" charset="0"/>
              <a:buChar char="•"/>
            </a:pPr>
            <a:r>
              <a:rPr lang="en-US" sz="1100" b="0" i="0">
                <a:solidFill>
                  <a:srgbClr val="E6E6E6"/>
                </a:solidFill>
                <a:effectLst/>
                <a:latin typeface="Segoe UI" panose="020B0502040204020203" pitchFamily="34" charset="0"/>
              </a:rPr>
              <a:t>Non-human devices</a:t>
            </a:r>
          </a:p>
          <a:p>
            <a:pPr marL="628650" lvl="1" indent="-171450">
              <a:spcBef>
                <a:spcPts val="300"/>
              </a:spcBef>
              <a:buFont typeface="Arial" panose="020B0604020202020204" pitchFamily="34" charset="0"/>
              <a:buChar char="•"/>
            </a:pPr>
            <a:r>
              <a:rPr lang="en-US" sz="1100" b="0" i="0">
                <a:solidFill>
                  <a:srgbClr val="E6E6E6"/>
                </a:solidFill>
                <a:effectLst/>
                <a:latin typeface="Segoe UI" panose="020B0502040204020203" pitchFamily="34" charset="0"/>
              </a:rPr>
              <a:t>User productivity is not top priority</a:t>
            </a:r>
          </a:p>
          <a:p>
            <a:pPr marL="628650" lvl="1" indent="-171450">
              <a:spcBef>
                <a:spcPts val="300"/>
              </a:spcBef>
              <a:buFont typeface="Arial" panose="020B0604020202020204" pitchFamily="34" charset="0"/>
              <a:buChar char="•"/>
            </a:pPr>
            <a:r>
              <a:rPr lang="en-US" sz="1600" b="0" i="0">
                <a:solidFill>
                  <a:srgbClr val="E6E6E6"/>
                </a:solidFill>
                <a:effectLst/>
                <a:latin typeface="Segoe UI" panose="020B0502040204020203" pitchFamily="34" charset="0"/>
              </a:rPr>
              <a:t>Updates to SAEC are released on the second Tuesday of the month. In January and July, the monthly update can include feature, security, and non-security updates. </a:t>
            </a:r>
          </a:p>
          <a:p>
            <a:pPr marL="628650" lvl="1" indent="-171450">
              <a:spcBef>
                <a:spcPts val="300"/>
              </a:spcBef>
              <a:buFont typeface="Arial" panose="020B0604020202020204" pitchFamily="34" charset="0"/>
              <a:buChar char="•"/>
            </a:pPr>
            <a:r>
              <a:rPr lang="en-US" sz="1600" b="0" i="0">
                <a:solidFill>
                  <a:srgbClr val="E6E6E6"/>
                </a:solidFill>
                <a:effectLst/>
                <a:latin typeface="Segoe UI" panose="020B0502040204020203" pitchFamily="34" charset="0"/>
              </a:rPr>
              <a:t>In other months, the update can include security and non-security updates.</a:t>
            </a:r>
            <a:endParaRPr lang="en-US" sz="1100" b="0" i="0">
              <a:solidFill>
                <a:srgbClr val="E6E6E6"/>
              </a:solidFill>
              <a:effectLst/>
              <a:latin typeface="Segoe UI" panose="020B0502040204020203" pitchFamily="34" charset="0"/>
            </a:endParaRP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9/19/2025 12:25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333046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826BE-4FE2-DE87-CFFA-CCACD9BEBA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7C0EAA-0E8A-6FCD-9C69-9AC0007D66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66634C-26CD-C131-E1A6-C354FDC5187A}"/>
              </a:ext>
            </a:extLst>
          </p:cNvPr>
          <p:cNvSpPr>
            <a:spLocks noGrp="1"/>
          </p:cNvSpPr>
          <p:nvPr>
            <p:ph type="body" idx="1"/>
          </p:nvPr>
        </p:nvSpPr>
        <p:spPr/>
        <p:txBody>
          <a:bodyPr/>
          <a:lstStyle/>
          <a:p>
            <a:pPr marL="171450" indent="-171450">
              <a:buFont typeface="Arial" panose="020B0604020202020204" pitchFamily="34" charset="0"/>
              <a:buChar char="•"/>
            </a:pPr>
            <a:r>
              <a:rPr lang="en-US" b="1"/>
              <a:t>MEC is recommended for ALL Enterprises and Government customers – it was specifically built with these customers in mind. SAEC as the highest quality, most conservative, bits is a myth. SAEC is simply slower by time (larger changes less often vs smaller changes monthly).</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b="1"/>
              <a:t>MEC isn’t about “new office features faster” – it is about big improvements to the basics: Security, Performance, Reliability, Quality fixes, and less cost for IT. </a:t>
            </a:r>
            <a:r>
              <a:rPr lang="en-US"/>
              <a:t>New features faster is a side benefit.</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*Performance benefit – on average 15%-20% faster vs SAEC that is 12 months old (note perf on monthly is almost always faster than SAEC – small changes each month, but large deltas show the older SAEC gets)</a:t>
            </a:r>
          </a:p>
          <a:p>
            <a:pPr marL="171450" indent="-171450">
              <a:buFont typeface="Arial" panose="020B0604020202020204" pitchFamily="34" charset="0"/>
              <a:buChar char="•"/>
            </a:pPr>
            <a:r>
              <a:rPr lang="en-US"/>
              <a:t>Not all fixes go to SAEC in patching – many fixes are held for next SAEC, but Monthly customers get them quickly</a:t>
            </a:r>
          </a:p>
          <a:p>
            <a:pPr marL="171450" indent="-171450">
              <a:buFont typeface="Arial" panose="020B0604020202020204" pitchFamily="34" charset="0"/>
              <a:buChar char="•"/>
            </a:pPr>
            <a:r>
              <a:rPr lang="en-US"/>
              <a:t>Better diagnostics is due to engineers instrumenting new quality checks as bugs and issues are found – so if a customer calls support, usually step one is to update some machine to a newer build so we can see enhanced telemetry – Monthly customers get these benefits quickly and ‘for free’</a:t>
            </a:r>
          </a:p>
          <a:p>
            <a:pPr marL="171450" indent="-171450">
              <a:buFont typeface="Arial" panose="020B0604020202020204" pitchFamily="34" charset="0"/>
              <a:buChar char="•"/>
            </a:pPr>
            <a:r>
              <a:rPr lang="en-US"/>
              <a:t>Modern Management – Monthly Enterprise Channel is currently the only channel that supports our best management tools: Servicing Profiles to automate rollout of builds – allows IT to define waves to roll out monthly bits too saving IT a ton of time and keeping environments up to date automatically. It comes with Safety Net controls though if something does go wrong – ability to pause a rollout, rollback to the last version, wait until the next version, set exclusion dates (e.g. pause rollouts for Retail industry around the holidays, or around Tax season, etc.). It also has Insights to give confidence environment is good and lets admins see if there’s a problem – the Apps Health dashboard, or Inventory to get a near real time look at all the machines in the environment running office</a:t>
            </a:r>
          </a:p>
          <a:p>
            <a:endParaRPr lang="en-US"/>
          </a:p>
        </p:txBody>
      </p:sp>
      <p:sp>
        <p:nvSpPr>
          <p:cNvPr id="4" name="Header Placeholder 3">
            <a:extLst>
              <a:ext uri="{FF2B5EF4-FFF2-40B4-BE49-F238E27FC236}">
                <a16:creationId xmlns:a16="http://schemas.microsoft.com/office/drawing/2014/main" id="{16B328D0-E359-F808-EF08-B7BB7685A090}"/>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E6FE6FCA-6CC6-9ED6-162B-524FBF5A1BE6}"/>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C372E3B-1984-2AC4-1717-A264DC92226F}"/>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9/19/2025 12:25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44FB65BC-8200-3075-C346-E8F1C320A61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812484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None/>
            </a:pPr>
            <a:r>
              <a:rPr lang="en-US" sz="850" b="1">
                <a:latin typeface="Segoe UI Light"/>
                <a:cs typeface="Segoe UI Light"/>
              </a:rPr>
              <a:t>7-step animation</a:t>
            </a:r>
            <a:endParaRPr lang="en-US" sz="850">
              <a:latin typeface="Segoe UI Light"/>
              <a:cs typeface="Segoe UI Light"/>
            </a:endParaRPr>
          </a:p>
          <a:p>
            <a:endParaRPr lang="en-US" sz="850" b="1">
              <a:latin typeface="Segoe UI Light"/>
              <a:cs typeface="Segoe UI Light"/>
            </a:endParaRPr>
          </a:p>
          <a:p>
            <a:pPr lvl="0">
              <a:buNone/>
            </a:pPr>
            <a:r>
              <a:rPr lang="en-US"/>
              <a:t>Switch from a green button approach to a red button approach</a:t>
            </a:r>
          </a:p>
          <a:p>
            <a:pPr marL="285750" lvl="0" indent="-285750">
              <a:buFont typeface="Wingdings"/>
              <a:buChar char="§"/>
            </a:pPr>
            <a:r>
              <a:rPr lang="en-US" sz="850" i="0">
                <a:latin typeface="Segoe UI Light"/>
                <a:cs typeface="Segoe UI Light"/>
              </a:rPr>
              <a:t>Green button = test everything, move slowly, miss out, not a good experience for cloud services due to the velocity of change</a:t>
            </a:r>
            <a:endParaRPr lang="en-US" sz="850">
              <a:latin typeface="Segoe UI Light"/>
              <a:cs typeface="Segoe UI Light"/>
            </a:endParaRPr>
          </a:p>
          <a:p>
            <a:pPr marL="285750" lvl="0" indent="-285750">
              <a:buFont typeface="Wingdings"/>
              <a:buChar char="§"/>
            </a:pPr>
            <a:r>
              <a:rPr lang="en-US" sz="850" i="0">
                <a:latin typeface="Segoe UI Light"/>
                <a:cs typeface="Segoe UI Light"/>
              </a:rPr>
              <a:t>Red button = go fast, stay current, use data insights, have safety nets in place and the ability to pause and rollback if needed</a:t>
            </a:r>
            <a:endParaRPr lang="en-US" sz="850">
              <a:latin typeface="Segoe UI Light"/>
              <a:cs typeface="Segoe UI Light"/>
            </a:endParaRPr>
          </a:p>
          <a:p>
            <a:endParaRPr lang="en-US" sz="850">
              <a:latin typeface="Segoe UI Light"/>
              <a:cs typeface="Segoe UI Light"/>
            </a:endParaRPr>
          </a:p>
          <a:p>
            <a:r>
              <a:rPr lang="en-US" sz="850">
                <a:latin typeface="Segoe UI Light"/>
                <a:cs typeface="Segoe UI Light"/>
              </a:rPr>
              <a:t>NPS = Net Promoter Score</a:t>
            </a:r>
            <a:endParaRPr lang="en-US"/>
          </a:p>
          <a:p>
            <a:pPr marL="285750" indent="-285750">
              <a:buFont typeface="Wingdings"/>
              <a:buChar char="§"/>
            </a:pPr>
            <a:r>
              <a:rPr lang="en-US" sz="850">
                <a:latin typeface="Segoe UI Light"/>
                <a:cs typeface="Segoe UI Light"/>
              </a:rPr>
              <a:t>https://learn.microsoft.com/microsoft-365/admin/manage/manage-feedback-product-insights?view=o365-worldwide</a:t>
            </a:r>
          </a:p>
          <a:p>
            <a:endParaRPr lang="en-US" sz="850" b="1">
              <a:latin typeface="Segoe UI Light"/>
              <a:cs typeface="Segoe UI Light"/>
            </a:endParaRPr>
          </a:p>
          <a:p>
            <a:r>
              <a:rPr lang="en-US" sz="850" b="1">
                <a:latin typeface="Segoe UI Light"/>
                <a:cs typeface="Segoe UI Light"/>
              </a:rPr>
              <a:t>Copilot is not coming to SAEC:</a:t>
            </a:r>
            <a:endParaRPr lang="en-US" sz="850">
              <a:latin typeface="Segoe UI Light"/>
              <a:cs typeface="Segoe UI Light"/>
            </a:endParaRPr>
          </a:p>
          <a:p>
            <a:pPr marL="285750" indent="-285750">
              <a:buFont typeface="Wingdings"/>
              <a:buChar char="§"/>
            </a:pPr>
            <a:r>
              <a:rPr lang="en-US" sz="850" i="1">
                <a:latin typeface="Segoe UI Light"/>
                <a:cs typeface="Segoe UI Light"/>
              </a:rPr>
              <a:t>"</a:t>
            </a:r>
            <a:r>
              <a:rPr lang="en-US" sz="850" i="1">
                <a:effectLst/>
                <a:latin typeface="Segoe UI Light"/>
                <a:cs typeface="Segoe UI Light"/>
              </a:rPr>
              <a:t>The speed at which Microsoft 365 Copilot evolves to bring the latest and greatest to your users’ fingertips makes it ineligible for users running Semi-Annual Enterprise Channel</a:t>
            </a:r>
            <a:r>
              <a:rPr lang="en-US" sz="850" i="1">
                <a:latin typeface="Segoe UI Light"/>
                <a:cs typeface="Segoe UI Light"/>
              </a:rPr>
              <a:t>.“</a:t>
            </a:r>
            <a:endParaRPr lang="en-US" sz="850">
              <a:latin typeface="Segoe UI Light"/>
              <a:cs typeface="Segoe UI Light"/>
            </a:endParaRPr>
          </a:p>
          <a:p>
            <a:pPr marL="482600" lvl="3" indent="-285750">
              <a:buFont typeface="Wingdings"/>
              <a:buChar char="§"/>
            </a:pPr>
            <a:r>
              <a:rPr lang="en-US" sz="850">
                <a:latin typeface="Segoe UI Light"/>
                <a:cs typeface="Segoe UI Light"/>
                <a:hlinkClick r:id="rId3"/>
              </a:rPr>
              <a:t>https://techcommunity.microsoft.com/t5/microsoft-365-blog/microsoft-365-admin-monthly-digest-feb-2024/ba-p/4067971</a:t>
            </a:r>
            <a:endParaRPr lang="en-US" sz="850">
              <a:latin typeface="Segoe UI Light"/>
              <a:cs typeface="Segoe UI Light"/>
            </a:endParaRPr>
          </a:p>
          <a:p>
            <a:pPr marL="285750" indent="-285750">
              <a:buFont typeface="Wingdings"/>
              <a:buChar char="§"/>
            </a:pPr>
            <a:r>
              <a:rPr lang="en-US" sz="850" i="1">
                <a:latin typeface="Segoe UI Light"/>
                <a:cs typeface="Segoe UI Light"/>
              </a:rPr>
              <a:t>"</a:t>
            </a:r>
            <a:r>
              <a:rPr lang="en-US" sz="850" i="1">
                <a:effectLst/>
                <a:latin typeface="Segoe UI Light"/>
                <a:cs typeface="Segoe UI Light"/>
              </a:rPr>
              <a:t>Your users will need to be on the Current Channel or Monthly Enterprise Channel for Microsoft 365 apps to have access to Copilot in desktop clients</a:t>
            </a:r>
            <a:r>
              <a:rPr lang="en-US" sz="850" i="1">
                <a:latin typeface="Segoe UI Light"/>
                <a:cs typeface="Segoe UI Light"/>
              </a:rPr>
              <a:t>.“</a:t>
            </a:r>
            <a:endParaRPr lang="en-US" sz="850">
              <a:latin typeface="Segoe UI Light"/>
              <a:cs typeface="Segoe UI Light"/>
            </a:endParaRPr>
          </a:p>
          <a:p>
            <a:pPr marL="482600" lvl="3" indent="-285750">
              <a:buFont typeface="Wingdings"/>
              <a:buChar char="§"/>
            </a:pPr>
            <a:r>
              <a:rPr lang="en-US" sz="850">
                <a:latin typeface="Segoe UI Light"/>
                <a:cs typeface="Segoe UI Light"/>
                <a:hlinkClick r:id="rId4"/>
              </a:rPr>
              <a:t>https://techcommunity.microsoft.com/t5/copilot-for-microsoft-365/how-to-prepare-for-microsoft-365-copilot/ba-p/3851566</a:t>
            </a:r>
            <a:endParaRPr lang="en-US" sz="850">
              <a:latin typeface="Segoe UI Light"/>
              <a:cs typeface="Segoe UI Light"/>
            </a:endParaRPr>
          </a:p>
          <a:p>
            <a:pPr marL="285750" indent="-285750">
              <a:buFont typeface="Wingdings"/>
              <a:buChar char="§"/>
            </a:pPr>
            <a:r>
              <a:rPr lang="en-US" sz="850" i="1">
                <a:latin typeface="Segoe UI Light"/>
                <a:cs typeface="Segoe UI Light"/>
              </a:rPr>
              <a:t>"</a:t>
            </a:r>
            <a:r>
              <a:rPr lang="en-US" sz="850" i="1">
                <a:effectLst/>
                <a:latin typeface="Segoe UI Light"/>
                <a:cs typeface="Segoe UI Light"/>
              </a:rPr>
              <a:t>Microsoft </a:t>
            </a:r>
            <a:r>
              <a:rPr lang="en-US" sz="850" i="1" err="1">
                <a:effectLst/>
                <a:latin typeface="Segoe UI Light"/>
                <a:cs typeface="Segoe UI Light"/>
              </a:rPr>
              <a:t>Microsoft</a:t>
            </a:r>
            <a:r>
              <a:rPr lang="en-US" sz="850" i="1">
                <a:effectLst/>
                <a:latin typeface="Segoe UI Light"/>
                <a:cs typeface="Segoe UI Light"/>
              </a:rPr>
              <a:t> 365 Copilot will follow the standard practice of deployment and updates for Microsoft 365 Apps, being available in all update channels, except for Semi-Annual Enterprise Channel</a:t>
            </a:r>
            <a:r>
              <a:rPr lang="en-US" sz="850" i="1">
                <a:latin typeface="Segoe UI Light"/>
                <a:cs typeface="Segoe UI Light"/>
              </a:rPr>
              <a:t>.“</a:t>
            </a:r>
          </a:p>
          <a:p>
            <a:pPr marL="482600" lvl="3" indent="-285750">
              <a:buFont typeface="Wingdings"/>
              <a:buChar char="§"/>
            </a:pPr>
            <a:r>
              <a:rPr lang="en-US" sz="850">
                <a:latin typeface="Segoe UI Light"/>
                <a:cs typeface="Segoe UI Light"/>
              </a:rPr>
              <a:t>https://learn.microsoft.com/copilot/microsoft-365/microsoft-365-copilot-requirements#update-channels</a:t>
            </a:r>
          </a:p>
          <a:p>
            <a:endParaRPr lang="en-US" sz="850">
              <a:latin typeface="Segoe UI Light"/>
              <a:cs typeface="Segoe UI Light"/>
            </a:endParaRPr>
          </a:p>
          <a:p>
            <a:r>
              <a:rPr lang="en-US" sz="850">
                <a:latin typeface="Segoe UI Light"/>
                <a:cs typeface="Segoe UI Light"/>
              </a:rPr>
              <a:t>For customers with a significant number of devices on Apple Mac, being on a monthly on the Windows side is the only way to get all the desktop on the same cadence. On Mac, there is only one delivery option which is monthly, and very similar in essence to the Monthly Enterprise Channel (MEC): Only version per month on (or close to) Patch Tuesday. </a:t>
            </a:r>
          </a:p>
          <a:p>
            <a:r>
              <a:rPr lang="en-US" sz="850">
                <a:latin typeface="Segoe UI Light"/>
                <a:cs typeface="Segoe UI Light"/>
              </a:rPr>
              <a:t>On most customers we see devices mainly on PC and when there is a small number of Mac, it’s usually for Exec. By moving to MEC </a:t>
            </a:r>
            <a:r>
              <a:rPr lang="en-US" sz="850">
                <a:effectLst/>
                <a:latin typeface="Segoe UI Light"/>
                <a:cs typeface="Segoe UI Light"/>
              </a:rPr>
              <a:t>you could have updates on the Windows side on the same cadence as your Exec, and also on the same cadence as all other platforms in addition to Mac (Mobile)</a:t>
            </a:r>
            <a:endParaRPr lang="en-US" sz="850">
              <a:latin typeface="Segoe UI Light"/>
              <a:cs typeface="Segoe UI Light"/>
            </a:endParaRPr>
          </a:p>
          <a:p>
            <a:pPr>
              <a:buFont typeface="Wingdings" panose="05000000000000000000" pitchFamily="2" charset="2"/>
            </a:pPr>
            <a:endParaRPr lang="en-US" sz="1200" b="1">
              <a:cs typeface="Segoe UI Light"/>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9/19/2025 12:25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064665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300"/>
              </a:spcBef>
              <a:buFont typeface="Arial" panose="020B0604020202020204" pitchFamily="34" charset="0"/>
              <a:buNone/>
            </a:pPr>
            <a:r>
              <a:rPr lang="en-US" sz="900" b="1" i="0">
                <a:solidFill>
                  <a:srgbClr val="E6E6E6"/>
                </a:solidFill>
                <a:effectLst/>
                <a:latin typeface="Segoe UI" panose="020B0502040204020203" pitchFamily="34" charset="0"/>
              </a:rPr>
              <a:t>4-step animation</a:t>
            </a:r>
          </a:p>
          <a:p>
            <a:pPr marL="0" indent="0">
              <a:spcBef>
                <a:spcPts val="300"/>
              </a:spcBef>
              <a:buFont typeface="Arial" panose="020B0604020202020204" pitchFamily="34" charset="0"/>
              <a:buNone/>
            </a:pPr>
            <a:endParaRPr lang="en-US" sz="900" b="0" i="0">
              <a:solidFill>
                <a:srgbClr val="E6E6E6"/>
              </a:solidFill>
              <a:effectLst/>
              <a:latin typeface="Segoe UI" panose="020B0502040204020203" pitchFamily="34" charset="0"/>
            </a:endParaRPr>
          </a:p>
          <a:p>
            <a:pPr marL="171450" indent="-171450">
              <a:spcBef>
                <a:spcPts val="300"/>
              </a:spcBef>
              <a:buFont typeface="Arial" panose="020B0604020202020204" pitchFamily="34" charset="0"/>
              <a:buChar char="•"/>
            </a:pPr>
            <a:r>
              <a:rPr lang="en-US" sz="900" b="0" i="0">
                <a:solidFill>
                  <a:srgbClr val="E6E6E6"/>
                </a:solidFill>
                <a:effectLst/>
                <a:latin typeface="Segoe UI" panose="020B0502040204020203" pitchFamily="34" charset="0"/>
              </a:rPr>
              <a:t>There are multiple monthly update channels available to accommodate different user personas.</a:t>
            </a:r>
          </a:p>
          <a:p>
            <a:pPr marL="171450" indent="-171450">
              <a:spcBef>
                <a:spcPts val="300"/>
              </a:spcBef>
              <a:buFont typeface="Arial" panose="020B0604020202020204" pitchFamily="34" charset="0"/>
              <a:buChar char="•"/>
            </a:pPr>
            <a:r>
              <a:rPr lang="en-US" sz="900" b="0" i="0">
                <a:solidFill>
                  <a:srgbClr val="E6E6E6"/>
                </a:solidFill>
                <a:effectLst/>
                <a:latin typeface="Segoe UI" panose="020B0502040204020203" pitchFamily="34" charset="0"/>
              </a:rPr>
              <a:t>Insider channels offer early access to new features and fixes, with up to 12+ weeks of validation time</a:t>
            </a:r>
          </a:p>
          <a:p>
            <a:pPr marL="171450" indent="-171450">
              <a:spcBef>
                <a:spcPts val="300"/>
              </a:spcBef>
              <a:buFont typeface="Arial" panose="020B0604020202020204" pitchFamily="34" charset="0"/>
              <a:buChar char="•"/>
            </a:pPr>
            <a:r>
              <a:rPr lang="en-US" sz="900" b="0" i="0">
                <a:solidFill>
                  <a:srgbClr val="E6E6E6"/>
                </a:solidFill>
                <a:effectLst/>
                <a:latin typeface="Segoe UI" panose="020B0502040204020203" pitchFamily="34" charset="0"/>
              </a:rPr>
              <a:t>Define user personas and optimize the use of update channels</a:t>
            </a:r>
          </a:p>
          <a:p>
            <a:pPr marL="171450" indent="-171450">
              <a:spcBef>
                <a:spcPts val="300"/>
              </a:spcBef>
              <a:buFont typeface="Arial" panose="020B0604020202020204" pitchFamily="34" charset="0"/>
              <a:buChar char="•"/>
            </a:pPr>
            <a:r>
              <a:rPr lang="en-US" sz="900" b="0" i="0">
                <a:solidFill>
                  <a:srgbClr val="E6E6E6"/>
                </a:solidFill>
                <a:effectLst/>
                <a:latin typeface="Segoe UI" panose="020B0502040204020203" pitchFamily="34" charset="0"/>
              </a:rPr>
              <a:t>Leverage custom rollout waves and update validation to ensure a consistent experience with time to adjust if needed</a:t>
            </a:r>
          </a:p>
          <a:p>
            <a:pPr marL="171450" indent="-171450">
              <a:spcBef>
                <a:spcPts val="300"/>
              </a:spcBef>
              <a:buFont typeface="Arial" panose="020B0604020202020204" pitchFamily="34" charset="0"/>
              <a:buChar char="•"/>
            </a:pPr>
            <a:r>
              <a:rPr lang="en-US" sz="900" b="0" i="0">
                <a:solidFill>
                  <a:srgbClr val="E6E6E6"/>
                </a:solidFill>
                <a:effectLst/>
                <a:latin typeface="Segoe UI" panose="020B0502040204020203" pitchFamily="34" charset="0"/>
              </a:rPr>
              <a:t>Utilize App Assure for app compatibility issues</a:t>
            </a:r>
          </a:p>
          <a:p>
            <a:pPr marL="228600" indent="-228600">
              <a:spcBef>
                <a:spcPts val="300"/>
              </a:spcBef>
              <a:buFont typeface="+mj-lt"/>
              <a:buAutoNum type="arabicPeriod"/>
            </a:pPr>
            <a:endParaRPr lang="en-US" sz="900" b="0" i="0">
              <a:solidFill>
                <a:srgbClr val="E6E6E6"/>
              </a:solidFill>
              <a:effectLst/>
              <a:latin typeface="Segoe UI" panose="020B0502040204020203" pitchFamily="34" charset="0"/>
            </a:endParaRP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9/19/2025 12:25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884533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Bottom Line:</a:t>
            </a:r>
          </a:p>
          <a:p>
            <a:r>
              <a:rPr lang="en-US"/>
              <a:t>Microsoft takes responsibility for application compatibility with App Assure, so you can feel confident migrating to the Current Channel or Monthly Enterprise channel to get the full value from Microsoft 365 Copilot.</a:t>
            </a:r>
          </a:p>
          <a:p>
            <a:endParaRPr lang="en-US"/>
          </a:p>
          <a:p>
            <a:r>
              <a:rPr lang="en-US"/>
              <a:t>Gain the full value of Copilot</a:t>
            </a:r>
          </a:p>
          <a:p>
            <a:r>
              <a:rPr lang="en-US"/>
              <a:t>- Microsoft 365 Copilot is an AI tool whose value is based upon leveraging the most up-to-date information and features available. It is constantly evolving from new data sources, user feedback, and research advancements. To stay current, your organization needs to be on the latest release of Copilot, done by migrating to the Current Channel or Monthly Enterprise Channel. </a:t>
            </a:r>
          </a:p>
          <a:p>
            <a:endParaRPr lang="en-US"/>
          </a:p>
          <a:p>
            <a:r>
              <a:rPr lang="en-US"/>
              <a:t>Migrate with confidence</a:t>
            </a:r>
          </a:p>
          <a:p>
            <a:r>
              <a:rPr lang="en-US"/>
              <a:t>- Microsoft Apps on the Current or Monthly Enterprise Channels receive regular updates to the latest versions. Your can migrate with confidence with the knowledge that Microsoft promises application compatibility with the latest versions of our software. App Assure was created for this purpose.</a:t>
            </a:r>
          </a:p>
          <a:p>
            <a:endParaRPr lang="en-US"/>
          </a:p>
          <a:p>
            <a:r>
              <a:rPr lang="en-US"/>
              <a:t>App Assure services</a:t>
            </a:r>
          </a:p>
          <a:p>
            <a:r>
              <a:rPr lang="en-US"/>
              <a:t>- App Assure is Microsoft's commitment to ensuring your apps work on the latest versions of our software. App Assure will help remediate app compatibility issues at no additional cost. We help identify the root cause and provide guidance to fix app compatibility issues. (we've got examples we can provide!) This service is delivered by Microsoft engineers and provides a direct line of communication to our product engineering team in the event that an issue with one of our first party products is found. On your behalf we also coordinate with software providers on third party apps that need updates to stay efficient and effective for your team.</a:t>
            </a:r>
          </a:p>
          <a:p>
            <a:endParaRPr lang="en-US">
              <a:cs typeface="Calibri"/>
            </a:endParaRP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9/19/2025 12:25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499119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 typeface="Wingdings" panose="05000000000000000000" pitchFamily="2" charset="2"/>
              <a:buNone/>
            </a:pPr>
            <a:r>
              <a:rPr lang="en-US" sz="900" b="1"/>
              <a:t>1-step animation</a:t>
            </a:r>
          </a:p>
          <a:p>
            <a:pPr marL="0" indent="0" rtl="0">
              <a:buFont typeface="Wingdings" panose="05000000000000000000" pitchFamily="2" charset="2"/>
              <a:buNone/>
            </a:pPr>
            <a:endParaRPr lang="en-US" sz="900"/>
          </a:p>
          <a:p>
            <a:pPr marL="285750" indent="-285750" rtl="0">
              <a:buFont typeface="Wingdings" panose="05000000000000000000" pitchFamily="2" charset="2"/>
              <a:buChar char="§"/>
            </a:pPr>
            <a:r>
              <a:rPr lang="en-US" sz="900"/>
              <a:t>Our quality has improved and is the strategic direction of Microsoft.</a:t>
            </a:r>
          </a:p>
          <a:p>
            <a:pPr marL="285750" indent="-285750" rtl="0">
              <a:buFont typeface="Wingdings" panose="05000000000000000000" pitchFamily="2" charset="2"/>
              <a:buChar char="§"/>
            </a:pPr>
            <a:r>
              <a:rPr lang="en-US" sz="900"/>
              <a:t>We have added customer controlled and more engineering responsive rollbacks if something goes wrong.</a:t>
            </a:r>
          </a:p>
          <a:p>
            <a:pPr marL="285750" indent="-285750" rtl="0">
              <a:buFont typeface="Wingdings" panose="05000000000000000000" pitchFamily="2" charset="2"/>
              <a:buChar char="§"/>
            </a:pPr>
            <a:r>
              <a:rPr lang="en-US" sz="900"/>
              <a:t>Customer can flexibly manage users that may be in "lockdown". Don't update my tax preparers for 3 months.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Rich data insights, cloud policies, servicing, scheduling, waves, rollback, and channel management.</a:t>
            </a:r>
          </a:p>
          <a:p>
            <a:endParaRPr lang="en-US"/>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9/19/2025 12:25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740889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8-step animated slide</a:t>
            </a:r>
          </a:p>
          <a:p>
            <a:endParaRPr lang="en-US" b="1"/>
          </a:p>
          <a:p>
            <a:r>
              <a:rPr lang="en-US" b="1"/>
              <a:t>* Least privileged role is </a:t>
            </a:r>
            <a:r>
              <a:rPr lang="en-US" b="1" u="sng"/>
              <a:t>Office Apps Admin </a:t>
            </a:r>
            <a:r>
              <a:rPr lang="en-US" b="1"/>
              <a:t>then </a:t>
            </a:r>
            <a:r>
              <a:rPr lang="en-US" b="1" u="sng"/>
              <a:t>Security Admin </a:t>
            </a:r>
            <a:r>
              <a:rPr lang="en-US" b="1"/>
              <a:t>and finally </a:t>
            </a:r>
            <a:r>
              <a:rPr lang="en-US" b="1" u="sng"/>
              <a:t>Global Admin</a:t>
            </a: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9/19/2025 12:25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13759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550"/>
              </a:spcAft>
            </a:pPr>
            <a:r>
              <a:rPr lang="en-US"/>
              <a:t>The Microsoft 365 Copilot implementation framework is broken out into these four phases across both the human change and technical readiness workstreams: </a:t>
            </a:r>
            <a:r>
              <a:rPr lang="en-US" b="1"/>
              <a:t>get ready, onboard and engage, deliver impact, and extend and optimize.</a:t>
            </a:r>
            <a:endParaRPr lang="en-US"/>
          </a:p>
          <a:p>
            <a:pPr>
              <a:lnSpc>
                <a:spcPct val="107000"/>
              </a:lnSpc>
              <a:spcAft>
                <a:spcPts val="550"/>
              </a:spcAft>
            </a:pPr>
            <a:r>
              <a:rPr lang="en-US"/>
              <a:t>It's important that the two workstreams work hand in hand and stay connected throughout these milestones on the journey. </a:t>
            </a:r>
          </a:p>
          <a:p>
            <a:pPr>
              <a:lnSpc>
                <a:spcPct val="107000"/>
              </a:lnSpc>
              <a:spcAft>
                <a:spcPts val="550"/>
              </a:spcAft>
            </a:pPr>
            <a:endParaRPr lang="en-US"/>
          </a:p>
          <a:p>
            <a:pPr>
              <a:lnSpc>
                <a:spcPct val="107000"/>
              </a:lnSpc>
              <a:spcAft>
                <a:spcPts val="550"/>
              </a:spcAft>
            </a:pPr>
            <a:r>
              <a:rPr lang="en-US"/>
              <a:t>Let’s first focus on </a:t>
            </a:r>
            <a:r>
              <a:rPr lang="en-US" b="1"/>
              <a:t>human change</a:t>
            </a:r>
            <a:r>
              <a:rPr lang="en-US"/>
              <a:t>. </a:t>
            </a:r>
          </a:p>
          <a:p>
            <a:pPr>
              <a:lnSpc>
                <a:spcPct val="107000"/>
              </a:lnSpc>
              <a:spcAft>
                <a:spcPts val="550"/>
              </a:spcAft>
            </a:pPr>
            <a:endParaRPr lang="en-US"/>
          </a:p>
          <a:p>
            <a:r>
              <a:rPr lang="en-US"/>
              <a:t>To </a:t>
            </a:r>
            <a:r>
              <a:rPr lang="en-US" b="1"/>
              <a:t>get ready </a:t>
            </a:r>
            <a:r>
              <a:rPr lang="en-US"/>
              <a:t>for </a:t>
            </a:r>
            <a:r>
              <a:rPr lang="en-US" b="1"/>
              <a:t>human change</a:t>
            </a:r>
            <a:r>
              <a:rPr lang="en-US"/>
              <a:t>, you're deciding which department(s) you're going to rollout Copilot to first based on the Scenario Library and who your success team is. You will want to be intentional with license assignments and concentrate them for better evaluation.</a:t>
            </a:r>
          </a:p>
          <a:p>
            <a:r>
              <a:rPr lang="en-US" b="1"/>
              <a:t>Onboard and engage</a:t>
            </a:r>
            <a:r>
              <a:rPr lang="en-US"/>
              <a:t> is where you rollout training for your users and set up your Champion program. The </a:t>
            </a:r>
            <a:r>
              <a:rPr lang="en-US" b="1"/>
              <a:t>Copilot Prompt Gallery</a:t>
            </a:r>
            <a:r>
              <a:rPr lang="en-US"/>
              <a:t> is ideal for users to discover prompts to get the started with their AI skills.</a:t>
            </a:r>
          </a:p>
          <a:p>
            <a:r>
              <a:rPr lang="en-US" b="1"/>
              <a:t>Delivering impact</a:t>
            </a:r>
            <a:r>
              <a:rPr lang="en-US"/>
              <a:t> is where you measure success and understand how Copilot is impacting your business. </a:t>
            </a:r>
            <a:r>
              <a:rPr lang="en-US" b="1"/>
              <a:t>User surveys</a:t>
            </a:r>
            <a:r>
              <a:rPr lang="en-US"/>
              <a:t> and the </a:t>
            </a:r>
            <a:r>
              <a:rPr lang="en-US" b="1"/>
              <a:t>Copilot Dashboard </a:t>
            </a:r>
            <a:r>
              <a:rPr lang="en-US"/>
              <a:t>give insight on usage and where they are with the pre-defined success measures. </a:t>
            </a:r>
          </a:p>
          <a:p>
            <a:r>
              <a:rPr lang="en-US"/>
              <a:t>Finally </a:t>
            </a:r>
            <a:r>
              <a:rPr lang="en-US" b="1"/>
              <a:t>extend and optimize</a:t>
            </a:r>
            <a:r>
              <a:rPr lang="en-US"/>
              <a:t> is where you want to start thinking about new, high-value business scenarios and the next functional areas to roll out Copilot. This is also where you should also recognize and reward success for Champions and users who have been part of the implementation. </a:t>
            </a:r>
          </a:p>
          <a:p>
            <a:r>
              <a:rPr lang="en-US"/>
              <a:t>Throughout all phases, it is important for leaders to support continuous learning and optimization. </a:t>
            </a:r>
          </a:p>
          <a:p>
            <a:endParaRPr lang="en-US"/>
          </a:p>
          <a:p>
            <a:r>
              <a:rPr lang="en-US"/>
              <a:t>Here we </a:t>
            </a:r>
            <a:r>
              <a:rPr lang="en-US" b="1"/>
              <a:t>are focusing on the technical readiness </a:t>
            </a:r>
            <a:r>
              <a:rPr lang="en-US"/>
              <a:t>and how we deploy Copilot to everyone in the organization while keep data secure and compliant.</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9/19/2025 12:25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66986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4B96-D637-717A-ECB1-5C2DC512B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700E8-8D4E-D0A9-B17C-203F5E87E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C4972-068E-45EA-9E3B-B580BC2B131D}"/>
              </a:ext>
            </a:extLst>
          </p:cNvPr>
          <p:cNvSpPr>
            <a:spLocks noGrp="1"/>
          </p:cNvSpPr>
          <p:nvPr>
            <p:ph type="body" idx="1"/>
          </p:nvPr>
        </p:nvSpPr>
        <p:spPr/>
        <p:txBody>
          <a:bodyPr/>
          <a:lstStyle/>
          <a:p>
            <a:pPr>
              <a:lnSpc>
                <a:spcPct val="107000"/>
              </a:lnSpc>
              <a:spcAft>
                <a:spcPts val="550"/>
              </a:spcAft>
            </a:pPr>
            <a:r>
              <a:rPr lang="en-US"/>
              <a:t>Let’s take a deeper look into the technical readiness checklist and recommendations for deployment. </a:t>
            </a:r>
          </a:p>
          <a:p>
            <a:pPr>
              <a:lnSpc>
                <a:spcPct val="107000"/>
              </a:lnSpc>
              <a:spcAft>
                <a:spcPts val="550"/>
              </a:spcAft>
            </a:pPr>
            <a:endParaRPr lang="en-US"/>
          </a:p>
          <a:p>
            <a:r>
              <a:rPr lang="en-US"/>
              <a:t>In the </a:t>
            </a:r>
            <a:r>
              <a:rPr lang="en-US" b="1"/>
              <a:t>get ready</a:t>
            </a:r>
            <a:r>
              <a:rPr lang="en-US"/>
              <a:t> stage, perform the </a:t>
            </a:r>
            <a:r>
              <a:rPr lang="en-US" b="1"/>
              <a:t>Optimization Assessment</a:t>
            </a:r>
            <a:r>
              <a:rPr lang="en-US"/>
              <a:t> to analyze your current security and compliance posture.</a:t>
            </a:r>
          </a:p>
          <a:p>
            <a:r>
              <a:rPr lang="en-US"/>
              <a:t>In </a:t>
            </a:r>
            <a:r>
              <a:rPr lang="en-US" b="1"/>
              <a:t>onboard and engage</a:t>
            </a:r>
            <a:r>
              <a:rPr lang="en-US"/>
              <a:t>, we recommend using the </a:t>
            </a:r>
            <a:r>
              <a:rPr lang="en-US" b="1"/>
              <a:t>Copilot setup guide </a:t>
            </a:r>
            <a:r>
              <a:rPr lang="en-US"/>
              <a:t>to ensure you have proper data security controls in place and to determine if you need to deploy additional Microsoft 365 apps. </a:t>
            </a:r>
          </a:p>
          <a:p>
            <a:r>
              <a:rPr lang="en-US"/>
              <a:t>In </a:t>
            </a:r>
            <a:r>
              <a:rPr lang="en-US" b="1"/>
              <a:t>deliver impact</a:t>
            </a:r>
            <a:r>
              <a:rPr lang="en-US"/>
              <a:t>, establish a service management plan and enable the</a:t>
            </a:r>
            <a:r>
              <a:rPr lang="en-US" b="1"/>
              <a:t> Copilot Dashboard </a:t>
            </a:r>
            <a:r>
              <a:rPr lang="en-US"/>
              <a:t>to analyze user adoption and usage patterns. </a:t>
            </a:r>
          </a:p>
          <a:p>
            <a:r>
              <a:rPr lang="en-US"/>
              <a:t>Finally, </a:t>
            </a:r>
            <a:r>
              <a:rPr lang="en-US" b="1"/>
              <a:t>extend and optimize </a:t>
            </a:r>
            <a:r>
              <a:rPr lang="en-US"/>
              <a:t>to take insights on optimization opportunities and service health and consider how the technical team can start to customize and build internal agents, use extensibility plugins, and start to drive the next level of AI value. </a:t>
            </a:r>
          </a:p>
          <a:p>
            <a:r>
              <a:rPr lang="en-US"/>
              <a:t>Again, this whole journey works best if leadership supports continuous learning and optimization of Microsoft 365 Copilot.</a:t>
            </a:r>
          </a:p>
        </p:txBody>
      </p:sp>
      <p:sp>
        <p:nvSpPr>
          <p:cNvPr id="4" name="Slide Number Placeholder 3">
            <a:extLst>
              <a:ext uri="{FF2B5EF4-FFF2-40B4-BE49-F238E27FC236}">
                <a16:creationId xmlns:a16="http://schemas.microsoft.com/office/drawing/2014/main" id="{1E7B3CA0-DEC4-7D64-B68E-773F3F1B2A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89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83E26-94F1-7754-C629-A645227F5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1231C-FA5F-9579-5961-BB1F6A4E8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FCF95-A7C6-4CD6-33D6-B057738171A8}"/>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This slide shows a suggested timeline and set of tasks and milestones between the different workstreams (leadership, user enablement, technical readiness). It also identifies recurring tasks. These are activities you may need to regularly undertake during the lifecycle of their deployment. You can customize this timeline and the activities to meet your organization’s needs.</a:t>
            </a:r>
            <a:endParaRPr lang="en-US">
              <a:cs typeface="Calibri"/>
            </a:endParaRPr>
          </a:p>
          <a:p>
            <a:endParaRPr lang="en-US"/>
          </a:p>
        </p:txBody>
      </p:sp>
      <p:sp>
        <p:nvSpPr>
          <p:cNvPr id="4" name="Slide Number Placeholder 3">
            <a:extLst>
              <a:ext uri="{FF2B5EF4-FFF2-40B4-BE49-F238E27FC236}">
                <a16:creationId xmlns:a16="http://schemas.microsoft.com/office/drawing/2014/main" id="{ECD368CF-A54C-2BAD-D106-94E966607A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86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2025-09-19 12:25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71425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0" i="0">
                <a:solidFill>
                  <a:srgbClr val="161616"/>
                </a:solidFill>
                <a:effectLst/>
                <a:latin typeface="Segoe UI" panose="020B0502040204020203" pitchFamily="34" charset="0"/>
              </a:rPr>
              <a:t>Before deploying Microsoft 365 Copilot, it's essential to evaluate your organization's data governance maturity and data security controls. This can be achieved by completing the </a:t>
            </a:r>
            <a:r>
              <a:rPr lang="en-US" b="0" i="0" u="none" strike="noStrike">
                <a:effectLst/>
                <a:latin typeface="Segoe UI" panose="020B0502040204020203" pitchFamily="34" charset="0"/>
                <a:hlinkClick r:id="rId3"/>
              </a:rPr>
              <a:t>Microsoft 365 Copilot Optimization Assessment</a:t>
            </a:r>
            <a:r>
              <a:rPr lang="en-US" b="0" i="0">
                <a:solidFill>
                  <a:srgbClr val="161616"/>
                </a:solidFill>
                <a:effectLst/>
                <a:latin typeface="Segoe UI" panose="020B0502040204020203" pitchFamily="34" charset="0"/>
              </a:rPr>
              <a:t>. Based on the outcomes of the assessment, determine your path forward to ensure that your organization is ready for Copilot deployment. </a:t>
            </a:r>
            <a:r>
              <a:rPr lang="en-US"/>
              <a:t>The assessment will help you understand your maturity level, your licensing profile, your data security controls that you have implemented and whether you have the right collaboration tools in place. This assessment will help you uncover any blockers and identify the path forward to deployment and will provide an overall readiness score for your organization.</a:t>
            </a: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9/19/2025 12:25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4816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425179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72138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CEAD74-397D-0D97-9041-3CFAF98275DD}"/>
              </a:ext>
            </a:extLst>
          </p:cNvPr>
          <p:cNvSpPr>
            <a:spLocks noGrp="1"/>
          </p:cNvSpPr>
          <p:nvPr>
            <p:ph type="title"/>
          </p:nvPr>
        </p:nvSpPr>
        <p:spPr/>
        <p:txBody>
          <a:bodyPr/>
          <a:lstStyle/>
          <a:p>
            <a:r>
              <a:rPr lang="en-US"/>
              <a:t>Click to edit Master title style</a:t>
            </a:r>
          </a:p>
        </p:txBody>
      </p:sp>
      <p:sp>
        <p:nvSpPr>
          <p:cNvPr id="4" name="Text Placeholder 4">
            <a:extLst>
              <a:ext uri="{FF2B5EF4-FFF2-40B4-BE49-F238E27FC236}">
                <a16:creationId xmlns:a16="http://schemas.microsoft.com/office/drawing/2014/main" id="{06C78FC9-571D-C292-CABC-D6E40E5EF179}"/>
              </a:ext>
            </a:extLst>
          </p:cNvPr>
          <p:cNvSpPr>
            <a:spLocks noGrp="1"/>
          </p:cNvSpPr>
          <p:nvPr>
            <p:ph type="body" sz="quarter" idx="11" hasCustomPrompt="1"/>
          </p:nvPr>
        </p:nvSpPr>
        <p:spPr>
          <a:xfrm>
            <a:off x="576072" y="342645"/>
            <a:ext cx="11018520" cy="184666"/>
          </a:xfrm>
        </p:spPr>
        <p:txBody>
          <a:bodyPr/>
          <a:lstStyle>
            <a:lvl1pPr marL="0" indent="0">
              <a:buNone/>
              <a:defRPr sz="12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add optional eyebrow text</a:t>
            </a:r>
          </a:p>
        </p:txBody>
      </p:sp>
    </p:spTree>
    <p:extLst>
      <p:ext uri="{BB962C8B-B14F-4D97-AF65-F5344CB8AC3E}">
        <p14:creationId xmlns:p14="http://schemas.microsoft.com/office/powerpoint/2010/main" val="22148316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Tree>
    <p:extLst>
      <p:ext uri="{BB962C8B-B14F-4D97-AF65-F5344CB8AC3E}">
        <p14:creationId xmlns:p14="http://schemas.microsoft.com/office/powerpoint/2010/main" val="15390166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7827915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4297236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10241280" cy="6858000"/>
          </a:xfrm>
          <a:prstGeom prst="rect">
            <a:avLst/>
          </a:prstGeom>
          <a:gradFill>
            <a:gsLst>
              <a:gs pos="30000">
                <a:srgbClr val="FFF8F3">
                  <a:alpha val="77451"/>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4250142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1004736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508915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45053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10241280" cy="6858000"/>
          </a:xfrm>
          <a:prstGeom prst="rect">
            <a:avLst/>
          </a:prstGeom>
          <a:gradFill>
            <a:gsLst>
              <a:gs pos="30000">
                <a:srgbClr val="FFF8F3">
                  <a:alpha val="77451"/>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5993383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10703074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9768913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DA74E6E-8AF0-F391-8A9F-F8D7A625FCF0}"/>
              </a:ext>
            </a:extLst>
          </p:cNvPr>
          <p:cNvGrpSpPr/>
          <p:nvPr userDrawn="1"/>
        </p:nvGrpSpPr>
        <p:grpSpPr>
          <a:xfrm>
            <a:off x="-1" y="0"/>
            <a:ext cx="12192001" cy="6858000"/>
            <a:chOff x="-1" y="0"/>
            <a:chExt cx="12192001" cy="6858000"/>
          </a:xfrm>
        </p:grpSpPr>
        <p:pic>
          <p:nvPicPr>
            <p:cNvPr id="4" name="Picture 3">
              <a:extLst>
                <a:ext uri="{FF2B5EF4-FFF2-40B4-BE49-F238E27FC236}">
                  <a16:creationId xmlns:a16="http://schemas.microsoft.com/office/drawing/2014/main" id="{1E9849E7-F690-9812-FAA2-5ABF97E96778}"/>
                </a:ext>
              </a:extLst>
            </p:cNvPr>
            <p:cNvPicPr>
              <a:picLocks/>
            </p:cNvPicPr>
            <p:nvPr/>
          </p:nvPicPr>
          <p:blipFill>
            <a:blip r:embed="rId2" cstate="screen">
              <a:alphaModFix amt="37000"/>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5" name="Rectangle: Rounded Corners 24" descr="Light: small container">
              <a:extLst>
                <a:ext uri="{FF2B5EF4-FFF2-40B4-BE49-F238E27FC236}">
                  <a16:creationId xmlns:a16="http://schemas.microsoft.com/office/drawing/2014/main" id="{8AAA0C69-D02D-5767-7AB9-7295AA618B40}"/>
                </a:ext>
              </a:extLst>
            </p:cNvPr>
            <p:cNvSpPr/>
            <p:nvPr/>
          </p:nvSpPr>
          <p:spPr bwMode="auto">
            <a:xfrm>
              <a:off x="0" y="0"/>
              <a:ext cx="12192000" cy="6858000"/>
            </a:xfrm>
            <a:prstGeom prst="rect">
              <a:avLst/>
            </a:prstGeom>
            <a:gradFill flip="none" rotWithShape="1">
              <a:gsLst>
                <a:gs pos="59000">
                  <a:srgbClr val="FFFFFF"/>
                </a:gs>
                <a:gs pos="100000">
                  <a:srgbClr val="FFFFFF">
                    <a:alpha val="0"/>
                  </a:srgbClr>
                </a:gs>
                <a:gs pos="40000">
                  <a:srgbClr val="FFFFFF"/>
                </a:gs>
                <a:gs pos="24000">
                  <a:srgbClr val="FFFFFF">
                    <a:alpha val="79225"/>
                  </a:srgbClr>
                </a:gs>
                <a:gs pos="9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09530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15692" y="497541"/>
            <a:ext cx="11181007" cy="430887"/>
          </a:xfrm>
        </p:spPr>
        <p:txBody>
          <a:bodyPr lIns="0" tIns="0" rIns="0" bIns="0"/>
          <a:lstStyle>
            <a:lvl1pPr>
              <a:defRPr sz="2800">
                <a:solidFill>
                  <a:schemeClr val="tx1"/>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lIns="0" tIns="0" rIns="0" bIns="0"/>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24876949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8.xml"/><Relationship Id="rId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9.xml"/><Relationship Id="rId4" Type="http://schemas.openxmlformats.org/officeDocument/2006/relationships/image" Target="../media/image2.sv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0.xml"/><Relationship Id="rId4" Type="http://schemas.openxmlformats.org/officeDocument/2006/relationships/image" Target="../media/image2.sv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749" r:id="rId1"/>
    <p:sldLayoutId id="2147484827" r:id="rId2"/>
    <p:sldLayoutId id="2147484679" r:id="rId3"/>
    <p:sldLayoutId id="2147484824" r:id="rId4"/>
    <p:sldLayoutId id="2147484825" r:id="rId5"/>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A5A5A5"/>
          </p15:clr>
        </p15:guide>
        <p15:guide id="2" pos="7680" userDrawn="1">
          <p15:clr>
            <a:srgbClr val="A5A5A5"/>
          </p15:clr>
        </p15:guide>
        <p15:guide id="3" pos="186" userDrawn="1">
          <p15:clr>
            <a:srgbClr val="A5A5A5"/>
          </p15:clr>
        </p15:guide>
        <p15:guide id="26" pos="7496" userDrawn="1">
          <p15:clr>
            <a:srgbClr val="A5A5A5"/>
          </p15:clr>
        </p15:guide>
        <p15:guide id="27" orient="horz" userDrawn="1">
          <p15:clr>
            <a:srgbClr val="A5A5A5"/>
          </p15:clr>
        </p15:guide>
        <p15:guide id="28" orient="horz" pos="4320" userDrawn="1">
          <p15:clr>
            <a:srgbClr val="A5A5A5"/>
          </p15:clr>
        </p15:guide>
        <p15:guide id="29" orient="horz" pos="184" userDrawn="1">
          <p15:clr>
            <a:srgbClr val="A5A5A5"/>
          </p15:clr>
        </p15:guide>
        <p15:guide id="40" orient="horz" pos="4134" userDrawn="1">
          <p15:clr>
            <a:srgbClr val="A5A5A5"/>
          </p15:clr>
        </p15:guide>
        <p15:guide id="42" pos="365" userDrawn="1">
          <p15:clr>
            <a:srgbClr val="C35EA4"/>
          </p15:clr>
        </p15:guide>
        <p15:guide id="43" orient="horz" pos="367" userDrawn="1">
          <p15:clr>
            <a:srgbClr val="C35EA4"/>
          </p15:clr>
        </p15:guide>
        <p15:guide id="44" orient="horz" pos="3953" userDrawn="1">
          <p15:clr>
            <a:srgbClr val="C35EA4"/>
          </p15:clr>
        </p15:guide>
        <p15:guide id="45" pos="7307"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360194184"/>
      </p:ext>
    </p:extLst>
  </p:cSld>
  <p:clrMap bg1="lt1" tx1="dk1" bg2="lt2" tx2="dk2" accent1="accent1" accent2="accent2" accent3="accent3" accent4="accent4" accent5="accent5" accent6="accent6" hlink="hlink" folHlink="folHlink"/>
  <p:sldLayoutIdLst>
    <p:sldLayoutId id="2147486104" r:id="rId1"/>
    <p:sldLayoutId id="2147486105" r:id="rId2"/>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993626625"/>
      </p:ext>
    </p:extLst>
  </p:cSld>
  <p:clrMap bg1="lt1" tx1="dk1" bg2="lt2" tx2="dk2" accent1="accent1" accent2="accent2" accent3="accent3" accent4="accent4" accent5="accent5" accent6="accent6" hlink="hlink" folHlink="folHlink"/>
  <p:sldLayoutIdLst>
    <p:sldLayoutId id="2147486139" r:id="rId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381000" y="238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381000" y="1698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381000"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994E0E-C6FE-4806-923C-54839B56F9FC}" type="datetimeFigureOut">
              <a:rPr lang="en-US" smtClean="0"/>
              <a:t>9/19/2025</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0F1D-A8C6-43DA-A336-63E03F2E7571}" type="slidenum">
              <a:rPr lang="en-US" smtClean="0"/>
              <a:t>‹#›</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236066672"/>
      </p:ext>
    </p:extLst>
  </p:cSld>
  <p:clrMap bg1="lt1" tx1="dk1" bg2="lt2" tx2="dk2" accent1="accent1" accent2="accent2" accent3="accent3" accent4="accent4" accent5="accent5" accent6="accent6" hlink="hlink" folHlink="folHlink"/>
  <p:sldLayoutIdLst>
    <p:sldLayoutId id="214748614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guide id="7" orient="horz" pos="1104">
          <p15:clr>
            <a:srgbClr val="F26B43"/>
          </p15:clr>
        </p15:guide>
        <p15:guide id="8" orient="horz" pos="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91493533"/>
      </p:ext>
    </p:extLst>
  </p:cSld>
  <p:clrMap bg1="lt1" tx1="dk1" bg2="lt2" tx2="dk2" accent1="accent1" accent2="accent2" accent3="accent3" accent4="accent4" accent5="accent5" accent6="accent6" hlink="hlink" folHlink="folHlink"/>
  <p:sldLayoutIdLst>
    <p:sldLayoutId id="2147486161" r:id="rId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512064"/>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76072" y="1435503"/>
            <a:ext cx="11018520" cy="1517338"/>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rot="5400000">
            <a:off x="9509919" y="2743200"/>
            <a:ext cx="6858000" cy="1371600"/>
          </a:xfrm>
          <a:prstGeom prst="rect">
            <a:avLst/>
          </a:prstGeom>
        </p:spPr>
      </p:pic>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253119" y="-203944"/>
            <a:ext cx="1165384" cy="153888"/>
          </a:xfrm>
          <a:prstGeom prst="rect">
            <a:avLst/>
          </a:prstGeom>
          <a:noFill/>
        </p:spPr>
        <p:txBody>
          <a:bodyPr wrap="none" lIns="0" tIns="0" rIns="0" bIns="0" rtlCol="0">
            <a:spAutoFit/>
          </a:bodyPr>
          <a:lstStyle/>
          <a:p>
            <a:pPr algn="l"/>
            <a:r>
              <a:rPr lang="en-US" sz="1000">
                <a:solidFill>
                  <a:srgbClr val="A3A3A3"/>
                </a:solidFill>
              </a:rPr>
              <a:t>365/CoP DE 10.16.24 </a:t>
            </a:r>
          </a:p>
        </p:txBody>
      </p:sp>
    </p:spTree>
    <p:extLst>
      <p:ext uri="{BB962C8B-B14F-4D97-AF65-F5344CB8AC3E}">
        <p14:creationId xmlns:p14="http://schemas.microsoft.com/office/powerpoint/2010/main" val="2203287325"/>
      </p:ext>
    </p:extLst>
  </p:cSld>
  <p:clrMap bg1="lt1" tx1="dk1" bg2="lt2" tx2="dk2" accent1="accent1" accent2="accent2" accent3="accent3" accent4="accent4" accent5="accent5" accent6="accent6" hlink="hlink" folHlink="folHlink"/>
  <p:sldLayoutIdLst>
    <p:sldLayoutId id="2147486201" r:id="rId1"/>
    <p:sldLayoutId id="2147486207" r:id="rId2"/>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Sans Display" pitchFamily="2"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Sans Display" pitchFamily="2"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201168" marR="0" indent="-201168"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402336" marR="0" indent="-201168" algn="l" defTabSz="932742" rtl="0" eaLnBrk="1" fontAlgn="auto" latinLnBrk="0" hangingPunct="1">
        <a:lnSpc>
          <a:spcPct val="100000"/>
        </a:lnSpc>
        <a:spcBef>
          <a:spcPts val="3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603504" marR="0" indent="-201168" algn="l" defTabSz="932742" rtl="0" eaLnBrk="1" fontAlgn="auto" latinLnBrk="0" hangingPunct="1">
        <a:lnSpc>
          <a:spcPct val="100000"/>
        </a:lnSpc>
        <a:spcBef>
          <a:spcPts val="3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78">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guide id="32" orient="horz" pos="54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255188636"/>
      </p:ext>
    </p:extLst>
  </p:cSld>
  <p:clrMap bg1="lt1" tx1="dk1" bg2="lt2" tx2="dk2" accent1="accent1" accent2="accent2" accent3="accent3" accent4="accent4" accent5="accent5" accent6="accent6" hlink="hlink" folHlink="folHlink"/>
  <p:sldLayoutIdLst>
    <p:sldLayoutId id="2147486211" r:id="rId1"/>
    <p:sldLayoutId id="2147486213" r:id="rId2"/>
    <p:sldLayoutId id="2147486219" r:id="rId3"/>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aka.ms/Copilot/UserEnablementGuide"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 Target="slide12.xml"/><Relationship Id="rId7" Type="http://schemas.openxmlformats.org/officeDocument/2006/relationships/slide" Target="slide15.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slide" Target="slide13.xml"/><Relationship Id="rId4" Type="http://schemas.openxmlformats.org/officeDocument/2006/relationships/image" Target="../media/image23.jpe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www.microsoft.com/en-us/solutionassessments/safeedbackform"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hyperlink" Target="https://aka.ms/Copilot/Eligibility" TargetMode="External"/><Relationship Id="rId5" Type="http://schemas.openxmlformats.org/officeDocument/2006/relationships/image" Target="../media/image30.png"/><Relationship Id="rId10" Type="http://schemas.openxmlformats.org/officeDocument/2006/relationships/hyperlink" Target="https://aka.ms/AMC/CopilotforIT" TargetMode="External"/><Relationship Id="rId4" Type="http://schemas.openxmlformats.org/officeDocument/2006/relationships/image" Target="../media/image29.png"/><Relationship Id="rId9" Type="http://schemas.openxmlformats.org/officeDocument/2006/relationships/hyperlink" Target="https://aka.ms/Copilot/UserEnablementGuide" TargetMode="External"/><Relationship Id="rId14" Type="http://schemas.openxmlformats.org/officeDocument/2006/relationships/image" Target="../media/image35.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www.microsoft.com/en-us/solutionassessments/safeedbackform" TargetMode="External"/><Relationship Id="rId7" Type="http://schemas.openxmlformats.org/officeDocument/2006/relationships/image" Target="../media/image3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hyperlink" Target="https://aka.ms/Copilot/UserEnablementGuide"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learn.microsoft.com/en-us/sharepoint/get-ready-copilot-sharepoint-advanced-management#step-6-take-proactive-measures-on-business-critical-sites" TargetMode="External"/><Relationship Id="rId3" Type="http://schemas.openxmlformats.org/officeDocument/2006/relationships/hyperlink" Target="https://learn.microsoft.com/en-us/sharepoint/get-ready-copilot-sharepoint-advanced-management#step-1-reduce-accidental-oversharing-with-sharepoint-sharing-settings" TargetMode="External"/><Relationship Id="rId7" Type="http://schemas.openxmlformats.org/officeDocument/2006/relationships/hyperlink" Target="https://learn.microsoft.com/en-us/sharepoint/get-ready-copilot-sharepoint-advanced-management#step-5-control-access-to-content"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learn.microsoft.com/en-us/sharepoint/get-ready-copilot-sharepoint-advanced-management#step-4-identify-sites-with-potentially-overshared-content" TargetMode="External"/><Relationship Id="rId5" Type="http://schemas.openxmlformats.org/officeDocument/2006/relationships/hyperlink" Target="https://learn.microsoft.com/en-us/sharepoint/get-ready-copilot-sharepoint-advanced-management#step-3-clean-up-unused-sites" TargetMode="External"/><Relationship Id="rId4" Type="http://schemas.openxmlformats.org/officeDocument/2006/relationships/hyperlink" Target="https://learn.microsoft.com/en-us/sharepoint/get-ready-copilot-sharepoint-advanced-management#step-2-ensure-all-sites-have-valid-owners" TargetMode="External"/><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slide" Target="slide19.xml"/><Relationship Id="rId7" Type="http://schemas.openxmlformats.org/officeDocument/2006/relationships/slide" Target="slide32.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slide" Target="slide25.xml"/><Relationship Id="rId4" Type="http://schemas.openxmlformats.org/officeDocument/2006/relationships/image" Target="../media/image38.jpe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hyperlink" Target="https://aka.ms/E3PrepareYourDataForCopilot"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hyperlink" Target="https://aka.ms/AMC/FASTTRACK"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aka.ms/E5PrepareYourDataForCopilot"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microsoft.bl-1.com/h/i/dwdbHD7s/T0x0oxq?url=https://go.microsoft.com/fwlink/?linkid=2267974" TargetMode="External"/><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hyperlink" Target="https://admin.microsoft.com/Adminportal/Home?Q=ADG#/modernonboarding/copilotformicrosoft365advancedconfigurations" TargetMode="External"/><Relationship Id="rId4" Type="http://schemas.openxmlformats.org/officeDocument/2006/relationships/hyperlink" Target="https://microsoft.bl-1.com/h/i/dwdbHJXv/T0x0oxq?url=https://admin.microsoft.com/Adminportal/Home?Q=ADG#/modernonboarding/microsoft365copilotsetupguide"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s://admin.microsoft.com/?Q=assistants#/modernonboarding/microsoft365appssetup" TargetMode="External"/><Relationship Id="rId7" Type="http://schemas.openxmlformats.org/officeDocument/2006/relationships/hyperlink" Target="https://learn.microsoft.com/deployoffice/updates/change-channel-for-copilot"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learn.microsoft.com/microsoft-365-copilot/microsoft-365-copilot-setup#prerequisites-for-microsoft-copilot-for-microsoft-365" TargetMode="External"/><Relationship Id="rId11" Type="http://schemas.openxmlformats.org/officeDocument/2006/relationships/image" Target="../media/image59.png"/><Relationship Id="rId5" Type="http://schemas.openxmlformats.org/officeDocument/2006/relationships/hyperlink" Target="https://learn.microsoft.com/deployoffice/deployment-guide-microsoft-365-apps" TargetMode="External"/><Relationship Id="rId10" Type="http://schemas.openxmlformats.org/officeDocument/2006/relationships/image" Target="../media/image58.png"/><Relationship Id="rId4" Type="http://schemas.openxmlformats.org/officeDocument/2006/relationships/hyperlink" Target="https://learn.microsoft.com/deployoffice/videos#deploy-microsoft-365-apps" TargetMode="External"/><Relationship Id="rId9"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mailto:achelp@microsoft.com" TargetMode="External"/><Relationship Id="rId7"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hyperlink" Target="https://aka.ms/AppAssure" TargetMode="External"/><Relationship Id="rId4" Type="http://schemas.openxmlformats.org/officeDocument/2006/relationships/hyperlink" Target="https://aka.ms/appassurereques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 Target="slide10.xml"/><Relationship Id="rId7" Type="http://schemas.openxmlformats.org/officeDocument/2006/relationships/slide" Target="slide18.xm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2.jpeg"/><Relationship Id="rId5" Type="http://schemas.openxmlformats.org/officeDocument/2006/relationships/slide" Target="slide34.xml"/><Relationship Id="rId10" Type="http://schemas.openxmlformats.org/officeDocument/2006/relationships/image" Target="../media/image14.png"/><Relationship Id="rId4" Type="http://schemas.openxmlformats.org/officeDocument/2006/relationships/image" Target="../media/image11.jpeg"/><Relationship Id="rId9" Type="http://schemas.openxmlformats.org/officeDocument/2006/relationships/slide" Target="slide42.xml"/></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https://www.microsoft.com/en-us/solutionassessments/safeedbackform" TargetMode="External"/><Relationship Id="rId7" Type="http://schemas.openxmlformats.org/officeDocument/2006/relationships/hyperlink" Target="https://learn.microsoft.com/microsoft-365/admin/manage/assign-licenses-to-users?view=o365-worldwide"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admin.microsoft.com/Adminportal/Home?Q=learndocs#/modernonboarding/microsoft365copilotsetupguide" TargetMode="External"/><Relationship Id="rId5" Type="http://schemas.openxmlformats.org/officeDocument/2006/relationships/hyperlink" Target="https://aka.ms/Copilot/LicenseAllocationGuide" TargetMode="External"/><Relationship Id="rId4" Type="http://schemas.openxmlformats.org/officeDocument/2006/relationships/hyperlink" Target="https://aka.ms/Copilot/UserEnablementGuid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learn.microsoft.com/copilot/microsoft-365/pin-copilot" TargetMode="External"/><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s://learn.microsoft.com/microsoft-365/admin/activity-reports/microsoft-365-copilot-usage?view=o365-worldwide" TargetMode="External"/><Relationship Id="rId7"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hyperlink" Target="https://learn.microsoft.com/microsoft-365/admin/activity-reports/activity-reports?view=o365-worldwide#who-can-see-reports" TargetMode="External"/><Relationship Id="rId4" Type="http://schemas.openxmlformats.org/officeDocument/2006/relationships/hyperlink" Target="https://learn.microsoft.com/en-us/microsoft-365/admin/activity-reports/activity-reports?view=o365-worldwide#who-can-see-reports" TargetMode="External"/></Relationships>
</file>

<file path=ppt/slides/_rels/slide34.xml.rels><?xml version="1.0" encoding="UTF-8" standalone="yes"?>
<Relationships xmlns="http://schemas.openxmlformats.org/package/2006/relationships"><Relationship Id="rId3" Type="http://schemas.openxmlformats.org/officeDocument/2006/relationships/slide" Target="slide35.xml"/><Relationship Id="rId7"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slide" Target="slide38.xml"/><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learn.microsoft.com/microsoft-365-copilot/"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hyperlink" Target="https://techcommunity.microsoft.com/t5/microsoft-365-copilot/ct-p/Microsoft365Copilot" TargetMode="External"/><Relationship Id="rId4" Type="http://schemas.openxmlformats.org/officeDocument/2006/relationships/hyperlink" Target="https://aka.ms/AMC/CopilotCommunity"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learn.microsoft.com/microsoft-365/admin/activity-reports/microsoft-365-copilot-usage?view=o365-worldwide" TargetMode="External"/><Relationship Id="rId7" Type="http://schemas.openxmlformats.org/officeDocument/2006/relationships/image" Target="../media/image35.sv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71.gif"/><Relationship Id="rId4" Type="http://schemas.openxmlformats.org/officeDocument/2006/relationships/hyperlink" Target="https://learn.microsoft.com/microsoft-365/admin/activity-reports/microsoft-365-copilot-usage?view=o365-worldwide#interpret-the-usage-tab-in-copilot-for-microsoft-365-report"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learn.microsoft.com/microsoft-365/admin/adoption/ai-assistance?view=o365-worldwide#upload-survey-data&amp;preserve-view=true" TargetMode="External"/><Relationship Id="rId13" Type="http://schemas.openxmlformats.org/officeDocument/2006/relationships/image" Target="../media/image35.svg"/><Relationship Id="rId3" Type="http://schemas.openxmlformats.org/officeDocument/2006/relationships/hyperlink" Target="https://learn.microsoft.com/en-us/viva/insights/org-team-insights/copilot-dashboard#readiness" TargetMode="External"/><Relationship Id="rId7" Type="http://schemas.openxmlformats.org/officeDocument/2006/relationships/hyperlink" Target="https://learn.microsoft.com/viva/insights/org-team-insights/copilot-dashboard#access-the-dashboard-in-viva-insights" TargetMode="External"/><Relationship Id="rId12"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learn.microsoft.com/en-us/viva/insights/org-team-insights/copilot-dashboard#news--research" TargetMode="External"/><Relationship Id="rId11" Type="http://schemas.openxmlformats.org/officeDocument/2006/relationships/image" Target="../media/image74.png"/><Relationship Id="rId5" Type="http://schemas.openxmlformats.org/officeDocument/2006/relationships/hyperlink" Target="https://learn.microsoft.com/viva/insights/org-team-insights/copilot-dashboard#impact" TargetMode="External"/><Relationship Id="rId10" Type="http://schemas.openxmlformats.org/officeDocument/2006/relationships/image" Target="../media/image73.png"/><Relationship Id="rId4" Type="http://schemas.openxmlformats.org/officeDocument/2006/relationships/hyperlink" Target="https://learn.microsoft.com/viva/insights/org-team-insights/copilot-dashboard#adoption" TargetMode="External"/><Relationship Id="rId9"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8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slideLayout" Target="../slideLayouts/slideLayout1.xml"/><Relationship Id="rId7" Type="http://schemas.openxmlformats.org/officeDocument/2006/relationships/hyperlink" Target="https://learn.microsoft.com/en-us/microsoft-365-copilot/extensibility/decision-guide#types-of-microsoft-365-copilot-extensibility"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hyperlink" Target="https://learn.microsoft.com/microsoft-365-copilot/extensibility/" TargetMode="External"/><Relationship Id="rId4" Type="http://schemas.openxmlformats.org/officeDocument/2006/relationships/notesSlide" Target="../notesSlides/notesSlide34.xml"/><Relationship Id="rId9" Type="http://schemas.openxmlformats.org/officeDocument/2006/relationships/hyperlink" Target="https://adoption.microsoft.com/ai-agents"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s://aka.ms/CopilotStudioWorkshop" TargetMode="External"/><Relationship Id="rId7" Type="http://schemas.openxmlformats.org/officeDocument/2006/relationships/hyperlink" Target="https://learn.microsoft.com/en-us/microsoft-365-copilot/extensibility/decision-guide#option-2-building-a-custom-engine-agent-for-microsoft-365" TargetMode="External"/><Relationship Id="rId2"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hyperlink" Target="https://powerplatformpartners.transform.microsoft.com/gtm/lowcode/copilot-studio" TargetMode="External"/><Relationship Id="rId5" Type="http://schemas.openxmlformats.org/officeDocument/2006/relationships/hyperlink" Target="https://aka.ms/CopilotStudioInADay" TargetMode="External"/><Relationship Id="rId4" Type="http://schemas.openxmlformats.org/officeDocument/2006/relationships/hyperlink" Target="https://aka.ms/CopilotStudioTraining"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learn.microsoft.com/en-us/deployoffice/fieldnotes/adopting-cloud-update" TargetMode="External"/><Relationship Id="rId3" Type="http://schemas.openxmlformats.org/officeDocument/2006/relationships/hyperlink" Target="https://techcommunity.microsoft.com/t5/copilot-for-microsoft-365/what-s-new-in-copilot-for-microsoft-365/ba-p/4062353" TargetMode="External"/><Relationship Id="rId7" Type="http://schemas.openxmlformats.org/officeDocument/2006/relationships/hyperlink" Target="https://learn.microsoft.com/deployoffice/admincenter/cloud-update" TargetMode="External"/><Relationship Id="rId2" Type="http://schemas.openxmlformats.org/officeDocument/2006/relationships/hyperlink" Target="https://learn.microsoft.com/microsoft-365-copilot/microsoft-365-copilot-requirements" TargetMode="External"/><Relationship Id="rId1" Type="http://schemas.openxmlformats.org/officeDocument/2006/relationships/slideLayout" Target="../slideLayouts/slideLayout2.xml"/><Relationship Id="rId6" Type="http://schemas.openxmlformats.org/officeDocument/2006/relationships/hyperlink" Target="https://learn.microsoft.com/deployoffice/admincenter/overview" TargetMode="External"/><Relationship Id="rId11" Type="http://schemas.openxmlformats.org/officeDocument/2006/relationships/hyperlink" Target="http://aka.ms/AppAssure" TargetMode="External"/><Relationship Id="rId5" Type="http://schemas.openxmlformats.org/officeDocument/2006/relationships/hyperlink" Target="https://learn.microsoft.com/deployoffice/updates/change-channel-for-copilot" TargetMode="External"/><Relationship Id="rId10" Type="http://schemas.openxmlformats.org/officeDocument/2006/relationships/hyperlink" Target="https://aka.ms/odinsidersvideos" TargetMode="External"/><Relationship Id="rId4" Type="http://schemas.openxmlformats.org/officeDocument/2006/relationships/hyperlink" Target="https://aka.ms/M365AppsTEIStudy" TargetMode="External"/><Relationship Id="rId9" Type="http://schemas.openxmlformats.org/officeDocument/2006/relationships/hyperlink" Target="https://aka.ms/CloudUpdateVideos"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aka.ms/AMC/FASTTRACK" TargetMode="External"/><Relationship Id="rId2" Type="http://schemas.openxmlformats.org/officeDocument/2006/relationships/hyperlink" Target="https://cloudpartners.transform.microsoft.com/copilot-directory" TargetMode="External"/><Relationship Id="rId1" Type="http://schemas.openxmlformats.org/officeDocument/2006/relationships/slideLayout" Target="../slideLayouts/slideLayout2.xml"/><Relationship Id="rId4" Type="http://schemas.openxmlformats.org/officeDocument/2006/relationships/hyperlink" Target="https://aka.ms/CopilotForM365-CustomerProposal"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adoption.microsoft.com/copilot"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aka.ms/Copilot/enablementcourse" TargetMode="External"/><Relationship Id="rId5" Type="http://schemas.openxmlformats.org/officeDocument/2006/relationships/image" Target="../media/image85.png"/><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hyperlink" Target="https://aka.ms/CopilotAcademy" TargetMode="External"/><Relationship Id="rId7" Type="http://schemas.openxmlformats.org/officeDocument/2006/relationships/hyperlink" Target="https://adoption.microsoft.com/copilot"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aka.ms/prompts" TargetMode="External"/><Relationship Id="rId5" Type="http://schemas.openxmlformats.org/officeDocument/2006/relationships/hyperlink" Target="https://aka.ms/copilotM365training" TargetMode="External"/><Relationship Id="rId4" Type="http://schemas.openxmlformats.org/officeDocument/2006/relationships/image" Target="../media/image86.png"/><Relationship Id="rId9"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https://aka.ms/ScenarioLibrary" TargetMode="External"/><Relationship Id="rId7" Type="http://schemas.openxmlformats.org/officeDocument/2006/relationships/image" Target="../media/image9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13" Type="http://schemas.openxmlformats.org/officeDocument/2006/relationships/hyperlink" Target="https://support.microsoft.com/topic/share-your-best-prompts-75402b14-b419-494d-9e58-1709b4f334a2" TargetMode="External"/><Relationship Id="rId18" Type="http://schemas.openxmlformats.org/officeDocument/2006/relationships/hyperlink" Target="https://learn.microsoft.com/microsoft-365-copilot/microsoft-365-copilot-privacy" TargetMode="External"/><Relationship Id="rId26" Type="http://schemas.openxmlformats.org/officeDocument/2006/relationships/image" Target="../media/image99.svg"/><Relationship Id="rId39" Type="http://schemas.openxmlformats.org/officeDocument/2006/relationships/hyperlink" Target="https://learn.microsoft.com/training/paths/work-power-virtual-agents/" TargetMode="External"/><Relationship Id="rId21" Type="http://schemas.openxmlformats.org/officeDocument/2006/relationships/image" Target="../media/image94.png"/><Relationship Id="rId34" Type="http://schemas.openxmlformats.org/officeDocument/2006/relationships/image" Target="../media/image102.png"/><Relationship Id="rId42" Type="http://schemas.openxmlformats.org/officeDocument/2006/relationships/hyperlink" Target="https://learn.microsoft.com/training/paths/build-plugins-connectors-microsoft-copilot-microsoft-365/" TargetMode="External"/><Relationship Id="rId7" Type="http://schemas.openxmlformats.org/officeDocument/2006/relationships/hyperlink" Target="https://aka.ms/Copilot/abouttrust" TargetMode="External"/><Relationship Id="rId2" Type="http://schemas.openxmlformats.org/officeDocument/2006/relationships/hyperlink" Target="https://youtu.be/N6yiyXRNCJY" TargetMode="External"/><Relationship Id="rId16" Type="http://schemas.openxmlformats.org/officeDocument/2006/relationships/hyperlink" Target="https://www.youtube.com/watch?v=B2-8wrF9Okc&amp;t=1s" TargetMode="External"/><Relationship Id="rId20" Type="http://schemas.openxmlformats.org/officeDocument/2006/relationships/hyperlink" Target="https://aka.ms/Copilot/OversharingBlueprintLearn" TargetMode="External"/><Relationship Id="rId29" Type="http://schemas.openxmlformats.org/officeDocument/2006/relationships/hyperlink" Target="https://learn.microsoft.com/training/paths/get-started-with-microsoft-365-copilot/" TargetMode="External"/><Relationship Id="rId41" Type="http://schemas.openxmlformats.org/officeDocument/2006/relationships/hyperlink" Target="https://learn.microsoft.com/training/paths/power-virtual-agents-enhance/" TargetMode="External"/><Relationship Id="rId1" Type="http://schemas.openxmlformats.org/officeDocument/2006/relationships/slideLayout" Target="../slideLayouts/slideLayout1.xml"/><Relationship Id="rId6" Type="http://schemas.openxmlformats.org/officeDocument/2006/relationships/hyperlink" Target="https://aka.ms/prompts" TargetMode="External"/><Relationship Id="rId11" Type="http://schemas.openxmlformats.org/officeDocument/2006/relationships/hyperlink" Target="https://support.microsoft.com/topic/get-better-results-with-copilot-prompting-77251d6c-e162-479d-b398-9e46cf73da55" TargetMode="External"/><Relationship Id="rId24" Type="http://schemas.openxmlformats.org/officeDocument/2006/relationships/image" Target="../media/image97.svg"/><Relationship Id="rId32" Type="http://schemas.openxmlformats.org/officeDocument/2006/relationships/hyperlink" Target="https://learn.microsoft.com/microsoft-365-copilot/microsoft-365-copilot-enable-users" TargetMode="External"/><Relationship Id="rId37" Type="http://schemas.openxmlformats.org/officeDocument/2006/relationships/hyperlink" Target="https://learn.microsoft.com/viva/insights/org-team-insights/copilot-dashboard" TargetMode="External"/><Relationship Id="rId40" Type="http://schemas.openxmlformats.org/officeDocument/2006/relationships/hyperlink" Target="https://learn.microsoft.com/training/modules/optimize-and-extend-microsoft-365-copilot/" TargetMode="External"/><Relationship Id="rId5" Type="http://schemas.openxmlformats.org/officeDocument/2006/relationships/hyperlink" Target="https://aka.ms/Copilot/UserExperienceStrategyDoc" TargetMode="External"/><Relationship Id="rId15" Type="http://schemas.openxmlformats.org/officeDocument/2006/relationships/hyperlink" Target="https://learn.microsoft.com/training/paths/prepare-your-organization-microsoft-365-copilot/" TargetMode="External"/><Relationship Id="rId23" Type="http://schemas.openxmlformats.org/officeDocument/2006/relationships/image" Target="../media/image96.png"/><Relationship Id="rId28" Type="http://schemas.openxmlformats.org/officeDocument/2006/relationships/image" Target="../media/image101.svg"/><Relationship Id="rId36" Type="http://schemas.openxmlformats.org/officeDocument/2006/relationships/hyperlink" Target="https://learn.microsoft.com/microsoft-365-copilot/" TargetMode="External"/><Relationship Id="rId10" Type="http://schemas.openxmlformats.org/officeDocument/2006/relationships/hyperlink" Target="https://learn.microsoft.com/training/paths/craft-effective-prompts-copilot-microsoft-365/" TargetMode="External"/><Relationship Id="rId19" Type="http://schemas.openxmlformats.org/officeDocument/2006/relationships/hyperlink" Target="https://learn.microsoft.com/microsoft-365-copilot/microsoft-365-copilot-requirements" TargetMode="External"/><Relationship Id="rId31" Type="http://schemas.openxmlformats.org/officeDocument/2006/relationships/hyperlink" Target="https://learn.microsoft.com/security/zero-trust/zero-trust-microsoft-365-copilot?view=o365-worldwide" TargetMode="External"/><Relationship Id="rId4" Type="http://schemas.openxmlformats.org/officeDocument/2006/relationships/hyperlink" Target="https://aka.ms/copilot/EnablementCourse" TargetMode="External"/><Relationship Id="rId9" Type="http://schemas.openxmlformats.org/officeDocument/2006/relationships/hyperlink" Target="https://learn.microsoft.com/training/paths/empower-workforce-copilot-use-cases/" TargetMode="External"/><Relationship Id="rId14" Type="http://schemas.openxmlformats.org/officeDocument/2006/relationships/hyperlink" Target="https://adoption.microsoft.com/enabling-modern-collaboration/" TargetMode="External"/><Relationship Id="rId22" Type="http://schemas.openxmlformats.org/officeDocument/2006/relationships/image" Target="../media/image95.svg"/><Relationship Id="rId27" Type="http://schemas.openxmlformats.org/officeDocument/2006/relationships/image" Target="../media/image100.png"/><Relationship Id="rId30" Type="http://schemas.openxmlformats.org/officeDocument/2006/relationships/hyperlink" Target="https://www.youtube.com/watch?v=wSWufOsqwjQ" TargetMode="External"/><Relationship Id="rId35" Type="http://schemas.openxmlformats.org/officeDocument/2006/relationships/image" Target="../media/image103.svg"/><Relationship Id="rId8" Type="http://schemas.openxmlformats.org/officeDocument/2006/relationships/hyperlink" Target="https://support.microsoft.com/topic/learn-about-copilot-prompts-f6c3b467-f07c-4db1-ae54-ffac96184dd5" TargetMode="External"/><Relationship Id="rId3" Type="http://schemas.openxmlformats.org/officeDocument/2006/relationships/hyperlink" Target="https://aka.ms/Copilot/AICouncilGuide" TargetMode="External"/><Relationship Id="rId12" Type="http://schemas.openxmlformats.org/officeDocument/2006/relationships/hyperlink" Target="https://support.microsoft.com/topic/edit-a-copilot-prompt-to-make-it-your-own-4f766981-dd4c-4038-a025-0f88c67fd9db" TargetMode="External"/><Relationship Id="rId17" Type="http://schemas.openxmlformats.org/officeDocument/2006/relationships/hyperlink" Target="https://www.youtube.com/watch?v=oeX0lsMA69U" TargetMode="External"/><Relationship Id="rId25" Type="http://schemas.openxmlformats.org/officeDocument/2006/relationships/image" Target="../media/image98.png"/><Relationship Id="rId33" Type="http://schemas.openxmlformats.org/officeDocument/2006/relationships/hyperlink" Target="https://learn.microsoft.com/en-us/SharePoint/get-ready-copilot-sharepoint-advanced-management" TargetMode="External"/><Relationship Id="rId38" Type="http://schemas.openxmlformats.org/officeDocument/2006/relationships/hyperlink" Target="https://learn.microsoft.com/microsoft-365-copilot/extensibility/"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www.youtube.com/watch?v=KtsVRCsdvoU&amp;t" TargetMode="External"/><Relationship Id="rId13" Type="http://schemas.openxmlformats.org/officeDocument/2006/relationships/hyperlink" Target="https://privacy.microsoft.com/privacystatement" TargetMode="External"/><Relationship Id="rId18" Type="http://schemas.openxmlformats.org/officeDocument/2006/relationships/hyperlink" Target="https://learn.microsoft.com/SharePoint/sites/user-permissions-and-permission-levels" TargetMode="External"/><Relationship Id="rId3" Type="http://schemas.openxmlformats.org/officeDocument/2006/relationships/hyperlink" Target="https://adoption.microsoft.com/copilot" TargetMode="External"/><Relationship Id="rId21" Type="http://schemas.openxmlformats.org/officeDocument/2006/relationships/hyperlink" Target="https://wwlpdocumentsearch.blob.core.windows.net/prodv2/MicrosoftProductandServicesDPA(WW)(English)(Jan2023)(CR).docx?sv=2020-08-04&amp;se=2123-06-13T19:19:30Z&amp;sr=b&amp;sp=r&amp;sig=l%2BpTA%2F6%2By%2BE18HdQPgpuecCESiG8hKFfGmuc8%2FiOpuY%3D" TargetMode="External"/><Relationship Id="rId7" Type="http://schemas.openxmlformats.org/officeDocument/2006/relationships/hyperlink" Target="https://www.youtube.com/watch?v=B2-8wrF9Okc" TargetMode="External"/><Relationship Id="rId12" Type="http://schemas.openxmlformats.org/officeDocument/2006/relationships/hyperlink" Target="https://privacy.microsoft.com/" TargetMode="External"/><Relationship Id="rId17" Type="http://schemas.openxmlformats.org/officeDocument/2006/relationships/hyperlink" Target="https://learn.microsoft.com/windows-server/networking/technologies/ipam/role-based-access-control" TargetMode="External"/><Relationship Id="rId2" Type="http://schemas.openxmlformats.org/officeDocument/2006/relationships/notesSlide" Target="../notesSlides/notesSlide38.xml"/><Relationship Id="rId16" Type="http://schemas.openxmlformats.org/officeDocument/2006/relationships/hyperlink" Target="https://learn.microsoft.com/legal/cognitive-services/openai/data-privacy" TargetMode="External"/><Relationship Id="rId20" Type="http://schemas.openxmlformats.org/officeDocument/2006/relationships/hyperlink" Target="https://learn.microsoft.com/compliance/assurance/assurance-microsoft-365-isolation-controls?view=o365-worldwide" TargetMode="External"/><Relationship Id="rId1" Type="http://schemas.openxmlformats.org/officeDocument/2006/relationships/slideLayout" Target="../slideLayouts/slideLayout2.xml"/><Relationship Id="rId6" Type="http://schemas.openxmlformats.org/officeDocument/2006/relationships/hyperlink" Target="https://support.microsoft.com/topic/chatgpt-vs-microsoft-365-copilot-what-s-the-difference-8fdec864-72b1-46e1-afcb-8c12280d712f" TargetMode="External"/><Relationship Id="rId11" Type="http://schemas.openxmlformats.org/officeDocument/2006/relationships/hyperlink" Target="https://techcommunity.microsoft.com/blog/microsoft_365blog/understanding-foundation-model-changes-in-microsoft-365-copilot/4440322" TargetMode="External"/><Relationship Id="rId5" Type="http://schemas.openxmlformats.org/officeDocument/2006/relationships/hyperlink" Target="https://www.youtube.com/watch?v=E5g20qmeKpg&amp;t=3s" TargetMode="External"/><Relationship Id="rId15" Type="http://schemas.openxmlformats.org/officeDocument/2006/relationships/hyperlink" Target="https://learn.microsoft.com/microsoft-365-copilot/microsoft-365-copilot-privacy" TargetMode="External"/><Relationship Id="rId10" Type="http://schemas.openxmlformats.org/officeDocument/2006/relationships/hyperlink" Target="https://learn.microsoft.com/graph/connecting-external-content-connectors-overview" TargetMode="External"/><Relationship Id="rId19" Type="http://schemas.openxmlformats.org/officeDocument/2006/relationships/hyperlink" Target="https://learn.microsoft.com/microsoft-365/compliance/customer-lockbox-requests?view=o365-worldwide" TargetMode="External"/><Relationship Id="rId4" Type="http://schemas.openxmlformats.org/officeDocument/2006/relationships/hyperlink" Target="https://www.microsoft.com/en-us/microsoft-365/blog/2023/03/16/introducing-microsoft-365-copilot-a-whole-new-way-to-work/" TargetMode="External"/><Relationship Id="rId9" Type="http://schemas.openxmlformats.org/officeDocument/2006/relationships/hyperlink" Target="https://learn.microsoft.com/graph/overview" TargetMode="External"/><Relationship Id="rId14" Type="http://schemas.openxmlformats.org/officeDocument/2006/relationships/hyperlink" Target="https://www.microsoft.com/trust-center/privacy?rtc=1"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servicetrust.microsoft.com/" TargetMode="External"/><Relationship Id="rId13" Type="http://schemas.openxmlformats.org/officeDocument/2006/relationships/hyperlink" Target="https://www.microsoft.com/licensing/terms/product/UniversalLicenseTerms" TargetMode="External"/><Relationship Id="rId18" Type="http://schemas.openxmlformats.org/officeDocument/2006/relationships/hyperlink" Target="https://learn.microsoft.com/microsoftsearch/overview-microsoft-search" TargetMode="External"/><Relationship Id="rId26" Type="http://schemas.openxmlformats.org/officeDocument/2006/relationships/hyperlink" Target="https://query.prod.cms.rt.microsoft.com/cms/api/am/binary/RE5cmFl" TargetMode="External"/><Relationship Id="rId3" Type="http://schemas.openxmlformats.org/officeDocument/2006/relationships/hyperlink" Target="https://www.microsoft.com/trust-center/privacy/european-data-boundary-eudb?rtc=1" TargetMode="External"/><Relationship Id="rId21" Type="http://schemas.openxmlformats.org/officeDocument/2006/relationships/hyperlink" Target="https://aka.ms/Copilot/TranscriptionManagement" TargetMode="External"/><Relationship Id="rId7" Type="http://schemas.openxmlformats.org/officeDocument/2006/relationships/hyperlink" Target="https://learn.microsoft.com/en-us/azure/information-protection/configure-usage-rights" TargetMode="External"/><Relationship Id="rId12" Type="http://schemas.openxmlformats.org/officeDocument/2006/relationships/hyperlink" Target="https://learn.microsoft.com/azure/information-protection/configure-usage-rights" TargetMode="External"/><Relationship Id="rId17" Type="http://schemas.openxmlformats.org/officeDocument/2006/relationships/hyperlink" Target="https://learn.microsoft.com/microsoft-365/admin/manage/manage-feedback-ms-org?view=o365-worldwide" TargetMode="External"/><Relationship Id="rId25" Type="http://schemas.openxmlformats.org/officeDocument/2006/relationships/hyperlink" Target="https://learn.microsoft.com/azure/cloud-adoption-framework/innovate/best-practices/trusted-ai" TargetMode="External"/><Relationship Id="rId2" Type="http://schemas.openxmlformats.org/officeDocument/2006/relationships/notesSlide" Target="../notesSlides/notesSlide39.xml"/><Relationship Id="rId16" Type="http://schemas.openxmlformats.org/officeDocument/2006/relationships/hyperlink" Target="https://learn.microsoft.com/microsoft-365/admin/misc/feedback-user-control?view=o365-worldwide" TargetMode="External"/><Relationship Id="rId20" Type="http://schemas.openxmlformats.org/officeDocument/2006/relationships/hyperlink" Target="https://techcommunity.microsoft.com/t5/microsoft-365-blog/new-era-in-content-management-and-security-in-sharepoint/ba-p/3806083" TargetMode="External"/><Relationship Id="rId1" Type="http://schemas.openxmlformats.org/officeDocument/2006/relationships/slideLayout" Target="../slideLayouts/slideLayout2.xml"/><Relationship Id="rId6" Type="http://schemas.openxmlformats.org/officeDocument/2006/relationships/hyperlink" Target="https://learn.microsoft.com/compliance/" TargetMode="External"/><Relationship Id="rId11" Type="http://schemas.openxmlformats.org/officeDocument/2006/relationships/hyperlink" Target="https://learn.microsoft.com/legal/gdpr" TargetMode="External"/><Relationship Id="rId24" Type="http://schemas.openxmlformats.org/officeDocument/2006/relationships/hyperlink" Target="https://www.microsoft.com/ai/our-approach?activetab=pivot1:primaryr5" TargetMode="External"/><Relationship Id="rId5" Type="http://schemas.openxmlformats.org/officeDocument/2006/relationships/hyperlink" Target="https://learn.microsoft.com/privacy/eudb/eu-data-boundary-learn" TargetMode="External"/><Relationship Id="rId15" Type="http://schemas.openxmlformats.org/officeDocument/2006/relationships/hyperlink" Target="https://learn.microsoft.com/microsoft-365/enterprise/microsoft-365-isolation-in-microsoft-365?view=o365-worldwide" TargetMode="External"/><Relationship Id="rId23" Type="http://schemas.openxmlformats.org/officeDocument/2006/relationships/hyperlink" Target="https://aka.ms/Copilot/OversharingBlueprintLearn" TargetMode="External"/><Relationship Id="rId10" Type="http://schemas.openxmlformats.org/officeDocument/2006/relationships/hyperlink" Target="https://learn.microsoft.com/compliance/regulatory/gdpr" TargetMode="External"/><Relationship Id="rId19" Type="http://schemas.openxmlformats.org/officeDocument/2006/relationships/hyperlink" Target="https://www.microsoft.com/licensing/terms/productoffering/Microsoft365/" TargetMode="External"/><Relationship Id="rId4" Type="http://schemas.openxmlformats.org/officeDocument/2006/relationships/hyperlink" Target="https://blogs.microsoft.com/eupolicy/2022/12/15/eu-data-boundary-cloud-rollout/?culture=en-us&amp;country=us" TargetMode="External"/><Relationship Id="rId9" Type="http://schemas.openxmlformats.org/officeDocument/2006/relationships/hyperlink" Target="https://learn.microsoft.com/compliance/regulatory/offering-home" TargetMode="External"/><Relationship Id="rId14" Type="http://schemas.openxmlformats.org/officeDocument/2006/relationships/hyperlink" Target="https://wwlpdocumentsearch.blob.core.windows.net/prodv2/MicrosoftProductandServicesDPA(WW)(English)(Jan2023)(CR).docx?sv=2020-08-04&amp;se=2123-06-13T19:19:30Z&amp;sr=b&amp;sp=r&amp;sig=l%2BpTA%2F6%2By%2BE18HdQPgpuecCESiG8hKFfGmuc8%2FiOpuY%3D" TargetMode="External"/><Relationship Id="rId22" Type="http://schemas.openxmlformats.org/officeDocument/2006/relationships/hyperlink" Target="https://learn.microsoft.com/en-us/SharePoint/get-ready-copilot-sharepoint-advanced-management" TargetMode="External"/><Relationship Id="rId27" Type="http://schemas.openxmlformats.org/officeDocument/2006/relationships/hyperlink" Target="https://aka.ms/May25WhitePaper"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png"/><Relationship Id="rId7" Type="http://schemas.openxmlformats.org/officeDocument/2006/relationships/hyperlink" Target="https://youtu.be/eNn4PDkmo7s?feature=shared"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https://learn.microsoft.com/deployoffice/updates/overview-update-channels" TargetMode="External"/><Relationship Id="rId11" Type="http://schemas.openxmlformats.org/officeDocument/2006/relationships/image" Target="../media/image110.svg"/><Relationship Id="rId5" Type="http://schemas.openxmlformats.org/officeDocument/2006/relationships/image" Target="../media/image106.svg"/><Relationship Id="rId10" Type="http://schemas.openxmlformats.org/officeDocument/2006/relationships/image" Target="../media/image109.png"/><Relationship Id="rId4" Type="http://schemas.openxmlformats.org/officeDocument/2006/relationships/image" Target="../media/image105.png"/><Relationship Id="rId9" Type="http://schemas.openxmlformats.org/officeDocument/2006/relationships/image" Target="../media/image108.svg"/></Relationships>
</file>

<file path=ppt/slides/_rels/slide56.xml.rels><?xml version="1.0" encoding="UTF-8" standalone="yes"?>
<Relationships xmlns="http://schemas.openxmlformats.org/package/2006/relationships"><Relationship Id="rId3" Type="http://schemas.openxmlformats.org/officeDocument/2006/relationships/hyperlink" Target="https://aka.ms/M365AppsTEIStudy"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hyperlink" Target="https://learn.microsoft.com/officeupdates/download-sizes-microsoft365-apps-updates" TargetMode="External"/><Relationship Id="rId3" Type="http://schemas.openxmlformats.org/officeDocument/2006/relationships/hyperlink" Target="https://learn.microsoft.com/microsoft-365-copilot/microsoft-365-copilot-requirements#update-channels" TargetMode="External"/><Relationship Id="rId7" Type="http://schemas.openxmlformats.org/officeDocument/2006/relationships/hyperlink" Target="https://learn.microsoft.com/deployoffice/delivery-optimization"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hyperlink" Target="https://techcommunity.microsoft.com/t5/microsoft-365-blog/update-under-lock-improved-update-experience-for-microsoft-365/ba-p/3618901" TargetMode="External"/><Relationship Id="rId5" Type="http://schemas.openxmlformats.org/officeDocument/2006/relationships/hyperlink" Target="https://techcommunity.microsoft.com/t5/copilot-for-microsoft-365/how-to-prepare-for-microsoft-365-copilot/ba-p/3851566" TargetMode="External"/><Relationship Id="rId4" Type="http://schemas.openxmlformats.org/officeDocument/2006/relationships/hyperlink" Target="https://techcommunity.microsoft.com/t5/microsoft-365-blog/microsoft-365-admin-monthly-digest-feb-2024/ba-p/4067971"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aka.ms/AppAssure"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s://aka.ms/AppAssure" TargetMode="External"/><Relationship Id="rId3" Type="http://schemas.openxmlformats.org/officeDocument/2006/relationships/image" Target="../media/image111.png"/><Relationship Id="rId7" Type="http://schemas.openxmlformats.org/officeDocument/2006/relationships/hyperlink" Target="https://aka.ms/appassurerequest"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hyperlink" Target="mailto:achelp@microsoft.com" TargetMode="External"/><Relationship Id="rId5" Type="http://schemas.openxmlformats.org/officeDocument/2006/relationships/hyperlink" Target="http://aka.ms/AppAssure" TargetMode="External"/><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hyperlink" Target="https://learn.microsoft.com/deployoffice/admincenter/cloud-update" TargetMode="External"/><Relationship Id="rId7" Type="http://schemas.openxmlformats.org/officeDocument/2006/relationships/image" Target="../media/image115.sv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svg"/><Relationship Id="rId4" Type="http://schemas.openxmlformats.org/officeDocument/2006/relationships/image" Target="../media/image112.png"/><Relationship Id="rId9" Type="http://schemas.openxmlformats.org/officeDocument/2006/relationships/image" Target="../media/image117.sv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8" Type="http://schemas.openxmlformats.org/officeDocument/2006/relationships/hyperlink" Target="https://learn.microsoft.com/" TargetMode="External"/><Relationship Id="rId3" Type="http://schemas.openxmlformats.org/officeDocument/2006/relationships/image" Target="../media/image19.png"/><Relationship Id="rId7" Type="http://schemas.openxmlformats.org/officeDocument/2006/relationships/hyperlink" Target="https://aka.ms/Learn/CopilotLearningHub"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hyperlink" Target="https://adoption.microsoft.com/" TargetMode="External"/><Relationship Id="rId5" Type="http://schemas.openxmlformats.org/officeDocument/2006/relationships/image" Target="../media/image21.png"/><Relationship Id="rId10" Type="http://schemas.openxmlformats.org/officeDocument/2006/relationships/hyperlink" Target="https://adoption.microsoft.com/fasttrack/" TargetMode="External"/><Relationship Id="rId4" Type="http://schemas.openxmlformats.org/officeDocument/2006/relationships/image" Target="../media/image20.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109A9C3-382A-BA38-970F-FAF564ACDA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259F7C-7285-B556-8137-CB194A1521BD}"/>
              </a:ext>
            </a:extLst>
          </p:cNvPr>
          <p:cNvSpPr>
            <a:spLocks noGrp="1"/>
          </p:cNvSpPr>
          <p:nvPr>
            <p:ph type="title"/>
          </p:nvPr>
        </p:nvSpPr>
        <p:spPr>
          <a:xfrm>
            <a:off x="588963" y="585788"/>
            <a:ext cx="11010900" cy="554037"/>
          </a:xfrm>
        </p:spPr>
        <p:txBody>
          <a:bodyPr>
            <a:noAutofit/>
          </a:bodyPr>
          <a:lstStyle/>
          <a:p>
            <a:r>
              <a:rPr lang="en-US"/>
              <a:t>Speaker notes</a:t>
            </a:r>
          </a:p>
        </p:txBody>
      </p:sp>
      <p:sp>
        <p:nvSpPr>
          <p:cNvPr id="3" name="Content Placeholder 2">
            <a:extLst>
              <a:ext uri="{FF2B5EF4-FFF2-40B4-BE49-F238E27FC236}">
                <a16:creationId xmlns:a16="http://schemas.microsoft.com/office/drawing/2014/main" id="{1FF5613C-6C8C-3CC3-8FE5-A274BBB8C86E}"/>
              </a:ext>
            </a:extLst>
          </p:cNvPr>
          <p:cNvSpPr>
            <a:spLocks noGrp="1"/>
          </p:cNvSpPr>
          <p:nvPr>
            <p:ph sz="quarter" idx="4294967295"/>
          </p:nvPr>
        </p:nvSpPr>
        <p:spPr>
          <a:xfrm>
            <a:off x="588963" y="1435100"/>
            <a:ext cx="11222038" cy="4833938"/>
          </a:xfrm>
        </p:spPr>
        <p:txBody>
          <a:bodyPr>
            <a:normAutofit lnSpcReduction="10000"/>
          </a:bodyPr>
          <a:lstStyle/>
          <a:p>
            <a:pPr marL="0" lvl="2" indent="0">
              <a:lnSpc>
                <a:spcPct val="90000"/>
              </a:lnSpc>
              <a:spcBef>
                <a:spcPts val="1000"/>
              </a:spcBef>
              <a:spcAft>
                <a:spcPts val="0"/>
              </a:spcAft>
              <a:buNone/>
              <a:defRPr/>
            </a:pPr>
            <a:r>
              <a:rPr lang="en-US" sz="2400" dirty="0">
                <a:latin typeface="+mj-lt"/>
              </a:rPr>
              <a:t>Purpose: </a:t>
            </a:r>
          </a:p>
          <a:p>
            <a:pPr marL="0" lvl="2" indent="0">
              <a:lnSpc>
                <a:spcPct val="90000"/>
              </a:lnSpc>
              <a:spcBef>
                <a:spcPts val="1000"/>
              </a:spcBef>
              <a:spcAft>
                <a:spcPts val="0"/>
              </a:spcAft>
              <a:buNone/>
              <a:defRPr/>
            </a:pPr>
            <a:r>
              <a:rPr lang="en-US" sz="1800" dirty="0">
                <a:latin typeface="+mn-lt"/>
              </a:rPr>
              <a:t>The goal of this guide is to help customers understand how they can rapidly deploy Microsoft 365 Copilot and specific steps they should take to optimize their data security environment based on their current licensing profile and security posture. The guide is divided in four phases:</a:t>
            </a:r>
          </a:p>
          <a:p>
            <a:pPr marL="342900" lvl="2" indent="-342900">
              <a:lnSpc>
                <a:spcPct val="90000"/>
              </a:lnSpc>
              <a:spcBef>
                <a:spcPts val="1000"/>
              </a:spcBef>
              <a:spcAft>
                <a:spcPts val="0"/>
              </a:spcAft>
              <a:buAutoNum type="arabicPeriod"/>
              <a:defRPr/>
            </a:pPr>
            <a:r>
              <a:rPr lang="en-US" sz="1200" dirty="0">
                <a:latin typeface="+mn-lt"/>
              </a:rPr>
              <a:t>In the Get ready phase, complete the Microsoft 365 Copilot Optimization Assessment to understand your current environment and what data security controls are implemented today, address any specific Generative AI questions, and proceed with developing an implementation plan based on the outcome of the assessment and the initial </a:t>
            </a:r>
            <a:r>
              <a:rPr lang="en-US" sz="1200" dirty="0">
                <a:solidFill>
                  <a:srgbClr val="0078D4"/>
                </a:solidFill>
                <a:latin typeface="+mn-lt"/>
                <a:hlinkClick r:id="rId2">
                  <a:extLst>
                    <a:ext uri="{A12FA001-AC4F-418D-AE19-62706E023703}">
                      <ahyp:hlinkClr xmlns:ahyp="http://schemas.microsoft.com/office/drawing/2018/hyperlinkcolor" val="tx"/>
                    </a:ext>
                  </a:extLst>
                </a:hlinkClick>
              </a:rPr>
              <a:t>scenario discovery</a:t>
            </a:r>
            <a:r>
              <a:rPr lang="en-US" sz="1200" dirty="0">
                <a:latin typeface="+mn-lt"/>
              </a:rPr>
              <a:t>.</a:t>
            </a:r>
          </a:p>
          <a:p>
            <a:pPr marL="342900" lvl="2" indent="-342900">
              <a:lnSpc>
                <a:spcPct val="90000"/>
              </a:lnSpc>
              <a:spcBef>
                <a:spcPts val="1000"/>
              </a:spcBef>
              <a:spcAft>
                <a:spcPts val="0"/>
              </a:spcAft>
              <a:buAutoNum type="arabicPeriod"/>
              <a:defRPr/>
            </a:pPr>
            <a:r>
              <a:rPr lang="en-US" sz="1200" dirty="0">
                <a:latin typeface="+mn-lt"/>
              </a:rPr>
              <a:t>In the Onboard &amp; Engage phase, we recommend focusing on addressing any content management questions, fulfilling required prerequisites, assigning licenses, and deploying Microsoft 365 Copilot. In this phase, if needed, we provide recommendations on how to reduce the risk of oversharing by enabling Restricted SharePoint Search, then guide you down one of two paths: Foundational and Optimized. These two paths have been developed to meet you where you are and guide you on how to address specific data security concerns that may exist.</a:t>
            </a:r>
          </a:p>
          <a:p>
            <a:pPr marL="342900" lvl="2" indent="-342900">
              <a:lnSpc>
                <a:spcPct val="90000"/>
              </a:lnSpc>
              <a:spcBef>
                <a:spcPts val="1000"/>
              </a:spcBef>
              <a:spcAft>
                <a:spcPts val="0"/>
              </a:spcAft>
              <a:buAutoNum type="arabicPeriod"/>
              <a:defRPr/>
            </a:pPr>
            <a:r>
              <a:rPr lang="en-US" sz="1200" dirty="0">
                <a:latin typeface="+mn-lt"/>
              </a:rPr>
              <a:t>The Deliver impact phase is focused on understanding how users are adopting and engaging with Microsoft 365 Copilot by analyzing Microsoft 365 Copilot readiness and usage reports.</a:t>
            </a:r>
          </a:p>
          <a:p>
            <a:pPr marL="342900" lvl="2" indent="-342900">
              <a:lnSpc>
                <a:spcPct val="90000"/>
              </a:lnSpc>
              <a:spcBef>
                <a:spcPts val="1000"/>
              </a:spcBef>
              <a:spcAft>
                <a:spcPts val="0"/>
              </a:spcAft>
              <a:buAutoNum type="arabicPeriod"/>
              <a:defRPr/>
            </a:pPr>
            <a:r>
              <a:rPr lang="en-US" sz="1200" dirty="0">
                <a:latin typeface="+mn-lt"/>
              </a:rPr>
              <a:t>In the Extend &amp; optimize phase, we expand on how you might want to enhance Microsoft 365 Copilot experiences and start designing, building, and deploying your own AI plugins to fulfill specific business requirements. </a:t>
            </a:r>
          </a:p>
          <a:p>
            <a:pPr marL="0" lvl="2" indent="0">
              <a:lnSpc>
                <a:spcPct val="90000"/>
              </a:lnSpc>
              <a:spcBef>
                <a:spcPts val="1000"/>
              </a:spcBef>
              <a:spcAft>
                <a:spcPts val="0"/>
              </a:spcAft>
              <a:buNone/>
              <a:defRPr/>
            </a:pPr>
            <a:r>
              <a:rPr lang="en-US" sz="1800" dirty="0">
                <a:latin typeface="+mn-lt"/>
              </a:rPr>
              <a:t>This Technical Readiness Guide goes hand in hand with the User Enablement Guide which prepares organizations and employees for the AI transformation journey. The link to the User Enablement guide can be found here: </a:t>
            </a:r>
            <a:r>
              <a:rPr lang="en-US" sz="1800" dirty="0">
                <a:solidFill>
                  <a:srgbClr val="0078D4"/>
                </a:solidFill>
                <a:latin typeface="+mn-lt"/>
                <a:hlinkClick r:id="rId2">
                  <a:extLst>
                    <a:ext uri="{A12FA001-AC4F-418D-AE19-62706E023703}">
                      <ahyp:hlinkClr xmlns:ahyp="http://schemas.microsoft.com/office/drawing/2018/hyperlinkcolor" val="tx"/>
                    </a:ext>
                  </a:extLst>
                </a:hlinkClick>
              </a:rPr>
              <a:t>https://aka.ms/Copilot/UserEnablementGuide</a:t>
            </a:r>
            <a:r>
              <a:rPr lang="en-US" sz="1800" dirty="0">
                <a:latin typeface="+mn-lt"/>
              </a:rPr>
              <a:t>. </a:t>
            </a:r>
          </a:p>
          <a:p>
            <a:pPr marL="0" lvl="2" indent="0">
              <a:lnSpc>
                <a:spcPct val="90000"/>
              </a:lnSpc>
              <a:spcBef>
                <a:spcPts val="1000"/>
              </a:spcBef>
              <a:spcAft>
                <a:spcPts val="0"/>
              </a:spcAft>
              <a:buNone/>
              <a:defRPr/>
            </a:pPr>
            <a:r>
              <a:rPr lang="en-US" sz="1200" b="1" dirty="0">
                <a:latin typeface="+mn-lt"/>
              </a:rPr>
              <a:t>Target audience: </a:t>
            </a:r>
            <a:r>
              <a:rPr lang="en-US" sz="1200" dirty="0">
                <a:latin typeface="+mn-lt"/>
              </a:rPr>
              <a:t>Technical delivery managers, Microsoft 365 Architects and Consultants, IT Professionals.</a:t>
            </a:r>
            <a:endParaRPr lang="en-US" sz="1200" b="1" dirty="0"/>
          </a:p>
          <a:p>
            <a:pPr marL="0" lvl="2" indent="0">
              <a:lnSpc>
                <a:spcPct val="90000"/>
              </a:lnSpc>
              <a:spcBef>
                <a:spcPts val="1000"/>
              </a:spcBef>
              <a:spcAft>
                <a:spcPts val="0"/>
              </a:spcAft>
              <a:buNone/>
              <a:defRPr/>
            </a:pPr>
            <a:r>
              <a:rPr lang="en-US" sz="1200" b="1" dirty="0">
                <a:latin typeface="+mn-lt"/>
              </a:rPr>
              <a:t>What this asset is NOT: </a:t>
            </a:r>
            <a:r>
              <a:rPr lang="en-US" sz="1200" dirty="0">
                <a:latin typeface="Segoe UI"/>
              </a:rPr>
              <a:t>Detailed technical product documentation.</a:t>
            </a:r>
            <a:endParaRPr kumimoji="0" lang="en-US" sz="1200" b="0" i="0" u="none" strike="noStrike" kern="1200" cap="none" spc="0" normalizeH="0" baseline="0" noProof="0" dirty="0">
              <a:ln>
                <a:noFill/>
              </a:ln>
              <a:effectLst/>
              <a:uLnTx/>
              <a:uFillTx/>
              <a:latin typeface="Segoe UI"/>
              <a:ea typeface="+mn-ea"/>
              <a:cs typeface="+mn-cs"/>
            </a:endParaRPr>
          </a:p>
        </p:txBody>
      </p:sp>
    </p:spTree>
    <p:extLst>
      <p:ext uri="{BB962C8B-B14F-4D97-AF65-F5344CB8AC3E}">
        <p14:creationId xmlns:p14="http://schemas.microsoft.com/office/powerpoint/2010/main" val="46747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52154D-5886-70C3-25A9-15F2EF7A83C6}"/>
              </a:ext>
              <a:ext uri="{C183D7F6-B498-43B3-948B-1728B52AA6E4}">
                <adec:decorative xmlns:adec="http://schemas.microsoft.com/office/drawing/2017/decorative" val="1"/>
              </a:ext>
            </a:extLst>
          </p:cNvPr>
          <p:cNvSpPr/>
          <p:nvPr/>
        </p:nvSpPr>
        <p:spPr bwMode="auto">
          <a:xfrm>
            <a:off x="7686076" y="0"/>
            <a:ext cx="4505924" cy="6858000"/>
          </a:xfrm>
          <a:prstGeom prst="rect">
            <a:avLst/>
          </a:prstGeom>
          <a:gradFill flip="none" rotWithShape="1">
            <a:gsLst>
              <a:gs pos="52000">
                <a:srgbClr val="818EFF"/>
              </a:gs>
              <a:gs pos="70000">
                <a:srgbClr val="D660FF"/>
              </a:gs>
              <a:gs pos="35000">
                <a:srgbClr val="2DB4FF"/>
              </a:gs>
              <a:gs pos="30000">
                <a:srgbClr val="2DB4FF"/>
              </a:gs>
              <a:gs pos="3000">
                <a:srgbClr val="0078D4"/>
              </a:gs>
              <a:gs pos="97000">
                <a:srgbClr val="FEA874"/>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1D71F69F-5A0C-BD2E-8CD5-6A61C0122857}"/>
              </a:ext>
            </a:extLst>
          </p:cNvPr>
          <p:cNvSpPr>
            <a:spLocks noGrp="1"/>
          </p:cNvSpPr>
          <p:nvPr>
            <p:ph type="title"/>
          </p:nvPr>
        </p:nvSpPr>
        <p:spPr>
          <a:xfrm>
            <a:off x="588262" y="3314102"/>
            <a:ext cx="4495898" cy="553998"/>
          </a:xfrm>
        </p:spPr>
        <p:txBody>
          <a:bodyPr/>
          <a:lstStyle/>
          <a:p>
            <a:r>
              <a:rPr lang="en-US" sz="5400"/>
              <a:t>Get ready</a:t>
            </a:r>
          </a:p>
        </p:txBody>
      </p:sp>
      <p:sp>
        <p:nvSpPr>
          <p:cNvPr id="18" name="Footer Placeholder 17">
            <a:extLst>
              <a:ext uri="{FF2B5EF4-FFF2-40B4-BE49-F238E27FC236}">
                <a16:creationId xmlns:a16="http://schemas.microsoft.com/office/drawing/2014/main" id="{F2886E84-9639-361F-F4C3-9EB5ADF5ADC8}"/>
              </a:ext>
            </a:extLst>
          </p:cNvPr>
          <p:cNvSpPr>
            <a:spLocks noGrp="1"/>
          </p:cNvSpPr>
          <p:nvPr>
            <p:ph type="ftr" sz="quarter" idx="4294967295"/>
          </p:nvPr>
        </p:nvSpPr>
        <p:spPr>
          <a:xfrm>
            <a:off x="0" y="0"/>
            <a:ext cx="0" cy="0"/>
          </a:xfr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alpha val="0"/>
                  </a:prstClr>
                </a:solidFill>
                <a:effectLst/>
                <a:uLnTx/>
                <a:uFillTx/>
                <a:latin typeface="Segoe UI"/>
                <a:ea typeface="+mn-ea"/>
                <a:cs typeface="+mn-cs"/>
              </a:rPr>
              <a:t>Journey to Copilot</a:t>
            </a:r>
          </a:p>
        </p:txBody>
      </p:sp>
      <p:pic>
        <p:nvPicPr>
          <p:cNvPr id="15" name="Picture 14">
            <a:hlinkClick r:id="rId3" action="ppaction://hlinksldjump"/>
            <a:extLst>
              <a:ext uri="{FF2B5EF4-FFF2-40B4-BE49-F238E27FC236}">
                <a16:creationId xmlns:a16="http://schemas.microsoft.com/office/drawing/2014/main" id="{CA1C5420-F70B-4E88-9714-9FF8B0F2833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41059" y="387179"/>
            <a:ext cx="3244061" cy="1837038"/>
          </a:xfrm>
          <a:prstGeom prst="roundRect">
            <a:avLst>
              <a:gd name="adj" fmla="val 2430"/>
            </a:avLst>
          </a:prstGeom>
          <a:solidFill>
            <a:schemeClr val="bg1"/>
          </a:solidFill>
          <a:ln>
            <a:solidFill>
              <a:schemeClr val="bg1">
                <a:lumMod val="75000"/>
              </a:schemeClr>
            </a:solidFill>
          </a:ln>
          <a:effectLst/>
        </p:spPr>
      </p:pic>
      <p:pic>
        <p:nvPicPr>
          <p:cNvPr id="17" name="Picture 16">
            <a:hlinkClick r:id="rId5" action="ppaction://hlinksldjump"/>
            <a:extLst>
              <a:ext uri="{FF2B5EF4-FFF2-40B4-BE49-F238E27FC236}">
                <a16:creationId xmlns:a16="http://schemas.microsoft.com/office/drawing/2014/main" id="{77D8E071-822B-2C1C-6A9A-B16A9F8FA3E0}"/>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241060" y="2430162"/>
            <a:ext cx="3257358" cy="1837038"/>
          </a:xfrm>
          <a:prstGeom prst="roundRect">
            <a:avLst>
              <a:gd name="adj" fmla="val 2430"/>
            </a:avLst>
          </a:prstGeom>
          <a:solidFill>
            <a:schemeClr val="bg1"/>
          </a:solidFill>
          <a:ln>
            <a:solidFill>
              <a:schemeClr val="bg1">
                <a:lumMod val="75000"/>
              </a:schemeClr>
            </a:solidFill>
          </a:ln>
          <a:effectLst/>
        </p:spPr>
      </p:pic>
      <p:pic>
        <p:nvPicPr>
          <p:cNvPr id="19" name="Picture 18">
            <a:hlinkClick r:id="rId7" action="ppaction://hlinksldjump"/>
            <a:extLst>
              <a:ext uri="{FF2B5EF4-FFF2-40B4-BE49-F238E27FC236}">
                <a16:creationId xmlns:a16="http://schemas.microsoft.com/office/drawing/2014/main" id="{E14CEDA6-F194-7111-DA13-0AC94D340FB7}"/>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7241060" y="4473145"/>
            <a:ext cx="3257358" cy="1779810"/>
          </a:xfrm>
          <a:prstGeom prst="roundRect">
            <a:avLst>
              <a:gd name="adj" fmla="val 2430"/>
            </a:avLst>
          </a:prstGeom>
          <a:solidFill>
            <a:schemeClr val="bg1"/>
          </a:solidFill>
          <a:ln>
            <a:solidFill>
              <a:schemeClr val="bg1">
                <a:lumMod val="75000"/>
              </a:schemeClr>
            </a:solidFill>
          </a:ln>
          <a:effectLst/>
        </p:spPr>
      </p:pic>
      <p:sp>
        <p:nvSpPr>
          <p:cNvPr id="7" name="Rounded Rectangle 6">
            <a:extLst>
              <a:ext uri="{FF2B5EF4-FFF2-40B4-BE49-F238E27FC236}">
                <a16:creationId xmlns:a16="http://schemas.microsoft.com/office/drawing/2014/main" id="{00973675-53FC-D6B1-13D4-F03DA799437E}"/>
              </a:ext>
            </a:extLst>
          </p:cNvPr>
          <p:cNvSpPr/>
          <p:nvPr/>
        </p:nvSpPr>
        <p:spPr>
          <a:xfrm>
            <a:off x="549274" y="2864693"/>
            <a:ext cx="2340997" cy="305831"/>
          </a:xfrm>
          <a:prstGeom prst="roundRect">
            <a:avLst>
              <a:gd name="adj" fmla="val 50000"/>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Microsoft 365 Copilot</a:t>
            </a:r>
          </a:p>
        </p:txBody>
      </p:sp>
      <p:pic>
        <p:nvPicPr>
          <p:cNvPr id="5" name="Picture 4" descr="The Microsoft Copilot icon, which symbolizes a dual-part dialogue involving a conversation between the human and the computer in the form of a speech bubble coming together, almost like a handshake. The icon’s center features the concept of a forward slash, guiding you to connect with your people, your files, and your things. ">
            <a:extLst>
              <a:ext uri="{FF2B5EF4-FFF2-40B4-BE49-F238E27FC236}">
                <a16:creationId xmlns:a16="http://schemas.microsoft.com/office/drawing/2014/main" id="{731F7431-C680-D622-1621-24833B0D46A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49274" y="559690"/>
            <a:ext cx="893446" cy="781298"/>
          </a:xfrm>
          <a:prstGeom prst="rect">
            <a:avLst/>
          </a:prstGeom>
        </p:spPr>
      </p:pic>
    </p:spTree>
    <p:extLst>
      <p:ext uri="{BB962C8B-B14F-4D97-AF65-F5344CB8AC3E}">
        <p14:creationId xmlns:p14="http://schemas.microsoft.com/office/powerpoint/2010/main" val="181186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71F69F-5A0C-BD2E-8CD5-6A61C0122857}"/>
              </a:ext>
            </a:extLst>
          </p:cNvPr>
          <p:cNvSpPr>
            <a:spLocks noGrp="1"/>
          </p:cNvSpPr>
          <p:nvPr>
            <p:ph type="title"/>
          </p:nvPr>
        </p:nvSpPr>
        <p:spPr>
          <a:xfrm>
            <a:off x="569911" y="1537950"/>
            <a:ext cx="6308409" cy="2462213"/>
          </a:xfrm>
        </p:spPr>
        <p:txBody>
          <a:bodyPr/>
          <a:lstStyle/>
          <a:p>
            <a:r>
              <a:rPr lang="en-US"/>
              <a:t>Perform the </a:t>
            </a:r>
            <a:br>
              <a:rPr lang="en-US"/>
            </a:br>
            <a:r>
              <a:rPr lang="en-US"/>
              <a:t>Microsoft 365 Copilot Optimization Assessment</a:t>
            </a:r>
          </a:p>
        </p:txBody>
      </p:sp>
      <p:sp>
        <p:nvSpPr>
          <p:cNvPr id="8" name="Text Placeholder 7">
            <a:extLst>
              <a:ext uri="{FF2B5EF4-FFF2-40B4-BE49-F238E27FC236}">
                <a16:creationId xmlns:a16="http://schemas.microsoft.com/office/drawing/2014/main" id="{12D4E979-9865-A7A7-AB30-5B84F7A04655}"/>
              </a:ext>
            </a:extLst>
          </p:cNvPr>
          <p:cNvSpPr>
            <a:spLocks noGrp="1"/>
          </p:cNvSpPr>
          <p:nvPr>
            <p:ph type="body" sz="quarter" idx="12"/>
          </p:nvPr>
        </p:nvSpPr>
        <p:spPr/>
        <p:txBody>
          <a:bodyPr/>
          <a:lstStyle/>
          <a:p>
            <a:r>
              <a:rPr lang="en-US"/>
              <a:t>Get ready</a:t>
            </a:r>
          </a:p>
        </p:txBody>
      </p:sp>
    </p:spTree>
    <p:extLst>
      <p:ext uri="{BB962C8B-B14F-4D97-AF65-F5344CB8AC3E}">
        <p14:creationId xmlns:p14="http://schemas.microsoft.com/office/powerpoint/2010/main" val="336865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A8725A5-4F62-4B18-1B50-DFFB6CB02FCB}"/>
              </a:ext>
            </a:extLst>
          </p:cNvPr>
          <p:cNvSpPr>
            <a:spLocks noGrp="1"/>
          </p:cNvSpPr>
          <p:nvPr>
            <p:ph type="title"/>
          </p:nvPr>
        </p:nvSpPr>
        <p:spPr>
          <a:xfrm>
            <a:off x="588261" y="896389"/>
            <a:ext cx="5781675" cy="553998"/>
          </a:xfrm>
        </p:spPr>
        <p:txBody>
          <a:bodyPr lIns="0" rIns="0" anchor="t">
            <a:noAutofit/>
          </a:bodyPr>
          <a:lstStyle/>
          <a:p>
            <a:pPr>
              <a:spcBef>
                <a:spcPts val="1200"/>
              </a:spcBef>
              <a:spcAft>
                <a:spcPts val="600"/>
              </a:spcAft>
            </a:pPr>
            <a:r>
              <a:rPr lang="en-US" sz="2800"/>
              <a:t>Perform the Microsoft 365 Copilot Optimization Assessment</a:t>
            </a:r>
            <a:endParaRPr lang="en-US" sz="2400"/>
          </a:p>
        </p:txBody>
      </p:sp>
      <p:sp>
        <p:nvSpPr>
          <p:cNvPr id="11" name="Text Placeholder 10">
            <a:extLst>
              <a:ext uri="{FF2B5EF4-FFF2-40B4-BE49-F238E27FC236}">
                <a16:creationId xmlns:a16="http://schemas.microsoft.com/office/drawing/2014/main" id="{1C68D7EB-EE07-4E0F-F7D0-5E24FE7C6AF7}"/>
              </a:ext>
            </a:extLst>
          </p:cNvPr>
          <p:cNvSpPr>
            <a:spLocks noGrp="1"/>
          </p:cNvSpPr>
          <p:nvPr>
            <p:ph type="body" sz="quarter" idx="4294967295"/>
          </p:nvPr>
        </p:nvSpPr>
        <p:spPr>
          <a:xfrm>
            <a:off x="588261" y="3717758"/>
            <a:ext cx="5595938" cy="1685925"/>
          </a:xfrm>
        </p:spPr>
        <p:txBody>
          <a:bodyPr vert="horz" lIns="0" tIns="0" rIns="0" bIns="0" rtlCol="0" anchor="t">
            <a:noAutofit/>
          </a:bodyPr>
          <a:lstStyle/>
          <a:p>
            <a:pPr marL="225425" lvl="1" indent="-169863">
              <a:buFont typeface="System Font Regular"/>
              <a:buChar char="・"/>
            </a:pPr>
            <a:r>
              <a:rPr lang="en-US" sz="1200">
                <a:solidFill>
                  <a:srgbClr val="0078D4"/>
                </a:solidFill>
                <a:latin typeface="Segoe UI" panose="020B0502040204020203" pitchFamily="34" charset="0"/>
                <a:cs typeface="Segoe UI" panose="020B0502040204020203" pitchFamily="34" charset="0"/>
                <a:hlinkClick r:id="rId3"/>
              </a:rPr>
              <a:t>Complete the Microsoft 365 Copilot Optimization Assessment</a:t>
            </a:r>
            <a:endParaRPr lang="en-US" sz="1200">
              <a:solidFill>
                <a:srgbClr val="0078D4"/>
              </a:solidFill>
              <a:latin typeface="Segoe UI" panose="020B0502040204020203" pitchFamily="34" charset="0"/>
              <a:cs typeface="Segoe UI" panose="020B0502040204020203" pitchFamily="34" charset="0"/>
            </a:endParaRPr>
          </a:p>
          <a:p>
            <a:pPr marL="225425" lvl="1" indent="-169863">
              <a:buFont typeface="System Font Regular"/>
              <a:buChar char="・"/>
            </a:pPr>
            <a:r>
              <a:rPr lang="en-US" sz="1200">
                <a:latin typeface="Segoe UI" panose="020B0502040204020203" pitchFamily="34" charset="0"/>
                <a:cs typeface="Segoe UI" panose="020B0502040204020203" pitchFamily="34" charset="0"/>
              </a:rPr>
              <a:t>Understand current licensing</a:t>
            </a:r>
          </a:p>
          <a:p>
            <a:pPr marL="225425" lvl="1" indent="-169863">
              <a:buFont typeface="System Font Regular"/>
              <a:buChar char="・"/>
            </a:pPr>
            <a:r>
              <a:rPr lang="en-US" sz="1200">
                <a:latin typeface="Segoe UI" panose="020B0502040204020203" pitchFamily="34" charset="0"/>
                <a:cs typeface="Segoe UI" panose="020B0502040204020203" pitchFamily="34" charset="0"/>
              </a:rPr>
              <a:t>Understand identity management</a:t>
            </a:r>
          </a:p>
          <a:p>
            <a:pPr marL="225425" lvl="1" indent="-169863">
              <a:buFont typeface="System Font Regular"/>
              <a:buChar char="・"/>
            </a:pPr>
            <a:r>
              <a:rPr lang="en-US" sz="1200">
                <a:latin typeface="Segoe UI" panose="020B0502040204020203" pitchFamily="34" charset="0"/>
                <a:cs typeface="Segoe UI" panose="020B0502040204020203" pitchFamily="34" charset="0"/>
              </a:rPr>
              <a:t>Understand current collaboration tools</a:t>
            </a:r>
          </a:p>
          <a:p>
            <a:pPr marL="225425" lvl="1" indent="-169863">
              <a:buFont typeface="System Font Regular"/>
              <a:buChar char="・"/>
            </a:pPr>
            <a:r>
              <a:rPr lang="en-US" sz="1200">
                <a:latin typeface="Segoe UI" panose="020B0502040204020203" pitchFamily="34" charset="0"/>
                <a:cs typeface="Segoe UI" panose="020B0502040204020203" pitchFamily="34" charset="0"/>
              </a:rPr>
              <a:t>Understand current data locations</a:t>
            </a:r>
          </a:p>
          <a:p>
            <a:pPr marL="225425" lvl="1" indent="-169863">
              <a:buFont typeface="System Font Regular"/>
              <a:buChar char="・"/>
            </a:pPr>
            <a:r>
              <a:rPr lang="en-US" sz="1200">
                <a:latin typeface="Segoe UI" panose="020B0502040204020203" pitchFamily="34" charset="0"/>
                <a:cs typeface="Segoe UI" panose="020B0502040204020203" pitchFamily="34" charset="0"/>
              </a:rPr>
              <a:t>Uncover opportunities to implement data security measures and improve data security posture to optimize user experience with Microsoft 365 Copilot</a:t>
            </a:r>
          </a:p>
        </p:txBody>
      </p:sp>
      <p:sp>
        <p:nvSpPr>
          <p:cNvPr id="32" name="Text Placeholder 31">
            <a:extLst>
              <a:ext uri="{FF2B5EF4-FFF2-40B4-BE49-F238E27FC236}">
                <a16:creationId xmlns:a16="http://schemas.microsoft.com/office/drawing/2014/main" id="{7D9FA4E1-0A38-E825-C474-56106658C61D}"/>
              </a:ext>
            </a:extLst>
          </p:cNvPr>
          <p:cNvSpPr>
            <a:spLocks noGrp="1"/>
          </p:cNvSpPr>
          <p:nvPr>
            <p:ph type="body" sz="quarter" idx="4294967295"/>
          </p:nvPr>
        </p:nvSpPr>
        <p:spPr>
          <a:xfrm>
            <a:off x="588261" y="2188997"/>
            <a:ext cx="5781675" cy="1528762"/>
          </a:xfrm>
        </p:spPr>
        <p:txBody>
          <a:bodyPr lIns="0" tIns="0" rIns="0" bIns="0">
            <a:noAutofit/>
          </a:bodyPr>
          <a:lstStyle/>
          <a:p>
            <a:pPr marL="0" indent="0">
              <a:lnSpc>
                <a:spcPct val="100000"/>
              </a:lnSpc>
              <a:buNone/>
            </a:pPr>
            <a:r>
              <a:rPr lang="en-US" sz="1600" b="1">
                <a:solidFill>
                  <a:srgbClr val="0078D4"/>
                </a:solidFill>
                <a:latin typeface="Segoe UI Semibold" panose="020B0502040204020203" pitchFamily="34" charset="0"/>
                <a:cs typeface="Segoe UI Semibold" panose="020B0502040204020203" pitchFamily="34" charset="0"/>
              </a:rPr>
              <a:t>Optimization Assessment</a:t>
            </a:r>
          </a:p>
          <a:p>
            <a:pPr marL="4763" lvl="3" indent="0">
              <a:lnSpc>
                <a:spcPct val="100000"/>
              </a:lnSpc>
              <a:buNone/>
            </a:pPr>
            <a:r>
              <a:rPr lang="en-US" sz="1400">
                <a:latin typeface="Segoe UI" panose="020B0502040204020203" pitchFamily="34" charset="0"/>
                <a:cs typeface="Segoe UI" panose="020B0502040204020203" pitchFamily="34" charset="0"/>
              </a:rPr>
              <a:t>The </a:t>
            </a:r>
            <a:r>
              <a:rPr lang="en-US" sz="1400">
                <a:solidFill>
                  <a:srgbClr val="0078D4"/>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assessment</a:t>
            </a:r>
            <a:r>
              <a:rPr lang="en-US" sz="1400">
                <a:latin typeface="Segoe UI" panose="020B0502040204020203" pitchFamily="34" charset="0"/>
                <a:cs typeface="Segoe UI" panose="020B0502040204020203" pitchFamily="34" charset="0"/>
              </a:rPr>
              <a:t> is designed to understand your current licensing profile, your collaboration tools, sensitive data handling, and security controls implemented today in your organization, helping you identify a clear path to deploying Microsoft 365 Copilot. The assessment consists of 26 questions and takes about 30 minutes to complete.</a:t>
            </a:r>
          </a:p>
        </p:txBody>
      </p:sp>
      <p:pic>
        <p:nvPicPr>
          <p:cNvPr id="5" name="Picture 4">
            <a:extLst>
              <a:ext uri="{FF2B5EF4-FFF2-40B4-BE49-F238E27FC236}">
                <a16:creationId xmlns:a16="http://schemas.microsoft.com/office/drawing/2014/main" id="{DC2B8416-DFC3-D9E1-583B-21DF1CAC3838}"/>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468" b="1468"/>
          <a:stretch/>
        </p:blipFill>
        <p:spPr>
          <a:xfrm>
            <a:off x="7051024" y="928473"/>
            <a:ext cx="4444627" cy="5001054"/>
          </a:xfrm>
          <a:prstGeom prst="roundRect">
            <a:avLst>
              <a:gd name="adj" fmla="val 2430"/>
            </a:avLst>
          </a:prstGeom>
          <a:solidFill>
            <a:schemeClr val="bg1"/>
          </a:solidFill>
          <a:ln>
            <a:solidFill>
              <a:schemeClr val="bg1">
                <a:lumMod val="75000"/>
              </a:schemeClr>
            </a:solidFill>
          </a:ln>
          <a:effectLst/>
        </p:spPr>
      </p:pic>
      <p:sp>
        <p:nvSpPr>
          <p:cNvPr id="6" name="Title 11">
            <a:extLst>
              <a:ext uri="{FF2B5EF4-FFF2-40B4-BE49-F238E27FC236}">
                <a16:creationId xmlns:a16="http://schemas.microsoft.com/office/drawing/2014/main" id="{A5DF08B1-2841-F3B2-3239-86A1EE8F7005}"/>
              </a:ext>
            </a:extLst>
          </p:cNvPr>
          <p:cNvSpPr txBox="1">
            <a:spLocks/>
          </p:cNvSpPr>
          <p:nvPr/>
        </p:nvSpPr>
        <p:spPr>
          <a:xfrm>
            <a:off x="588261" y="591838"/>
            <a:ext cx="1454068" cy="304551"/>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200"/>
              </a:spcBef>
              <a:spcAft>
                <a:spcPts val="600"/>
              </a:spcAft>
              <a:buClrTx/>
              <a:buSzTx/>
              <a:buFontTx/>
              <a:buNone/>
              <a:tabLst/>
              <a:defRPr/>
            </a:pPr>
            <a:r>
              <a:rPr kumimoji="0" lang="en-US" sz="1800" b="0" i="0" u="none" strike="noStrike" kern="1200" cap="none" spc="0" normalizeH="0" baseline="0" noProof="0">
                <a:ln>
                  <a:noFill/>
                </a:ln>
                <a:solidFill>
                  <a:srgbClr val="8661C5"/>
                </a:solidFill>
                <a:effectLst/>
                <a:uLnTx/>
                <a:uFillTx/>
                <a:latin typeface="Segoe UI Semibold"/>
                <a:ea typeface="+mj-ea"/>
                <a:cs typeface="+mj-cs"/>
              </a:rPr>
              <a:t>Get ready</a:t>
            </a:r>
            <a:endParaRPr kumimoji="0" lang="en-US" sz="2400" b="0" i="0" u="none" strike="noStrike" kern="1200" cap="none" spc="0" normalizeH="0" baseline="0" noProof="0">
              <a:ln>
                <a:noFill/>
              </a:ln>
              <a:solidFill>
                <a:srgbClr val="000000"/>
              </a:solidFill>
              <a:effectLst/>
              <a:uLnTx/>
              <a:uFillTx/>
              <a:latin typeface="Segoe UI Semibold"/>
              <a:ea typeface="+mj-ea"/>
              <a:cs typeface="+mj-cs"/>
            </a:endParaRPr>
          </a:p>
        </p:txBody>
      </p:sp>
    </p:spTree>
    <p:extLst>
      <p:ext uri="{BB962C8B-B14F-4D97-AF65-F5344CB8AC3E}">
        <p14:creationId xmlns:p14="http://schemas.microsoft.com/office/powerpoint/2010/main" val="42880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CE03B-E8A9-6DA9-03DA-E133709A459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2742422-027C-A90B-FAC1-1C792F37C120}"/>
              </a:ext>
            </a:extLst>
          </p:cNvPr>
          <p:cNvSpPr>
            <a:spLocks noGrp="1"/>
          </p:cNvSpPr>
          <p:nvPr>
            <p:ph type="title"/>
          </p:nvPr>
        </p:nvSpPr>
        <p:spPr/>
        <p:txBody>
          <a:bodyPr/>
          <a:lstStyle/>
          <a:p>
            <a:r>
              <a:rPr lang="en-US"/>
              <a:t>Address security, governance, and data access questions</a:t>
            </a:r>
          </a:p>
        </p:txBody>
      </p:sp>
      <p:sp>
        <p:nvSpPr>
          <p:cNvPr id="13" name="Text Placeholder 12">
            <a:extLst>
              <a:ext uri="{FF2B5EF4-FFF2-40B4-BE49-F238E27FC236}">
                <a16:creationId xmlns:a16="http://schemas.microsoft.com/office/drawing/2014/main" id="{813EDA8A-41E2-FB49-465D-482A0C860F68}"/>
              </a:ext>
            </a:extLst>
          </p:cNvPr>
          <p:cNvSpPr>
            <a:spLocks noGrp="1"/>
          </p:cNvSpPr>
          <p:nvPr>
            <p:ph type="body" sz="quarter" idx="12"/>
          </p:nvPr>
        </p:nvSpPr>
        <p:spPr/>
        <p:txBody>
          <a:bodyPr/>
          <a:lstStyle/>
          <a:p>
            <a:r>
              <a:rPr lang="en-US"/>
              <a:t>Get ready</a:t>
            </a:r>
          </a:p>
        </p:txBody>
      </p:sp>
    </p:spTree>
    <p:extLst>
      <p:ext uri="{BB962C8B-B14F-4D97-AF65-F5344CB8AC3E}">
        <p14:creationId xmlns:p14="http://schemas.microsoft.com/office/powerpoint/2010/main" val="247974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588261" y="585216"/>
            <a:ext cx="11011601" cy="553998"/>
          </a:xfrm>
        </p:spPr>
        <p:txBody>
          <a:bodyPr vert="horz" lIns="0" tIns="45720" rIns="0" bIns="45720" rtlCol="0" anchor="t">
            <a:noAutofit/>
          </a:bodyPr>
          <a:lstStyle/>
          <a:p>
            <a:r>
              <a:rPr lang="en-US"/>
              <a:t>Address security, governance, </a:t>
            </a:r>
            <a:br>
              <a:rPr lang="en-US"/>
            </a:br>
            <a:r>
              <a:rPr lang="en-US"/>
              <a:t>and data access questions</a:t>
            </a:r>
          </a:p>
        </p:txBody>
      </p:sp>
      <p:grpSp>
        <p:nvGrpSpPr>
          <p:cNvPr id="19" name="Group 18">
            <a:extLst>
              <a:ext uri="{FF2B5EF4-FFF2-40B4-BE49-F238E27FC236}">
                <a16:creationId xmlns:a16="http://schemas.microsoft.com/office/drawing/2014/main" id="{7E9E61C4-6507-13D6-4038-75A2C49B39A3}"/>
              </a:ext>
              <a:ext uri="{C183D7F6-B498-43B3-948B-1728B52AA6E4}">
                <adec:decorative xmlns:adec="http://schemas.microsoft.com/office/drawing/2017/decorative" val="1"/>
              </a:ext>
            </a:extLst>
          </p:cNvPr>
          <p:cNvGrpSpPr/>
          <p:nvPr/>
        </p:nvGrpSpPr>
        <p:grpSpPr>
          <a:xfrm>
            <a:off x="5725189" y="1609218"/>
            <a:ext cx="6050123" cy="4315420"/>
            <a:chOff x="6174187" y="1638300"/>
            <a:chExt cx="5468538" cy="3900588"/>
          </a:xfrm>
        </p:grpSpPr>
        <p:pic>
          <p:nvPicPr>
            <p:cNvPr id="6" name="Picture 5">
              <a:extLst>
                <a:ext uri="{FF2B5EF4-FFF2-40B4-BE49-F238E27FC236}">
                  <a16:creationId xmlns:a16="http://schemas.microsoft.com/office/drawing/2014/main" id="{E696306C-DD54-9C4C-FCCE-A3D714192A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4037" y="1638300"/>
              <a:ext cx="2518688" cy="1403467"/>
            </a:xfrm>
            <a:prstGeom prst="roundRect">
              <a:avLst>
                <a:gd name="adj" fmla="val 2430"/>
              </a:avLst>
            </a:prstGeom>
            <a:solidFill>
              <a:schemeClr val="bg1"/>
            </a:solidFill>
            <a:ln>
              <a:solidFill>
                <a:schemeClr val="bg1">
                  <a:lumMod val="75000"/>
                </a:schemeClr>
              </a:solidFill>
            </a:ln>
            <a:effectLst/>
          </p:spPr>
        </p:pic>
        <p:pic>
          <p:nvPicPr>
            <p:cNvPr id="7" name="Picture 6">
              <a:extLst>
                <a:ext uri="{FF2B5EF4-FFF2-40B4-BE49-F238E27FC236}">
                  <a16:creationId xmlns:a16="http://schemas.microsoft.com/office/drawing/2014/main" id="{A3236558-371A-4307-BC16-C98DE8F21F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64511" y="2075431"/>
              <a:ext cx="2518688" cy="1372300"/>
            </a:xfrm>
            <a:prstGeom prst="roundRect">
              <a:avLst>
                <a:gd name="adj" fmla="val 2430"/>
              </a:avLst>
            </a:prstGeom>
            <a:solidFill>
              <a:schemeClr val="bg1"/>
            </a:solidFill>
            <a:ln>
              <a:solidFill>
                <a:schemeClr val="bg1">
                  <a:lumMod val="75000"/>
                </a:schemeClr>
              </a:solidFill>
            </a:ln>
            <a:effectLst/>
          </p:spPr>
        </p:pic>
        <p:pic>
          <p:nvPicPr>
            <p:cNvPr id="8" name="Picture 7">
              <a:extLst>
                <a:ext uri="{FF2B5EF4-FFF2-40B4-BE49-F238E27FC236}">
                  <a16:creationId xmlns:a16="http://schemas.microsoft.com/office/drawing/2014/main" id="{5A433FFF-1FF2-5C50-8D19-DE40DFE856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60724" y="2481395"/>
              <a:ext cx="2562950" cy="1440881"/>
            </a:xfrm>
            <a:prstGeom prst="roundRect">
              <a:avLst>
                <a:gd name="adj" fmla="val 2430"/>
              </a:avLst>
            </a:prstGeom>
            <a:solidFill>
              <a:schemeClr val="bg1"/>
            </a:solidFill>
            <a:ln>
              <a:solidFill>
                <a:schemeClr val="bg1">
                  <a:lumMod val="75000"/>
                </a:schemeClr>
              </a:solidFill>
            </a:ln>
            <a:effectLst/>
          </p:spPr>
        </p:pic>
        <p:pic>
          <p:nvPicPr>
            <p:cNvPr id="12" name="Picture 11">
              <a:extLst>
                <a:ext uri="{FF2B5EF4-FFF2-40B4-BE49-F238E27FC236}">
                  <a16:creationId xmlns:a16="http://schemas.microsoft.com/office/drawing/2014/main" id="{A29914D5-B514-DFEA-DEC9-EF7EB7285D5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74187" y="2955940"/>
              <a:ext cx="2545700" cy="1372301"/>
            </a:xfrm>
            <a:prstGeom prst="roundRect">
              <a:avLst>
                <a:gd name="adj" fmla="val 2430"/>
              </a:avLst>
            </a:prstGeom>
            <a:solidFill>
              <a:schemeClr val="bg1"/>
            </a:solidFill>
            <a:ln>
              <a:solidFill>
                <a:schemeClr val="bg1">
                  <a:lumMod val="75000"/>
                </a:schemeClr>
              </a:solidFill>
            </a:ln>
            <a:effectLst/>
          </p:spPr>
        </p:pic>
        <p:pic>
          <p:nvPicPr>
            <p:cNvPr id="3" name="Picture 2">
              <a:extLst>
                <a:ext uri="{FF2B5EF4-FFF2-40B4-BE49-F238E27FC236}">
                  <a16:creationId xmlns:a16="http://schemas.microsoft.com/office/drawing/2014/main" id="{076724C0-4F30-D223-82B2-D192C7F28A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30767" y="3361904"/>
              <a:ext cx="2592907" cy="1440226"/>
            </a:xfrm>
            <a:prstGeom prst="roundRect">
              <a:avLst>
                <a:gd name="adj" fmla="val 2430"/>
              </a:avLst>
            </a:prstGeom>
            <a:solidFill>
              <a:schemeClr val="bg1"/>
            </a:solidFill>
            <a:ln>
              <a:solidFill>
                <a:schemeClr val="bg1">
                  <a:lumMod val="75000"/>
                </a:schemeClr>
              </a:solidFill>
            </a:ln>
            <a:effectLst/>
          </p:spPr>
        </p:pic>
        <p:pic>
          <p:nvPicPr>
            <p:cNvPr id="20" name="Picture 19">
              <a:extLst>
                <a:ext uri="{FF2B5EF4-FFF2-40B4-BE49-F238E27FC236}">
                  <a16:creationId xmlns:a16="http://schemas.microsoft.com/office/drawing/2014/main" id="{5F4583AD-B9C7-AF8A-EE87-95A4E215491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26337" y="3992759"/>
              <a:ext cx="2758571" cy="1546129"/>
            </a:xfrm>
            <a:prstGeom prst="roundRect">
              <a:avLst>
                <a:gd name="adj" fmla="val 2430"/>
              </a:avLst>
            </a:prstGeom>
            <a:solidFill>
              <a:schemeClr val="bg1"/>
            </a:solidFill>
            <a:ln>
              <a:solidFill>
                <a:schemeClr val="bg1">
                  <a:lumMod val="75000"/>
                </a:schemeClr>
              </a:solidFill>
            </a:ln>
            <a:effectLst/>
          </p:spPr>
        </p:pic>
      </p:grpSp>
      <p:sp>
        <p:nvSpPr>
          <p:cNvPr id="2" name="TextBox 1">
            <a:extLst>
              <a:ext uri="{FF2B5EF4-FFF2-40B4-BE49-F238E27FC236}">
                <a16:creationId xmlns:a16="http://schemas.microsoft.com/office/drawing/2014/main" id="{051CC367-4FAE-D995-46B5-1F76D244049A}"/>
              </a:ext>
            </a:extLst>
          </p:cNvPr>
          <p:cNvSpPr txBox="1"/>
          <p:nvPr/>
        </p:nvSpPr>
        <p:spPr>
          <a:xfrm>
            <a:off x="500856" y="6457660"/>
            <a:ext cx="4818274" cy="215444"/>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UI"/>
                <a:ea typeface="+mn-ea"/>
                <a:cs typeface="+mn-cs"/>
              </a:rPr>
              <a:t>Note:</a:t>
            </a:r>
            <a:r>
              <a:rPr kumimoji="0" lang="en-US" sz="800" b="0" i="0" u="none" strike="noStrike" kern="1200" cap="none" spc="0" normalizeH="0" baseline="0" noProof="0">
                <a:ln>
                  <a:noFill/>
                </a:ln>
                <a:solidFill>
                  <a:srgbClr val="000000"/>
                </a:solidFill>
                <a:effectLst/>
                <a:uLnTx/>
                <a:uFillTx/>
                <a:latin typeface="Segoe UI"/>
                <a:ea typeface="+mn-ea"/>
                <a:cs typeface="+mn-cs"/>
              </a:rPr>
              <a:t> For more information on AI Council and RAI, visit </a:t>
            </a:r>
            <a:r>
              <a:rPr kumimoji="0" lang="en-US" sz="800" b="0" i="0" u="none" strike="noStrike" kern="1200" cap="none" spc="0" normalizeH="0" baseline="0" noProof="0">
                <a:ln>
                  <a:noFill/>
                </a:ln>
                <a:solidFill>
                  <a:srgbClr val="000000"/>
                </a:solidFill>
                <a:effectLst/>
                <a:uLnTx/>
                <a:uFillTx/>
                <a:latin typeface="Segoe UI"/>
                <a:ea typeface="+mn-ea"/>
                <a:cs typeface="+mn-cs"/>
                <a:hlinkClick r:id="rId9"/>
              </a:rPr>
              <a:t>User Enablement Guide</a:t>
            </a:r>
            <a:r>
              <a:rPr kumimoji="0" lang="en-US" sz="800" b="0" i="0" u="none" strike="noStrike" kern="1200" cap="none" spc="0" normalizeH="0" baseline="0" noProof="0">
                <a:ln>
                  <a:noFill/>
                </a:ln>
                <a:solidFill>
                  <a:srgbClr val="000000"/>
                </a:solidFill>
                <a:effectLst/>
                <a:uLnTx/>
                <a:uFillTx/>
                <a:latin typeface="Segoe UI"/>
                <a:ea typeface="+mn-ea"/>
                <a:cs typeface="+mn-cs"/>
              </a:rPr>
              <a:t>.</a:t>
            </a:r>
          </a:p>
        </p:txBody>
      </p:sp>
      <p:sp>
        <p:nvSpPr>
          <p:cNvPr id="15" name="Text Placeholder 31">
            <a:extLst>
              <a:ext uri="{FF2B5EF4-FFF2-40B4-BE49-F238E27FC236}">
                <a16:creationId xmlns:a16="http://schemas.microsoft.com/office/drawing/2014/main" id="{26E02F8F-CE34-F76E-898D-6BD4FEEA63A1}"/>
              </a:ext>
            </a:extLst>
          </p:cNvPr>
          <p:cNvSpPr txBox="1">
            <a:spLocks/>
          </p:cNvSpPr>
          <p:nvPr/>
        </p:nvSpPr>
        <p:spPr>
          <a:xfrm>
            <a:off x="588261" y="1826132"/>
            <a:ext cx="4532379" cy="4346068"/>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45" marR="0" lvl="3"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Access the </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10">
                  <a:extLst>
                    <a:ext uri="{A12FA001-AC4F-418D-AE19-62706E023703}">
                      <ahyp:hlinkClr xmlns:ahyp="http://schemas.microsoft.com/office/drawing/2018/hyperlinkcolor" val="tx"/>
                    </a:ext>
                  </a:extLst>
                </a:hlinkClick>
              </a:rPr>
              <a:t>IT Professional admin resources</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for additional documentation and to help address deeper questions you may have about Microsoft 365 Copilot, such as:</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How does </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Microsoft 365 Copilot Chat</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AI-powered chat for the web, work? How is it different from Microsoft 365 Copilot?</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Is this AI-powered chat available for </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11">
                  <a:extLst>
                    <a:ext uri="{A12FA001-AC4F-418D-AE19-62706E023703}">
                      <ahyp:hlinkClr xmlns:ahyp="http://schemas.microsoft.com/office/drawing/2018/hyperlinkcolor" val="tx"/>
                    </a:ext>
                  </a:extLst>
                </a:hlinkClick>
              </a:rPr>
              <a:t>eligible Entra ID users</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no additional charge?</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How does Microsoft 365 Copilot work?</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How is my data indexed?</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How should I prepare my data by adjusting permissions and policies?</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Where does my data go?</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How do Copilot agents work?</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What is Microsoft’s responsible AI commitment?</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AND MORE….</a:t>
            </a:r>
          </a:p>
          <a:p>
            <a:pPr marL="4445" marR="0" lvl="3"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21" name="Picture 20">
            <a:extLst>
              <a:ext uri="{FF2B5EF4-FFF2-40B4-BE49-F238E27FC236}">
                <a16:creationId xmlns:a16="http://schemas.microsoft.com/office/drawing/2014/main" id="{8DB5C506-64E1-5E58-DAD7-C4EAE3C44DF1}"/>
              </a:ext>
              <a:ext uri="{C183D7F6-B498-43B3-948B-1728B52AA6E4}">
                <adec:decorative xmlns:adec="http://schemas.microsoft.com/office/drawing/2017/decorative" val="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705" r="-3705"/>
          <a:stretch/>
        </p:blipFill>
        <p:spPr>
          <a:xfrm>
            <a:off x="6924876" y="1430461"/>
            <a:ext cx="734156" cy="683516"/>
          </a:xfrm>
          <a:prstGeom prst="rect">
            <a:avLst/>
          </a:prstGeom>
        </p:spPr>
      </p:pic>
      <p:sp>
        <p:nvSpPr>
          <p:cNvPr id="4" name="Round Same Side Corner Rectangle 3">
            <a:extLst>
              <a:ext uri="{FF2B5EF4-FFF2-40B4-BE49-F238E27FC236}">
                <a16:creationId xmlns:a16="http://schemas.microsoft.com/office/drawing/2014/main" id="{854DB8FD-678B-945D-1896-FD81EBB3685E}"/>
              </a:ext>
              <a:ext uri="{C183D7F6-B498-43B3-948B-1728B52AA6E4}">
                <adec:decorative xmlns:adec="http://schemas.microsoft.com/office/drawing/2017/decorative" val="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Graphic 4">
            <a:extLst>
              <a:ext uri="{FF2B5EF4-FFF2-40B4-BE49-F238E27FC236}">
                <a16:creationId xmlns:a16="http://schemas.microsoft.com/office/drawing/2014/main" id="{3279FF18-D151-82E8-50BD-9BA4984C6C37}"/>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221196" y="255696"/>
            <a:ext cx="323566" cy="323566"/>
          </a:xfrm>
          <a:prstGeom prst="rect">
            <a:avLst/>
          </a:prstGeom>
        </p:spPr>
      </p:pic>
      <p:sp>
        <p:nvSpPr>
          <p:cNvPr id="10" name="Rectangle 9">
            <a:extLst>
              <a:ext uri="{FF2B5EF4-FFF2-40B4-BE49-F238E27FC236}">
                <a16:creationId xmlns:a16="http://schemas.microsoft.com/office/drawing/2014/main" id="{05B326BB-BF26-7BE4-0F9F-BE3EB6C33EEC}"/>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spTree>
    <p:extLst>
      <p:ext uri="{BB962C8B-B14F-4D97-AF65-F5344CB8AC3E}">
        <p14:creationId xmlns:p14="http://schemas.microsoft.com/office/powerpoint/2010/main" val="398535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BB474F-7AEC-7EE6-B8C1-1B483EC5EFBB}"/>
              </a:ext>
            </a:extLst>
          </p:cNvPr>
          <p:cNvSpPr>
            <a:spLocks noGrp="1"/>
          </p:cNvSpPr>
          <p:nvPr>
            <p:ph type="title"/>
          </p:nvPr>
        </p:nvSpPr>
        <p:spPr>
          <a:xfrm>
            <a:off x="569911" y="2153504"/>
            <a:ext cx="6775769" cy="1846659"/>
          </a:xfrm>
        </p:spPr>
        <p:txBody>
          <a:bodyPr/>
          <a:lstStyle/>
          <a:p>
            <a:r>
              <a:rPr lang="en-US"/>
              <a:t>Build Microsoft 365 Copilot implementation plan</a:t>
            </a:r>
          </a:p>
        </p:txBody>
      </p:sp>
      <p:sp>
        <p:nvSpPr>
          <p:cNvPr id="5" name="Text Placeholder 4">
            <a:extLst>
              <a:ext uri="{FF2B5EF4-FFF2-40B4-BE49-F238E27FC236}">
                <a16:creationId xmlns:a16="http://schemas.microsoft.com/office/drawing/2014/main" id="{5B69638D-5047-DC07-E1C3-1480506C1D8F}"/>
              </a:ext>
            </a:extLst>
          </p:cNvPr>
          <p:cNvSpPr>
            <a:spLocks noGrp="1"/>
          </p:cNvSpPr>
          <p:nvPr>
            <p:ph type="body" sz="quarter" idx="12"/>
          </p:nvPr>
        </p:nvSpPr>
        <p:spPr/>
        <p:txBody>
          <a:bodyPr/>
          <a:lstStyle/>
          <a:p>
            <a:r>
              <a:rPr lang="en-US"/>
              <a:t>Get ready</a:t>
            </a:r>
          </a:p>
        </p:txBody>
      </p:sp>
    </p:spTree>
    <p:extLst>
      <p:ext uri="{BB962C8B-B14F-4D97-AF65-F5344CB8AC3E}">
        <p14:creationId xmlns:p14="http://schemas.microsoft.com/office/powerpoint/2010/main" val="398622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4C3F3CB-62F3-122B-2E0E-13F91ECEEBB1}"/>
              </a:ext>
            </a:extLst>
          </p:cNvPr>
          <p:cNvSpPr>
            <a:spLocks noGrp="1"/>
          </p:cNvSpPr>
          <p:nvPr>
            <p:ph type="title"/>
          </p:nvPr>
        </p:nvSpPr>
        <p:spPr>
          <a:xfrm>
            <a:off x="588261" y="585216"/>
            <a:ext cx="11011601" cy="553998"/>
          </a:xfrm>
        </p:spPr>
        <p:txBody>
          <a:bodyPr vert="horz" lIns="0" tIns="45720" rIns="0" bIns="45720" rtlCol="0" anchor="t">
            <a:noAutofit/>
          </a:bodyPr>
          <a:lstStyle/>
          <a:p>
            <a:pPr>
              <a:spcBef>
                <a:spcPts val="1200"/>
              </a:spcBef>
              <a:spcAft>
                <a:spcPts val="600"/>
              </a:spcAft>
            </a:pPr>
            <a:r>
              <a:rPr lang="en-US" sz="3600"/>
              <a:t>Build an implementation plan</a:t>
            </a:r>
          </a:p>
        </p:txBody>
      </p:sp>
      <p:sp>
        <p:nvSpPr>
          <p:cNvPr id="6" name="Text Placeholder 5">
            <a:extLst>
              <a:ext uri="{FF2B5EF4-FFF2-40B4-BE49-F238E27FC236}">
                <a16:creationId xmlns:a16="http://schemas.microsoft.com/office/drawing/2014/main" id="{80534E61-9B2F-FCCA-61BE-C015565BA9C5}"/>
              </a:ext>
            </a:extLst>
          </p:cNvPr>
          <p:cNvSpPr>
            <a:spLocks noGrp="1"/>
          </p:cNvSpPr>
          <p:nvPr>
            <p:ph type="body" sz="quarter" idx="4294967295"/>
          </p:nvPr>
        </p:nvSpPr>
        <p:spPr>
          <a:xfrm>
            <a:off x="588261" y="1485900"/>
            <a:ext cx="4806699" cy="4157663"/>
          </a:xfrm>
        </p:spPr>
        <p:txBody>
          <a:bodyPr lIns="0" tIns="0" rIns="0" bIns="0">
            <a:noAutofit/>
          </a:bodyPr>
          <a:lstStyle/>
          <a:p>
            <a:pPr marL="9525" lvl="3" indent="0">
              <a:spcBef>
                <a:spcPts val="1000"/>
              </a:spcBef>
              <a:buNone/>
            </a:pPr>
            <a:r>
              <a:rPr lang="en-US" sz="1400">
                <a:latin typeface="Segoe UI" panose="020B0502040204020203" pitchFamily="34" charset="0"/>
                <a:cs typeface="Segoe UI" panose="020B0502040204020203" pitchFamily="34" charset="0"/>
              </a:rPr>
              <a:t>Use the results of the </a:t>
            </a:r>
            <a:r>
              <a:rPr lang="en-US" sz="1400">
                <a:solidFill>
                  <a:srgbClr val="0078D4"/>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Optimization Assessment</a:t>
            </a:r>
            <a:r>
              <a:rPr lang="en-US" sz="1400">
                <a:solidFill>
                  <a:srgbClr val="0078D4"/>
                </a:solidFill>
                <a:latin typeface="Segoe UI" panose="020B0502040204020203" pitchFamily="34" charset="0"/>
                <a:cs typeface="Segoe UI" panose="020B0502040204020203" pitchFamily="34" charset="0"/>
              </a:rPr>
              <a:t> </a:t>
            </a:r>
            <a:r>
              <a:rPr lang="en-US" sz="1400">
                <a:latin typeface="Segoe UI" panose="020B0502040204020203" pitchFamily="34" charset="0"/>
                <a:cs typeface="Segoe UI" panose="020B0502040204020203" pitchFamily="34" charset="0"/>
              </a:rPr>
              <a:t>and </a:t>
            </a:r>
            <a:br>
              <a:rPr lang="en-US" sz="1400">
                <a:latin typeface="Segoe UI" panose="020B0502040204020203" pitchFamily="34" charset="0"/>
                <a:cs typeface="Segoe UI" panose="020B0502040204020203" pitchFamily="34" charset="0"/>
              </a:rPr>
            </a:br>
            <a:r>
              <a:rPr lang="en-US" sz="1400">
                <a:solidFill>
                  <a:srgbClr val="0078D4"/>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scenario discovery</a:t>
            </a:r>
            <a:r>
              <a:rPr lang="en-US" sz="1400">
                <a:latin typeface="Segoe UI" panose="020B0502040204020203" pitchFamily="34" charset="0"/>
                <a:cs typeface="Segoe UI" panose="020B0502040204020203" pitchFamily="34" charset="0"/>
              </a:rPr>
              <a:t> to develop a plan for implementation of Microsoft 365 Copilot.</a:t>
            </a:r>
          </a:p>
          <a:p>
            <a:pPr marL="0" lvl="4" indent="0">
              <a:spcBef>
                <a:spcPts val="1000"/>
              </a:spcBef>
              <a:buNone/>
            </a:pPr>
            <a:r>
              <a:rPr lang="en-US" sz="1600" b="1">
                <a:solidFill>
                  <a:srgbClr val="0078D4"/>
                </a:solidFill>
                <a:latin typeface="Segoe UI Semibold" panose="020B0502040204020203" pitchFamily="34" charset="0"/>
                <a:cs typeface="Segoe UI Semibold" panose="020B0502040204020203" pitchFamily="34" charset="0"/>
              </a:rPr>
              <a:t>Questions to help develop the plan:</a:t>
            </a:r>
          </a:p>
          <a:p>
            <a:pPr marL="225425" lvl="1" indent="-169863">
              <a:spcBef>
                <a:spcPts val="1000"/>
              </a:spcBef>
              <a:buFont typeface="System Font Regular"/>
              <a:buChar char="・"/>
            </a:pPr>
            <a:r>
              <a:rPr lang="en-US" sz="1400">
                <a:latin typeface="Segoe UI" panose="020B0502040204020203" pitchFamily="34" charset="0"/>
                <a:cs typeface="Segoe UI" panose="020B0502040204020203" pitchFamily="34" charset="0"/>
              </a:rPr>
              <a:t>Are all the gaps in the optimization assessment listed in the plan?</a:t>
            </a:r>
          </a:p>
          <a:p>
            <a:pPr marL="225425" lvl="1" indent="-169863">
              <a:spcBef>
                <a:spcPts val="1000"/>
              </a:spcBef>
              <a:buFont typeface="System Font Regular"/>
              <a:buChar char="・"/>
            </a:pPr>
            <a:r>
              <a:rPr lang="en-US" sz="1400">
                <a:latin typeface="Segoe UI" panose="020B0502040204020203" pitchFamily="34" charset="0"/>
                <a:cs typeface="Segoe UI" panose="020B0502040204020203" pitchFamily="34" charset="0"/>
              </a:rPr>
              <a:t>Have you identified the first set of employees that would get Microsoft 365 Copilot? </a:t>
            </a:r>
          </a:p>
          <a:p>
            <a:pPr marL="225425" lvl="1" indent="-169863">
              <a:spcBef>
                <a:spcPts val="1000"/>
              </a:spcBef>
              <a:buFont typeface="System Font Regular"/>
              <a:buChar char="・"/>
            </a:pPr>
            <a:r>
              <a:rPr lang="en-US" sz="1400">
                <a:latin typeface="Segoe UI" panose="020B0502040204020203" pitchFamily="34" charset="0"/>
                <a:cs typeface="Segoe UI" panose="020B0502040204020203" pitchFamily="34" charset="0"/>
              </a:rPr>
              <a:t>How many licenses would you need to purchase?</a:t>
            </a:r>
          </a:p>
          <a:p>
            <a:pPr marL="225425" lvl="1" indent="-169863">
              <a:spcBef>
                <a:spcPts val="1000"/>
              </a:spcBef>
              <a:buFont typeface="System Font Regular"/>
              <a:buChar char="・"/>
            </a:pPr>
            <a:r>
              <a:rPr lang="en-US" sz="1400">
                <a:latin typeface="Segoe UI" panose="020B0502040204020203" pitchFamily="34" charset="0"/>
                <a:cs typeface="Segoe UI" panose="020B0502040204020203" pitchFamily="34" charset="0"/>
              </a:rPr>
              <a:t>Are there any data security questions that you need to address?</a:t>
            </a:r>
          </a:p>
          <a:p>
            <a:pPr marL="225425" lvl="1" indent="-169863">
              <a:spcBef>
                <a:spcPts val="1000"/>
              </a:spcBef>
              <a:buFont typeface="System Font Regular"/>
              <a:buChar char="・"/>
            </a:pPr>
            <a:r>
              <a:rPr lang="en-US" sz="1400">
                <a:latin typeface="Segoe UI" panose="020B0502040204020203" pitchFamily="34" charset="0"/>
                <a:cs typeface="Segoe UI" panose="020B0502040204020203" pitchFamily="34" charset="0"/>
              </a:rPr>
              <a:t>Do all items have owners and due dates?</a:t>
            </a:r>
          </a:p>
          <a:p>
            <a:pPr marL="225425" lvl="1" indent="-169863">
              <a:spcBef>
                <a:spcPts val="1000"/>
              </a:spcBef>
              <a:buFont typeface="System Font Regular"/>
              <a:buChar char="・"/>
            </a:pPr>
            <a:r>
              <a:rPr lang="en-US" sz="1400">
                <a:latin typeface="Segoe UI" panose="020B0502040204020203" pitchFamily="34" charset="0"/>
                <a:cs typeface="Segoe UI" panose="020B0502040204020203" pitchFamily="34" charset="0"/>
              </a:rPr>
              <a:t>Have you identified key adoption steps for the first set of prioritized scenarios?</a:t>
            </a:r>
          </a:p>
          <a:p>
            <a:pPr marL="9525" lvl="4" indent="0">
              <a:spcBef>
                <a:spcPts val="1000"/>
              </a:spcBef>
              <a:buNone/>
            </a:pPr>
            <a:endParaRPr lang="en-US"/>
          </a:p>
        </p:txBody>
      </p:sp>
      <p:pic>
        <p:nvPicPr>
          <p:cNvPr id="11" name="Picture 10">
            <a:extLst>
              <a:ext uri="{FF2B5EF4-FFF2-40B4-BE49-F238E27FC236}">
                <a16:creationId xmlns:a16="http://schemas.microsoft.com/office/drawing/2014/main" id="{1D631195-5EAD-AAB5-E682-708B849E25CE}"/>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096000" y="1748469"/>
            <a:ext cx="5603562" cy="3152003"/>
          </a:xfrm>
          <a:prstGeom prst="roundRect">
            <a:avLst>
              <a:gd name="adj" fmla="val 3271"/>
            </a:avLst>
          </a:prstGeom>
          <a:solidFill>
            <a:schemeClr val="bg1"/>
          </a:solidFill>
          <a:ln>
            <a:solidFill>
              <a:schemeClr val="bg1">
                <a:lumMod val="75000"/>
              </a:schemeClr>
            </a:solidFill>
          </a:ln>
          <a:effectLst/>
        </p:spPr>
      </p:pic>
      <p:sp>
        <p:nvSpPr>
          <p:cNvPr id="8" name="Round Same Side Corner Rectangle 7" descr="Logo for shared activity">
            <a:extLst>
              <a:ext uri="{FF2B5EF4-FFF2-40B4-BE49-F238E27FC236}">
                <a16:creationId xmlns:a16="http://schemas.microsoft.com/office/drawing/2014/main" id="{01BFEE6E-EC25-FCAD-B9F1-F4C6E436DE76}"/>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Graphic 8">
            <a:extLst>
              <a:ext uri="{FF2B5EF4-FFF2-40B4-BE49-F238E27FC236}">
                <a16:creationId xmlns:a16="http://schemas.microsoft.com/office/drawing/2014/main" id="{CD7F6B96-D7A5-FE11-3804-C8292062DF90}"/>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21196" y="255696"/>
            <a:ext cx="323566" cy="323566"/>
          </a:xfrm>
          <a:prstGeom prst="rect">
            <a:avLst/>
          </a:prstGeom>
        </p:spPr>
      </p:pic>
      <p:sp>
        <p:nvSpPr>
          <p:cNvPr id="10" name="Rectangle 9">
            <a:extLst>
              <a:ext uri="{FF2B5EF4-FFF2-40B4-BE49-F238E27FC236}">
                <a16:creationId xmlns:a16="http://schemas.microsoft.com/office/drawing/2014/main" id="{6B80BA19-7E15-EB96-2AD0-B1214834315E}"/>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spTree>
    <p:extLst>
      <p:ext uri="{BB962C8B-B14F-4D97-AF65-F5344CB8AC3E}">
        <p14:creationId xmlns:p14="http://schemas.microsoft.com/office/powerpoint/2010/main" val="382010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ounded Rectangle 1">
            <a:extLst>
              <a:ext uri="{FF2B5EF4-FFF2-40B4-BE49-F238E27FC236}">
                <a16:creationId xmlns:a16="http://schemas.microsoft.com/office/drawing/2014/main" id="{1E724F8B-AD38-7100-43AC-4DAE1961589E}"/>
              </a:ext>
              <a:ext uri="{C183D7F6-B498-43B3-948B-1728B52AA6E4}">
                <adec:decorative xmlns:adec="http://schemas.microsoft.com/office/drawing/2017/decorative" val="1"/>
              </a:ext>
            </a:extLst>
          </p:cNvPr>
          <p:cNvSpPr/>
          <p:nvPr/>
        </p:nvSpPr>
        <p:spPr bwMode="auto">
          <a:xfrm>
            <a:off x="598409" y="895238"/>
            <a:ext cx="10995182" cy="5350884"/>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3" name="Group 2">
            <a:extLst>
              <a:ext uri="{FF2B5EF4-FFF2-40B4-BE49-F238E27FC236}">
                <a16:creationId xmlns:a16="http://schemas.microsoft.com/office/drawing/2014/main" id="{7F405283-429C-968F-8832-69F8A1D5295D}"/>
              </a:ext>
              <a:ext uri="{C183D7F6-B498-43B3-948B-1728B52AA6E4}">
                <adec:decorative xmlns:adec="http://schemas.microsoft.com/office/drawing/2017/decorative" val="1"/>
              </a:ext>
            </a:extLst>
          </p:cNvPr>
          <p:cNvGrpSpPr/>
          <p:nvPr/>
        </p:nvGrpSpPr>
        <p:grpSpPr>
          <a:xfrm>
            <a:off x="10236573" y="187951"/>
            <a:ext cx="1955427" cy="459051"/>
            <a:chOff x="10236573" y="187951"/>
            <a:chExt cx="1955427" cy="459051"/>
          </a:xfrm>
        </p:grpSpPr>
        <p:sp>
          <p:nvSpPr>
            <p:cNvPr id="6" name="Round Same Side Corner Rectangle 5">
              <a:extLst>
                <a:ext uri="{FF2B5EF4-FFF2-40B4-BE49-F238E27FC236}">
                  <a16:creationId xmlns:a16="http://schemas.microsoft.com/office/drawing/2014/main" id="{7F09F7FF-3B31-A041-AA43-099EB2288850}"/>
                </a:ext>
              </a:extLst>
            </p:cNvPr>
            <p:cNvSpPr/>
            <p:nvPr/>
          </p:nvSpPr>
          <p:spPr bwMode="auto">
            <a:xfrm rot="16200000">
              <a:off x="10984761" y="-560237"/>
              <a:ext cx="459051" cy="1955427"/>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7">
              <a:extLst>
                <a:ext uri="{FF2B5EF4-FFF2-40B4-BE49-F238E27FC236}">
                  <a16:creationId xmlns:a16="http://schemas.microsoft.com/office/drawing/2014/main" id="{F03D89DE-1139-68EA-0692-D184A9B2C756}"/>
                </a:ext>
              </a:extLst>
            </p:cNvPr>
            <p:cNvSpPr/>
            <p:nvPr/>
          </p:nvSpPr>
          <p:spPr bwMode="auto">
            <a:xfrm>
              <a:off x="10757428" y="285996"/>
              <a:ext cx="1434572"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Technical readiness</a:t>
              </a:r>
            </a:p>
          </p:txBody>
        </p:sp>
        <p:sp>
          <p:nvSpPr>
            <p:cNvPr id="9" name="Graphic 21">
              <a:extLst>
                <a:ext uri="{FF2B5EF4-FFF2-40B4-BE49-F238E27FC236}">
                  <a16:creationId xmlns:a16="http://schemas.microsoft.com/office/drawing/2014/main" id="{2BEF4036-0D49-8268-7195-3DDB3C35A29C}"/>
                </a:ext>
                <a:ext uri="{C183D7F6-B498-43B3-948B-1728B52AA6E4}">
                  <adec:decorative xmlns:adec="http://schemas.microsoft.com/office/drawing/2017/decorative" val="1"/>
                </a:ext>
              </a:extLst>
            </p:cNvPr>
            <p:cNvSpPr/>
            <p:nvPr/>
          </p:nvSpPr>
          <p:spPr>
            <a:xfrm>
              <a:off x="10416904" y="294743"/>
              <a:ext cx="265413" cy="262967"/>
            </a:xfrm>
            <a:custGeom>
              <a:avLst/>
              <a:gdLst>
                <a:gd name="connsiteX0" fmla="*/ 33055 w 458686"/>
                <a:gd name="connsiteY0" fmla="*/ 242402 h 454459"/>
                <a:gd name="connsiteX1" fmla="*/ 238193 w 458686"/>
                <a:gd name="connsiteY1" fmla="*/ 242402 h 454459"/>
                <a:gd name="connsiteX2" fmla="*/ 198329 w 458686"/>
                <a:gd name="connsiteY2" fmla="*/ 341566 h 454459"/>
                <a:gd name="connsiteX3" fmla="*/ 214614 w 458686"/>
                <a:gd name="connsiteY3" fmla="*/ 407963 h 454459"/>
                <a:gd name="connsiteX4" fmla="*/ 143238 w 458686"/>
                <a:gd name="connsiteY4" fmla="*/ 418694 h 454459"/>
                <a:gd name="connsiteX5" fmla="*/ 110 w 458686"/>
                <a:gd name="connsiteY5" fmla="*/ 324598 h 454459"/>
                <a:gd name="connsiteX6" fmla="*/ 0 w 458686"/>
                <a:gd name="connsiteY6" fmla="*/ 319530 h 454459"/>
                <a:gd name="connsiteX7" fmla="*/ 0 w 458686"/>
                <a:gd name="connsiteY7" fmla="*/ 275457 h 454459"/>
                <a:gd name="connsiteX8" fmla="*/ 29882 w 458686"/>
                <a:gd name="connsiteY8" fmla="*/ 242556 h 454459"/>
                <a:gd name="connsiteX9" fmla="*/ 33055 w 458686"/>
                <a:gd name="connsiteY9" fmla="*/ 242402 h 454459"/>
                <a:gd name="connsiteX10" fmla="*/ 418694 w 458686"/>
                <a:gd name="connsiteY10" fmla="*/ 121201 h 454459"/>
                <a:gd name="connsiteX11" fmla="*/ 341566 w 458686"/>
                <a:gd name="connsiteY11" fmla="*/ 198329 h 454459"/>
                <a:gd name="connsiteX12" fmla="*/ 264439 w 458686"/>
                <a:gd name="connsiteY12" fmla="*/ 121201 h 454459"/>
                <a:gd name="connsiteX13" fmla="*/ 341566 w 458686"/>
                <a:gd name="connsiteY13" fmla="*/ 44073 h 454459"/>
                <a:gd name="connsiteX14" fmla="*/ 418694 w 458686"/>
                <a:gd name="connsiteY14" fmla="*/ 121201 h 454459"/>
                <a:gd name="connsiteX15" fmla="*/ 143238 w 458686"/>
                <a:gd name="connsiteY15" fmla="*/ 0 h 454459"/>
                <a:gd name="connsiteX16" fmla="*/ 242402 w 458686"/>
                <a:gd name="connsiteY16" fmla="*/ 99164 h 454459"/>
                <a:gd name="connsiteX17" fmla="*/ 143238 w 458686"/>
                <a:gd name="connsiteY17" fmla="*/ 198329 h 454459"/>
                <a:gd name="connsiteX18" fmla="*/ 44073 w 458686"/>
                <a:gd name="connsiteY18" fmla="*/ 99164 h 454459"/>
                <a:gd name="connsiteX19" fmla="*/ 143238 w 458686"/>
                <a:gd name="connsiteY19" fmla="*/ 0 h 454459"/>
                <a:gd name="connsiteX20" fmla="*/ 270543 w 458686"/>
                <a:gd name="connsiteY20" fmla="*/ 263888 h 454459"/>
                <a:gd name="connsiteX21" fmla="*/ 240445 w 458686"/>
                <a:gd name="connsiteY21" fmla="*/ 318468 h 454459"/>
                <a:gd name="connsiteX22" fmla="*/ 238788 w 458686"/>
                <a:gd name="connsiteY22" fmla="*/ 318913 h 454459"/>
                <a:gd name="connsiteX23" fmla="*/ 225919 w 458686"/>
                <a:gd name="connsiteY23" fmla="*/ 322086 h 454459"/>
                <a:gd name="connsiteX24" fmla="*/ 226051 w 458686"/>
                <a:gd name="connsiteY24" fmla="*/ 361906 h 454459"/>
                <a:gd name="connsiteX25" fmla="*/ 237951 w 458686"/>
                <a:gd name="connsiteY25" fmla="*/ 364771 h 454459"/>
                <a:gd name="connsiteX26" fmla="*/ 270477 w 458686"/>
                <a:gd name="connsiteY26" fmla="*/ 417938 h 454459"/>
                <a:gd name="connsiteX27" fmla="*/ 269904 w 458686"/>
                <a:gd name="connsiteY27" fmla="*/ 420083 h 454459"/>
                <a:gd name="connsiteX28" fmla="*/ 265783 w 458686"/>
                <a:gd name="connsiteY28" fmla="*/ 434010 h 454459"/>
                <a:gd name="connsiteX29" fmla="*/ 298507 w 458686"/>
                <a:gd name="connsiteY29" fmla="*/ 454305 h 454459"/>
                <a:gd name="connsiteX30" fmla="*/ 309371 w 458686"/>
                <a:gd name="connsiteY30" fmla="*/ 442890 h 454459"/>
                <a:gd name="connsiteX31" fmla="*/ 371679 w 458686"/>
                <a:gd name="connsiteY31" fmla="*/ 441315 h 454459"/>
                <a:gd name="connsiteX32" fmla="*/ 373255 w 458686"/>
                <a:gd name="connsiteY32" fmla="*/ 442890 h 454459"/>
                <a:gd name="connsiteX33" fmla="*/ 384251 w 458686"/>
                <a:gd name="connsiteY33" fmla="*/ 454460 h 454459"/>
                <a:gd name="connsiteX34" fmla="*/ 416909 w 458686"/>
                <a:gd name="connsiteY34" fmla="*/ 434340 h 454459"/>
                <a:gd name="connsiteX35" fmla="*/ 412546 w 458686"/>
                <a:gd name="connsiteY35" fmla="*/ 419223 h 454459"/>
                <a:gd name="connsiteX36" fmla="*/ 442677 w 458686"/>
                <a:gd name="connsiteY36" fmla="*/ 364661 h 454459"/>
                <a:gd name="connsiteX37" fmla="*/ 444323 w 458686"/>
                <a:gd name="connsiteY37" fmla="*/ 364220 h 454459"/>
                <a:gd name="connsiteX38" fmla="*/ 457170 w 458686"/>
                <a:gd name="connsiteY38" fmla="*/ 361047 h 454459"/>
                <a:gd name="connsiteX39" fmla="*/ 457038 w 458686"/>
                <a:gd name="connsiteY39" fmla="*/ 321205 h 454459"/>
                <a:gd name="connsiteX40" fmla="*/ 445138 w 458686"/>
                <a:gd name="connsiteY40" fmla="*/ 318340 h 454459"/>
                <a:gd name="connsiteX41" fmla="*/ 412636 w 458686"/>
                <a:gd name="connsiteY41" fmla="*/ 265155 h 454459"/>
                <a:gd name="connsiteX42" fmla="*/ 413207 w 458686"/>
                <a:gd name="connsiteY42" fmla="*/ 263028 h 454459"/>
                <a:gd name="connsiteX43" fmla="*/ 417306 w 458686"/>
                <a:gd name="connsiteY43" fmla="*/ 249145 h 454459"/>
                <a:gd name="connsiteX44" fmla="*/ 384604 w 458686"/>
                <a:gd name="connsiteY44" fmla="*/ 228805 h 454459"/>
                <a:gd name="connsiteX45" fmla="*/ 373740 w 458686"/>
                <a:gd name="connsiteY45" fmla="*/ 240242 h 454459"/>
                <a:gd name="connsiteX46" fmla="*/ 311431 w 458686"/>
                <a:gd name="connsiteY46" fmla="*/ 241840 h 454459"/>
                <a:gd name="connsiteX47" fmla="*/ 309834 w 458686"/>
                <a:gd name="connsiteY47" fmla="*/ 240242 h 454459"/>
                <a:gd name="connsiteX48" fmla="*/ 298860 w 458686"/>
                <a:gd name="connsiteY48" fmla="*/ 228673 h 454459"/>
                <a:gd name="connsiteX49" fmla="*/ 266179 w 458686"/>
                <a:gd name="connsiteY49" fmla="*/ 248771 h 454459"/>
                <a:gd name="connsiteX50" fmla="*/ 270543 w 458686"/>
                <a:gd name="connsiteY50" fmla="*/ 263888 h 454459"/>
                <a:gd name="connsiteX51" fmla="*/ 341566 w 458686"/>
                <a:gd name="connsiteY51" fmla="*/ 374621 h 454459"/>
                <a:gd name="connsiteX52" fmla="*/ 309613 w 458686"/>
                <a:gd name="connsiteY52" fmla="*/ 341566 h 454459"/>
                <a:gd name="connsiteX53" fmla="*/ 341566 w 458686"/>
                <a:gd name="connsiteY53" fmla="*/ 308512 h 454459"/>
                <a:gd name="connsiteX54" fmla="*/ 373519 w 458686"/>
                <a:gd name="connsiteY54" fmla="*/ 341566 h 454459"/>
                <a:gd name="connsiteX55" fmla="*/ 341566 w 458686"/>
                <a:gd name="connsiteY55" fmla="*/ 374621 h 45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8686" h="454459">
                  <a:moveTo>
                    <a:pt x="33055" y="242402"/>
                  </a:moveTo>
                  <a:lnTo>
                    <a:pt x="238193" y="242402"/>
                  </a:lnTo>
                  <a:cubicBezTo>
                    <a:pt x="212564" y="269049"/>
                    <a:pt x="198276" y="304596"/>
                    <a:pt x="198329" y="341566"/>
                  </a:cubicBezTo>
                  <a:cubicBezTo>
                    <a:pt x="198329" y="365520"/>
                    <a:pt x="204213" y="388108"/>
                    <a:pt x="214614" y="407963"/>
                  </a:cubicBezTo>
                  <a:cubicBezTo>
                    <a:pt x="191476" y="415675"/>
                    <a:pt x="165957" y="418694"/>
                    <a:pt x="143238" y="418694"/>
                  </a:cubicBezTo>
                  <a:cubicBezTo>
                    <a:pt x="83254" y="418694"/>
                    <a:pt x="3636" y="397627"/>
                    <a:pt x="110" y="324598"/>
                  </a:cubicBezTo>
                  <a:lnTo>
                    <a:pt x="0" y="319530"/>
                  </a:lnTo>
                  <a:lnTo>
                    <a:pt x="0" y="275457"/>
                  </a:lnTo>
                  <a:cubicBezTo>
                    <a:pt x="1" y="258431"/>
                    <a:pt x="12934" y="244191"/>
                    <a:pt x="29882" y="242556"/>
                  </a:cubicBezTo>
                  <a:lnTo>
                    <a:pt x="33055" y="242402"/>
                  </a:lnTo>
                  <a:close/>
                  <a:moveTo>
                    <a:pt x="418694" y="121201"/>
                  </a:moveTo>
                  <a:cubicBezTo>
                    <a:pt x="418694" y="163798"/>
                    <a:pt x="384163" y="198329"/>
                    <a:pt x="341566" y="198329"/>
                  </a:cubicBezTo>
                  <a:cubicBezTo>
                    <a:pt x="298970" y="198329"/>
                    <a:pt x="264439" y="163798"/>
                    <a:pt x="264439" y="121201"/>
                  </a:cubicBezTo>
                  <a:cubicBezTo>
                    <a:pt x="264439" y="78604"/>
                    <a:pt x="298970" y="44073"/>
                    <a:pt x="341566" y="44073"/>
                  </a:cubicBezTo>
                  <a:cubicBezTo>
                    <a:pt x="384163" y="44073"/>
                    <a:pt x="418694" y="78604"/>
                    <a:pt x="418694" y="121201"/>
                  </a:cubicBezTo>
                  <a:close/>
                  <a:moveTo>
                    <a:pt x="143238" y="0"/>
                  </a:moveTo>
                  <a:cubicBezTo>
                    <a:pt x="198005" y="0"/>
                    <a:pt x="242402" y="44397"/>
                    <a:pt x="242402" y="99164"/>
                  </a:cubicBezTo>
                  <a:cubicBezTo>
                    <a:pt x="242402" y="153931"/>
                    <a:pt x="198005" y="198329"/>
                    <a:pt x="143238" y="198329"/>
                  </a:cubicBezTo>
                  <a:cubicBezTo>
                    <a:pt x="88471" y="198329"/>
                    <a:pt x="44073" y="153931"/>
                    <a:pt x="44073" y="99164"/>
                  </a:cubicBezTo>
                  <a:cubicBezTo>
                    <a:pt x="44073" y="44397"/>
                    <a:pt x="88471" y="0"/>
                    <a:pt x="143238" y="0"/>
                  </a:cubicBezTo>
                  <a:close/>
                  <a:moveTo>
                    <a:pt x="270543" y="263888"/>
                  </a:moveTo>
                  <a:cubicBezTo>
                    <a:pt x="277303" y="287271"/>
                    <a:pt x="263828" y="311707"/>
                    <a:pt x="240445" y="318468"/>
                  </a:cubicBezTo>
                  <a:cubicBezTo>
                    <a:pt x="239896" y="318626"/>
                    <a:pt x="239343" y="318776"/>
                    <a:pt x="238788" y="318913"/>
                  </a:cubicBezTo>
                  <a:lnTo>
                    <a:pt x="225919" y="322086"/>
                  </a:lnTo>
                  <a:cubicBezTo>
                    <a:pt x="223856" y="335284"/>
                    <a:pt x="223900" y="348724"/>
                    <a:pt x="226051" y="361906"/>
                  </a:cubicBezTo>
                  <a:lnTo>
                    <a:pt x="237951" y="364771"/>
                  </a:lnTo>
                  <a:cubicBezTo>
                    <a:pt x="261616" y="370472"/>
                    <a:pt x="276177" y="394276"/>
                    <a:pt x="270477" y="417938"/>
                  </a:cubicBezTo>
                  <a:cubicBezTo>
                    <a:pt x="270305" y="418659"/>
                    <a:pt x="270113" y="419373"/>
                    <a:pt x="269904" y="420083"/>
                  </a:cubicBezTo>
                  <a:lnTo>
                    <a:pt x="265783" y="434010"/>
                  </a:lnTo>
                  <a:cubicBezTo>
                    <a:pt x="275479" y="442516"/>
                    <a:pt x="286497" y="449413"/>
                    <a:pt x="298507" y="454305"/>
                  </a:cubicBezTo>
                  <a:lnTo>
                    <a:pt x="309371" y="442890"/>
                  </a:lnTo>
                  <a:cubicBezTo>
                    <a:pt x="326143" y="425250"/>
                    <a:pt x="354039" y="424545"/>
                    <a:pt x="371679" y="441315"/>
                  </a:cubicBezTo>
                  <a:cubicBezTo>
                    <a:pt x="372217" y="441826"/>
                    <a:pt x="372744" y="442353"/>
                    <a:pt x="373255" y="442890"/>
                  </a:cubicBezTo>
                  <a:lnTo>
                    <a:pt x="384251" y="454460"/>
                  </a:lnTo>
                  <a:cubicBezTo>
                    <a:pt x="396175" y="449605"/>
                    <a:pt x="407211" y="442807"/>
                    <a:pt x="416909" y="434340"/>
                  </a:cubicBezTo>
                  <a:lnTo>
                    <a:pt x="412546" y="419223"/>
                  </a:lnTo>
                  <a:cubicBezTo>
                    <a:pt x="405799" y="395836"/>
                    <a:pt x="419289" y="371408"/>
                    <a:pt x="442677" y="364661"/>
                  </a:cubicBezTo>
                  <a:cubicBezTo>
                    <a:pt x="443223" y="364504"/>
                    <a:pt x="443772" y="364357"/>
                    <a:pt x="444323" y="364220"/>
                  </a:cubicBezTo>
                  <a:lnTo>
                    <a:pt x="457170" y="361047"/>
                  </a:lnTo>
                  <a:cubicBezTo>
                    <a:pt x="459235" y="347842"/>
                    <a:pt x="459191" y="334396"/>
                    <a:pt x="457038" y="321205"/>
                  </a:cubicBezTo>
                  <a:lnTo>
                    <a:pt x="445138" y="318340"/>
                  </a:lnTo>
                  <a:cubicBezTo>
                    <a:pt x="421478" y="312628"/>
                    <a:pt x="406925" y="288818"/>
                    <a:pt x="412636" y="265155"/>
                  </a:cubicBezTo>
                  <a:cubicBezTo>
                    <a:pt x="412808" y="264443"/>
                    <a:pt x="413000" y="263733"/>
                    <a:pt x="413207" y="263028"/>
                  </a:cubicBezTo>
                  <a:lnTo>
                    <a:pt x="417306" y="249145"/>
                  </a:lnTo>
                  <a:cubicBezTo>
                    <a:pt x="407612" y="240595"/>
                    <a:pt x="396559" y="233722"/>
                    <a:pt x="384604" y="228805"/>
                  </a:cubicBezTo>
                  <a:lnTo>
                    <a:pt x="373740" y="240242"/>
                  </a:lnTo>
                  <a:cubicBezTo>
                    <a:pt x="356974" y="257889"/>
                    <a:pt x="329078" y="258605"/>
                    <a:pt x="311431" y="241840"/>
                  </a:cubicBezTo>
                  <a:cubicBezTo>
                    <a:pt x="310885" y="241322"/>
                    <a:pt x="310352" y="240789"/>
                    <a:pt x="309834" y="240242"/>
                  </a:cubicBezTo>
                  <a:lnTo>
                    <a:pt x="298860" y="228673"/>
                  </a:lnTo>
                  <a:cubicBezTo>
                    <a:pt x="286872" y="233521"/>
                    <a:pt x="275853" y="240353"/>
                    <a:pt x="266179" y="248771"/>
                  </a:cubicBezTo>
                  <a:lnTo>
                    <a:pt x="270543" y="263888"/>
                  </a:lnTo>
                  <a:close/>
                  <a:moveTo>
                    <a:pt x="341566" y="374621"/>
                  </a:moveTo>
                  <a:cubicBezTo>
                    <a:pt x="323937" y="374621"/>
                    <a:pt x="309613" y="359813"/>
                    <a:pt x="309613" y="341566"/>
                  </a:cubicBezTo>
                  <a:cubicBezTo>
                    <a:pt x="309613" y="323298"/>
                    <a:pt x="323937" y="308512"/>
                    <a:pt x="341566" y="308512"/>
                  </a:cubicBezTo>
                  <a:cubicBezTo>
                    <a:pt x="359196" y="308512"/>
                    <a:pt x="373519" y="323298"/>
                    <a:pt x="373519" y="341566"/>
                  </a:cubicBezTo>
                  <a:cubicBezTo>
                    <a:pt x="373519" y="359813"/>
                    <a:pt x="359196" y="374621"/>
                    <a:pt x="341566" y="374621"/>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13" name="Title 12">
            <a:extLst>
              <a:ext uri="{FF2B5EF4-FFF2-40B4-BE49-F238E27FC236}">
                <a16:creationId xmlns:a16="http://schemas.microsoft.com/office/drawing/2014/main" id="{834D6171-6AFD-381F-BFAC-398BABF6D720}"/>
              </a:ext>
            </a:extLst>
          </p:cNvPr>
          <p:cNvSpPr>
            <a:spLocks noGrp="1"/>
          </p:cNvSpPr>
          <p:nvPr>
            <p:ph type="title"/>
          </p:nvPr>
        </p:nvSpPr>
        <p:spPr>
          <a:xfrm>
            <a:off x="951872" y="1289835"/>
            <a:ext cx="5365943" cy="1038746"/>
          </a:xfrm>
        </p:spPr>
        <p:txBody>
          <a:bodyPr/>
          <a:lstStyle/>
          <a:p>
            <a:pPr rtl="0" eaLnBrk="1" latinLnBrk="0" hangingPunct="1"/>
            <a:r>
              <a:rPr lang="en-US" sz="2250" kern="1200" dirty="0">
                <a:solidFill>
                  <a:srgbClr val="000000"/>
                </a:solidFill>
                <a:effectLst/>
                <a:cs typeface="+mn-cs"/>
              </a:rPr>
              <a:t>Use SharePoint Advanced Management to get your organization ready for Copilot</a:t>
            </a:r>
            <a:endParaRPr lang="en-US" sz="2250" dirty="0"/>
          </a:p>
        </p:txBody>
      </p:sp>
      <p:sp>
        <p:nvSpPr>
          <p:cNvPr id="10" name="Rectangle: Rounded Corners 10">
            <a:extLst>
              <a:ext uri="{FF2B5EF4-FFF2-40B4-BE49-F238E27FC236}">
                <a16:creationId xmlns:a16="http://schemas.microsoft.com/office/drawing/2014/main" id="{E539103E-9917-15CF-6E43-821F989441D6}"/>
              </a:ext>
            </a:extLst>
          </p:cNvPr>
          <p:cNvSpPr/>
          <p:nvPr/>
        </p:nvSpPr>
        <p:spPr>
          <a:xfrm>
            <a:off x="854134" y="671772"/>
            <a:ext cx="1656488" cy="44693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gradFill>
                  <a:gsLst>
                    <a:gs pos="0">
                      <a:srgbClr val="FFFFFF"/>
                    </a:gs>
                    <a:gs pos="100000">
                      <a:srgbClr val="FFFFFF"/>
                    </a:gs>
                  </a:gsLst>
                  <a:path path="circle">
                    <a:fillToRect l="100000" t="100000"/>
                  </a:path>
                </a:gradFill>
                <a:effectLst/>
                <a:uLnTx/>
                <a:uFillTx/>
                <a:latin typeface="Segoe UI Semibold"/>
                <a:ea typeface="+mn-ea"/>
                <a:cs typeface="Segoe UI" panose="020B0502040204020203" pitchFamily="34" charset="0"/>
              </a:rPr>
              <a:t>Get ready</a:t>
            </a:r>
          </a:p>
        </p:txBody>
      </p:sp>
      <p:sp>
        <p:nvSpPr>
          <p:cNvPr id="32" name="Text Placeholder 31">
            <a:extLst>
              <a:ext uri="{FF2B5EF4-FFF2-40B4-BE49-F238E27FC236}">
                <a16:creationId xmlns:a16="http://schemas.microsoft.com/office/drawing/2014/main" id="{7D9FA4E1-0A38-E825-C474-56106658C61D}"/>
              </a:ext>
            </a:extLst>
          </p:cNvPr>
          <p:cNvSpPr>
            <a:spLocks noGrp="1"/>
          </p:cNvSpPr>
          <p:nvPr>
            <p:ph type="body" sz="quarter" idx="4294967295"/>
          </p:nvPr>
        </p:nvSpPr>
        <p:spPr>
          <a:xfrm>
            <a:off x="955344" y="2348420"/>
            <a:ext cx="5895832" cy="1528763"/>
          </a:xfrm>
        </p:spPr>
        <p:txBody>
          <a:bodyPr lIns="0" tIns="0" rIns="0" bIns="0">
            <a:noAutofit/>
          </a:bodyPr>
          <a:lstStyle/>
          <a:p>
            <a:pPr marL="0" indent="0">
              <a:lnSpc>
                <a:spcPct val="100000"/>
              </a:lnSpc>
              <a:buNone/>
            </a:pPr>
            <a:r>
              <a:rPr lang="en-US" sz="1600" b="1" dirty="0">
                <a:solidFill>
                  <a:srgbClr val="0078D4"/>
                </a:solidFill>
                <a:latin typeface="Segoe UI Semibold" panose="020B0502040204020203" pitchFamily="34" charset="0"/>
                <a:cs typeface="Segoe UI Semibold" panose="020B0502040204020203" pitchFamily="34" charset="0"/>
              </a:rPr>
              <a:t>Accelerate </a:t>
            </a:r>
            <a:r>
              <a:rPr lang="en-US" b="1" dirty="0">
                <a:solidFill>
                  <a:srgbClr val="0078D4"/>
                </a:solidFill>
                <a:latin typeface="Segoe UI Semibold" panose="020B0502040204020203" pitchFamily="34" charset="0"/>
                <a:cs typeface="Segoe UI Semibold" panose="020B0502040204020203" pitchFamily="34" charset="0"/>
              </a:rPr>
              <a:t>S</a:t>
            </a:r>
            <a:r>
              <a:rPr lang="en-US" sz="1600" b="1" dirty="0">
                <a:solidFill>
                  <a:srgbClr val="0078D4"/>
                </a:solidFill>
                <a:latin typeface="Segoe UI Semibold" panose="020B0502040204020203" pitchFamily="34" charset="0"/>
                <a:cs typeface="Segoe UI Semibold" panose="020B0502040204020203" pitchFamily="34" charset="0"/>
              </a:rPr>
              <a:t>ite Governance</a:t>
            </a:r>
          </a:p>
          <a:p>
            <a:pPr marL="4763" lvl="3" indent="0">
              <a:buNone/>
            </a:pPr>
            <a:r>
              <a:rPr lang="en-US" sz="1400" dirty="0">
                <a:latin typeface="Segoe UI" panose="020B0502040204020203" pitchFamily="34" charset="0"/>
                <a:cs typeface="Segoe UI" panose="020B0502040204020203" pitchFamily="34" charset="0"/>
              </a:rPr>
              <a:t>Use SharePoint Advanced Management to reduce accidental oversharing, minimize your content governance footprint, improve Copilot response quality, control content access by Copilot, and ensure data safety specifically for </a:t>
            </a:r>
            <a:r>
              <a:rPr lang="en-US" sz="1400" dirty="0" err="1">
                <a:latin typeface="Segoe UI" panose="020B0502040204020203" pitchFamily="34" charset="0"/>
                <a:cs typeface="Segoe UI" panose="020B0502040204020203" pitchFamily="34" charset="0"/>
              </a:rPr>
              <a:t>business-critical</a:t>
            </a:r>
            <a:r>
              <a:rPr lang="en-US" sz="1400" dirty="0">
                <a:latin typeface="Segoe UI" panose="020B0502040204020203" pitchFamily="34" charset="0"/>
                <a:cs typeface="Segoe UI" panose="020B0502040204020203" pitchFamily="34" charset="0"/>
              </a:rPr>
              <a:t> sites. </a:t>
            </a:r>
          </a:p>
        </p:txBody>
      </p:sp>
      <p:sp>
        <p:nvSpPr>
          <p:cNvPr id="11" name="Text Placeholder 10">
            <a:extLst>
              <a:ext uri="{FF2B5EF4-FFF2-40B4-BE49-F238E27FC236}">
                <a16:creationId xmlns:a16="http://schemas.microsoft.com/office/drawing/2014/main" id="{1C68D7EB-EE07-4E0F-F7D0-5E24FE7C6AF7}"/>
              </a:ext>
            </a:extLst>
          </p:cNvPr>
          <p:cNvSpPr>
            <a:spLocks noGrp="1"/>
          </p:cNvSpPr>
          <p:nvPr>
            <p:ph type="body" sz="quarter" idx="4294967295"/>
          </p:nvPr>
        </p:nvSpPr>
        <p:spPr>
          <a:xfrm>
            <a:off x="955344" y="3880653"/>
            <a:ext cx="5595938" cy="1687512"/>
          </a:xfrm>
        </p:spPr>
        <p:txBody>
          <a:bodyPr vert="horz" lIns="0" tIns="0" rIns="0" bIns="0" rtlCol="0" anchor="t">
            <a:noAutofit/>
          </a:bodyPr>
          <a:lstStyle/>
          <a:p>
            <a:pPr marL="225425" lvl="1" indent="-169863">
              <a:buFont typeface="System Font Regular"/>
              <a:buChar char="・"/>
            </a:pPr>
            <a:r>
              <a:rPr lang="en-US" sz="1200" dirty="0">
                <a:latin typeface="Segoe UI" panose="020B0502040204020203" pitchFamily="34" charset="0"/>
                <a:cs typeface="Segoe UI" panose="020B0502040204020203" pitchFamily="34" charset="0"/>
                <a:hlinkClick r:id="rId3"/>
              </a:rPr>
              <a:t>Reduce accidental oversharing with SharePoint sharing settings</a:t>
            </a:r>
            <a:endParaRPr lang="en-US" sz="1200" dirty="0">
              <a:latin typeface="Segoe UI" panose="020B0502040204020203" pitchFamily="34" charset="0"/>
              <a:cs typeface="Segoe UI" panose="020B0502040204020203" pitchFamily="34" charset="0"/>
            </a:endParaRPr>
          </a:p>
          <a:p>
            <a:pPr marL="225425" lvl="1" indent="-169863">
              <a:buFont typeface="System Font Regular"/>
              <a:buChar char="・"/>
            </a:pPr>
            <a:r>
              <a:rPr lang="en-US" sz="1200" dirty="0">
                <a:latin typeface="Segoe UI" panose="020B0502040204020203" pitchFamily="34" charset="0"/>
                <a:cs typeface="Segoe UI" panose="020B0502040204020203" pitchFamily="34" charset="0"/>
                <a:hlinkClick r:id="rId4"/>
              </a:rPr>
              <a:t>Ensure all sites have valid owners</a:t>
            </a:r>
            <a:endParaRPr lang="en-US" sz="1200" dirty="0">
              <a:latin typeface="Segoe UI" panose="020B0502040204020203" pitchFamily="34" charset="0"/>
              <a:cs typeface="Segoe UI" panose="020B0502040204020203" pitchFamily="34" charset="0"/>
            </a:endParaRPr>
          </a:p>
          <a:p>
            <a:pPr marL="225425" lvl="1" indent="-169863">
              <a:buFont typeface="System Font Regular"/>
              <a:buChar char="・"/>
            </a:pPr>
            <a:r>
              <a:rPr lang="en-US" sz="1200" dirty="0">
                <a:latin typeface="Segoe UI" panose="020B0502040204020203" pitchFamily="34" charset="0"/>
                <a:cs typeface="Segoe UI" panose="020B0502040204020203" pitchFamily="34" charset="0"/>
                <a:hlinkClick r:id="rId5"/>
              </a:rPr>
              <a:t>Clean up unused sites</a:t>
            </a:r>
            <a:endParaRPr lang="en-US" sz="1200" dirty="0">
              <a:latin typeface="Segoe UI" panose="020B0502040204020203" pitchFamily="34" charset="0"/>
              <a:cs typeface="Segoe UI" panose="020B0502040204020203" pitchFamily="34" charset="0"/>
            </a:endParaRPr>
          </a:p>
          <a:p>
            <a:pPr marL="225425" lvl="1" indent="-169863">
              <a:buFont typeface="System Font Regular"/>
              <a:buChar char="・"/>
            </a:pPr>
            <a:r>
              <a:rPr lang="en-US" sz="1200" dirty="0">
                <a:latin typeface="Segoe UI" panose="020B0502040204020203" pitchFamily="34" charset="0"/>
                <a:cs typeface="Segoe UI" panose="020B0502040204020203" pitchFamily="34" charset="0"/>
                <a:hlinkClick r:id="rId6"/>
              </a:rPr>
              <a:t>Identify sites with potentially overshared content</a:t>
            </a:r>
            <a:endParaRPr lang="en-US" sz="1200" dirty="0">
              <a:latin typeface="Segoe UI" panose="020B0502040204020203" pitchFamily="34" charset="0"/>
              <a:cs typeface="Segoe UI" panose="020B0502040204020203" pitchFamily="34" charset="0"/>
            </a:endParaRPr>
          </a:p>
          <a:p>
            <a:pPr marL="225425" lvl="1" indent="-169863">
              <a:buFont typeface="System Font Regular"/>
              <a:buChar char="・"/>
            </a:pPr>
            <a:r>
              <a:rPr lang="en-US" sz="1200" dirty="0">
                <a:latin typeface="Segoe UI" panose="020B0502040204020203" pitchFamily="34" charset="0"/>
                <a:cs typeface="Segoe UI" panose="020B0502040204020203" pitchFamily="34" charset="0"/>
                <a:hlinkClick r:id="rId7"/>
              </a:rPr>
              <a:t>Control access to content</a:t>
            </a:r>
            <a:endParaRPr lang="en-US" sz="1200" dirty="0">
              <a:latin typeface="Segoe UI" panose="020B0502040204020203" pitchFamily="34" charset="0"/>
              <a:cs typeface="Segoe UI" panose="020B0502040204020203" pitchFamily="34" charset="0"/>
            </a:endParaRPr>
          </a:p>
          <a:p>
            <a:pPr marL="225425" lvl="1" indent="-169863">
              <a:buFont typeface="System Font Regular"/>
              <a:buChar char="・"/>
            </a:pPr>
            <a:r>
              <a:rPr lang="en-US" sz="1200" dirty="0">
                <a:latin typeface="Segoe UI" panose="020B0502040204020203" pitchFamily="34" charset="0"/>
                <a:cs typeface="Segoe UI" panose="020B0502040204020203" pitchFamily="34" charset="0"/>
                <a:hlinkClick r:id="rId8"/>
              </a:rPr>
              <a:t>Take proactive measures on </a:t>
            </a:r>
            <a:r>
              <a:rPr lang="en-US" sz="1200" dirty="0" err="1">
                <a:latin typeface="Segoe UI" panose="020B0502040204020203" pitchFamily="34" charset="0"/>
                <a:cs typeface="Segoe UI" panose="020B0502040204020203" pitchFamily="34" charset="0"/>
                <a:hlinkClick r:id="rId8"/>
              </a:rPr>
              <a:t>business-critical</a:t>
            </a:r>
            <a:r>
              <a:rPr lang="en-US" sz="1200" dirty="0">
                <a:latin typeface="Segoe UI" panose="020B0502040204020203" pitchFamily="34" charset="0"/>
                <a:cs typeface="Segoe UI" panose="020B0502040204020203" pitchFamily="34" charset="0"/>
                <a:hlinkClick r:id="rId8"/>
              </a:rPr>
              <a:t> sites</a:t>
            </a:r>
            <a:endParaRPr lang="en-US" sz="1200" dirty="0">
              <a:latin typeface="Segoe UI" panose="020B0502040204020203" pitchFamily="34" charset="0"/>
              <a:cs typeface="Segoe UI" panose="020B0502040204020203" pitchFamily="34" charset="0"/>
            </a:endParaRPr>
          </a:p>
        </p:txBody>
      </p:sp>
      <p:pic>
        <p:nvPicPr>
          <p:cNvPr id="7" name="Picture 6" descr="A screenshot of advanced management ">
            <a:extLst>
              <a:ext uri="{FF2B5EF4-FFF2-40B4-BE49-F238E27FC236}">
                <a16:creationId xmlns:a16="http://schemas.microsoft.com/office/drawing/2014/main" id="{871D816B-F902-047B-DB09-F9F554C2F7C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90484" y="2348420"/>
            <a:ext cx="4296435" cy="2864290"/>
          </a:xfrm>
          <a:prstGeom prst="roundRect">
            <a:avLst>
              <a:gd name="adj" fmla="val 1255"/>
            </a:avLst>
          </a:prstGeom>
          <a:ln>
            <a:solidFill>
              <a:schemeClr val="bg1">
                <a:lumMod val="75000"/>
              </a:schemeClr>
            </a:solidFill>
          </a:ln>
        </p:spPr>
      </p:pic>
    </p:spTree>
    <p:extLst>
      <p:ext uri="{BB962C8B-B14F-4D97-AF65-F5344CB8AC3E}">
        <p14:creationId xmlns:p14="http://schemas.microsoft.com/office/powerpoint/2010/main" val="14962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3.54167E-6 -7.40741E-7 L 3.54167E-6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42" presetClass="path" presetSubtype="0" decel="100000" fill="hold" grpId="1" nodeType="withEffect">
                                  <p:stCondLst>
                                    <p:cond delay="0"/>
                                  </p:stCondLst>
                                  <p:childTnLst>
                                    <p:animMotion origin="layout" path="M 3.54167E-6 -7.40741E-7 L 3.54167E-6 0.03542 " pathEditMode="relative" rAng="0" ptsTypes="AA">
                                      <p:cBhvr>
                                        <p:cTn id="14" dur="700" spd="-100000" fill="hold"/>
                                        <p:tgtEl>
                                          <p:spTgt spid="10"/>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32">
                                            <p:txEl>
                                              <p:pRg st="0" end="0"/>
                                            </p:txEl>
                                          </p:spTgt>
                                        </p:tgtEl>
                                        <p:attrNameLst>
                                          <p:attrName>style.visibility</p:attrName>
                                        </p:attrNameLst>
                                      </p:cBhvr>
                                      <p:to>
                                        <p:strVal val="visible"/>
                                      </p:to>
                                    </p:set>
                                    <p:animEffect transition="in" filter="fade">
                                      <p:cBhvr>
                                        <p:cTn id="17" dur="500"/>
                                        <p:tgtEl>
                                          <p:spTgt spid="32">
                                            <p:txEl>
                                              <p:pRg st="0" end="0"/>
                                            </p:txEl>
                                          </p:spTgt>
                                        </p:tgtEl>
                                      </p:cBhvr>
                                    </p:animEffect>
                                  </p:childTnLst>
                                </p:cTn>
                              </p:par>
                              <p:par>
                                <p:cTn id="18" presetID="42" presetClass="path" presetSubtype="0" decel="100000" fill="hold" grpId="1" nodeType="withEffect">
                                  <p:stCondLst>
                                    <p:cond delay="0"/>
                                  </p:stCondLst>
                                  <p:childTnLst>
                                    <p:animMotion origin="layout" path="M 1.875E-6 3.7037E-6 L 1.875E-6 0.03541 " pathEditMode="relative" rAng="0" ptsTypes="AA">
                                      <p:cBhvr>
                                        <p:cTn id="19" dur="700" spd="-100000" fill="hold"/>
                                        <p:tgtEl>
                                          <p:spTgt spid="32">
                                            <p:txEl>
                                              <p:pRg st="0" end="0"/>
                                            </p:txEl>
                                          </p:spTgt>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fade">
                                      <p:cBhvr>
                                        <p:cTn id="25" dur="500"/>
                                        <p:tgtEl>
                                          <p:spTgt spid="11">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500"/>
                                        <p:tgtEl>
                                          <p:spTgt spid="11">
                                            <p:txEl>
                                              <p:pRg st="2" end="2"/>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Effect transition="in" filter="fade">
                                      <p:cBhvr>
                                        <p:cTn id="31" dur="500"/>
                                        <p:tgtEl>
                                          <p:spTgt spid="11">
                                            <p:txEl>
                                              <p:pRg st="3" end="3"/>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xEl>
                                              <p:pRg st="4" end="4"/>
                                            </p:txEl>
                                          </p:spTgt>
                                        </p:tgtEl>
                                        <p:attrNameLst>
                                          <p:attrName>style.visibility</p:attrName>
                                        </p:attrNameLst>
                                      </p:cBhvr>
                                      <p:to>
                                        <p:strVal val="visible"/>
                                      </p:to>
                                    </p:set>
                                    <p:animEffect transition="in" filter="fade">
                                      <p:cBhvr>
                                        <p:cTn id="34" dur="500"/>
                                        <p:tgtEl>
                                          <p:spTgt spid="11">
                                            <p:txEl>
                                              <p:pRg st="4" end="4"/>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fade">
                                      <p:cBhvr>
                                        <p:cTn id="37" dur="500"/>
                                        <p:tgtEl>
                                          <p:spTgt spid="11">
                                            <p:txEl>
                                              <p:pRg st="5" end="5"/>
                                            </p:txEl>
                                          </p:spTgt>
                                        </p:tgtEl>
                                      </p:cBhvr>
                                    </p:animEffect>
                                  </p:childTnLst>
                                </p:cTn>
                              </p:par>
                              <p:par>
                                <p:cTn id="38" presetID="42" presetClass="path" presetSubtype="0" decel="100000" fill="hold" grpId="1" nodeType="withEffect">
                                  <p:stCondLst>
                                    <p:cond delay="0"/>
                                  </p:stCondLst>
                                  <p:childTnLst>
                                    <p:animMotion origin="layout" path="M -4.16667E-6 -4.81481E-6 L -4.16667E-6 0.03542 " pathEditMode="relative" rAng="0" ptsTypes="AA">
                                      <p:cBhvr>
                                        <p:cTn id="39" dur="700" spd="-100000" fill="hold"/>
                                        <p:tgtEl>
                                          <p:spTgt spid="11">
                                            <p:txEl>
                                              <p:pRg st="0" end="0"/>
                                            </p:txEl>
                                          </p:spTgt>
                                        </p:tgtEl>
                                        <p:attrNameLst>
                                          <p:attrName>ppt_x</p:attrName>
                                          <p:attrName>ppt_y</p:attrName>
                                        </p:attrNameLst>
                                      </p:cBhvr>
                                      <p:rCtr x="0" y="1759"/>
                                    </p:animMotion>
                                  </p:childTnLst>
                                </p:cTn>
                              </p:par>
                              <p:par>
                                <p:cTn id="40" presetID="42" presetClass="path" presetSubtype="0" decel="100000" fill="hold" grpId="1" nodeType="withEffect">
                                  <p:stCondLst>
                                    <p:cond delay="0"/>
                                  </p:stCondLst>
                                  <p:childTnLst>
                                    <p:animMotion origin="layout" path="M -4.16667E-6 -4.81481E-6 L -4.16667E-6 0.03542 " pathEditMode="relative" rAng="0" ptsTypes="AA">
                                      <p:cBhvr>
                                        <p:cTn id="41" dur="700" spd="-100000" fill="hold"/>
                                        <p:tgtEl>
                                          <p:spTgt spid="11">
                                            <p:txEl>
                                              <p:pRg st="1" end="1"/>
                                            </p:txEl>
                                          </p:spTgt>
                                        </p:tgtEl>
                                        <p:attrNameLst>
                                          <p:attrName>ppt_x</p:attrName>
                                          <p:attrName>ppt_y</p:attrName>
                                        </p:attrNameLst>
                                      </p:cBhvr>
                                      <p:rCtr x="0" y="1759"/>
                                    </p:animMotion>
                                  </p:childTnLst>
                                </p:cTn>
                              </p:par>
                              <p:par>
                                <p:cTn id="42" presetID="42" presetClass="path" presetSubtype="0" decel="100000" fill="hold" grpId="1" nodeType="withEffect">
                                  <p:stCondLst>
                                    <p:cond delay="0"/>
                                  </p:stCondLst>
                                  <p:childTnLst>
                                    <p:animMotion origin="layout" path="M -4.16667E-6 -4.81481E-6 L -4.16667E-6 0.03542 " pathEditMode="relative" rAng="0" ptsTypes="AA">
                                      <p:cBhvr>
                                        <p:cTn id="43" dur="700" spd="-100000" fill="hold"/>
                                        <p:tgtEl>
                                          <p:spTgt spid="11">
                                            <p:txEl>
                                              <p:pRg st="2" end="2"/>
                                            </p:txEl>
                                          </p:spTgt>
                                        </p:tgtEl>
                                        <p:attrNameLst>
                                          <p:attrName>ppt_x</p:attrName>
                                          <p:attrName>ppt_y</p:attrName>
                                        </p:attrNameLst>
                                      </p:cBhvr>
                                      <p:rCtr x="0" y="1759"/>
                                    </p:animMotion>
                                  </p:childTnLst>
                                </p:cTn>
                              </p:par>
                              <p:par>
                                <p:cTn id="44" presetID="42" presetClass="path" presetSubtype="0" decel="100000" fill="hold" grpId="1" nodeType="withEffect">
                                  <p:stCondLst>
                                    <p:cond delay="0"/>
                                  </p:stCondLst>
                                  <p:childTnLst>
                                    <p:animMotion origin="layout" path="M -4.16667E-6 -4.81481E-6 L -4.16667E-6 0.03542 " pathEditMode="relative" rAng="0" ptsTypes="AA">
                                      <p:cBhvr>
                                        <p:cTn id="45" dur="700" spd="-100000" fill="hold"/>
                                        <p:tgtEl>
                                          <p:spTgt spid="11">
                                            <p:txEl>
                                              <p:pRg st="3" end="3"/>
                                            </p:txEl>
                                          </p:spTgt>
                                        </p:tgtEl>
                                        <p:attrNameLst>
                                          <p:attrName>ppt_x</p:attrName>
                                          <p:attrName>ppt_y</p:attrName>
                                        </p:attrNameLst>
                                      </p:cBhvr>
                                      <p:rCtr x="0" y="1759"/>
                                    </p:animMotion>
                                  </p:childTnLst>
                                </p:cTn>
                              </p:par>
                              <p:par>
                                <p:cTn id="46" presetID="42" presetClass="path" presetSubtype="0" decel="100000" fill="hold" grpId="1" nodeType="withEffect">
                                  <p:stCondLst>
                                    <p:cond delay="0"/>
                                  </p:stCondLst>
                                  <p:childTnLst>
                                    <p:animMotion origin="layout" path="M -4.16667E-6 -4.81481E-6 L -4.16667E-6 0.03542 " pathEditMode="relative" rAng="0" ptsTypes="AA">
                                      <p:cBhvr>
                                        <p:cTn id="47" dur="700" spd="-100000" fill="hold"/>
                                        <p:tgtEl>
                                          <p:spTgt spid="11">
                                            <p:txEl>
                                              <p:pRg st="4" end="4"/>
                                            </p:txEl>
                                          </p:spTgt>
                                        </p:tgtEl>
                                        <p:attrNameLst>
                                          <p:attrName>ppt_x</p:attrName>
                                          <p:attrName>ppt_y</p:attrName>
                                        </p:attrNameLst>
                                      </p:cBhvr>
                                      <p:rCtr x="0" y="1759"/>
                                    </p:animMotion>
                                  </p:childTnLst>
                                </p:cTn>
                              </p:par>
                              <p:par>
                                <p:cTn id="48" presetID="42" presetClass="path" presetSubtype="0" decel="100000" fill="hold" grpId="1" nodeType="withEffect">
                                  <p:stCondLst>
                                    <p:cond delay="0"/>
                                  </p:stCondLst>
                                  <p:childTnLst>
                                    <p:animMotion origin="layout" path="M -4.16667E-6 -4.81481E-6 L -4.16667E-6 0.03542 " pathEditMode="relative" rAng="0" ptsTypes="AA">
                                      <p:cBhvr>
                                        <p:cTn id="49" dur="700" spd="-100000" fill="hold"/>
                                        <p:tgtEl>
                                          <p:spTgt spid="11">
                                            <p:txEl>
                                              <p:pRg st="5" end="5"/>
                                            </p:txEl>
                                          </p:spTgt>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P spid="32" grpId="0" build="p"/>
      <p:bldP spid="32" grpId="1" build="p"/>
      <p:bldP spid="11" grpId="0" build="p"/>
      <p:bldP spid="11" grpI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82D7AEB-6CC9-FFD4-0064-52F63690DE0A}"/>
              </a:ext>
              <a:ext uri="{C183D7F6-B498-43B3-948B-1728B52AA6E4}">
                <adec:decorative xmlns:adec="http://schemas.microsoft.com/office/drawing/2017/decorative" val="1"/>
              </a:ext>
            </a:extLst>
          </p:cNvPr>
          <p:cNvSpPr/>
          <p:nvPr/>
        </p:nvSpPr>
        <p:spPr bwMode="auto">
          <a:xfrm>
            <a:off x="7686076" y="0"/>
            <a:ext cx="4505924" cy="6858000"/>
          </a:xfrm>
          <a:prstGeom prst="rect">
            <a:avLst/>
          </a:prstGeom>
          <a:gradFill flip="none" rotWithShape="1">
            <a:gsLst>
              <a:gs pos="52000">
                <a:srgbClr val="818EFF"/>
              </a:gs>
              <a:gs pos="70000">
                <a:srgbClr val="D660FF"/>
              </a:gs>
              <a:gs pos="35000">
                <a:srgbClr val="2DB4FF"/>
              </a:gs>
              <a:gs pos="30000">
                <a:srgbClr val="2DB4FF"/>
              </a:gs>
              <a:gs pos="3000">
                <a:srgbClr val="0078D4"/>
              </a:gs>
              <a:gs pos="97000">
                <a:srgbClr val="FEA874"/>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1D71F69F-5A0C-BD2E-8CD5-6A61C0122857}"/>
              </a:ext>
            </a:extLst>
          </p:cNvPr>
          <p:cNvSpPr>
            <a:spLocks noGrp="1"/>
          </p:cNvSpPr>
          <p:nvPr>
            <p:ph type="title"/>
          </p:nvPr>
        </p:nvSpPr>
        <p:spPr>
          <a:xfrm>
            <a:off x="588261" y="3314102"/>
            <a:ext cx="6137659" cy="553998"/>
          </a:xfrm>
        </p:spPr>
        <p:txBody>
          <a:bodyPr/>
          <a:lstStyle/>
          <a:p>
            <a:r>
              <a:rPr lang="en-US" sz="5400"/>
              <a:t>Onboard &amp; engage</a:t>
            </a:r>
          </a:p>
        </p:txBody>
      </p:sp>
      <p:sp>
        <p:nvSpPr>
          <p:cNvPr id="18" name="Footer Placeholder 17">
            <a:extLst>
              <a:ext uri="{FF2B5EF4-FFF2-40B4-BE49-F238E27FC236}">
                <a16:creationId xmlns:a16="http://schemas.microsoft.com/office/drawing/2014/main" id="{F2886E84-9639-361F-F4C3-9EB5ADF5ADC8}"/>
              </a:ext>
            </a:extLst>
          </p:cNvPr>
          <p:cNvSpPr>
            <a:spLocks noGrp="1"/>
          </p:cNvSpPr>
          <p:nvPr>
            <p:ph type="ftr" sz="quarter" idx="4294967295"/>
          </p:nvPr>
        </p:nvSpPr>
        <p:spPr>
          <a:xfrm>
            <a:off x="0" y="0"/>
            <a:ext cx="0" cy="0"/>
          </a:xfr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alpha val="0"/>
                  </a:prstClr>
                </a:solidFill>
                <a:effectLst/>
                <a:uLnTx/>
                <a:uFillTx/>
                <a:latin typeface="Segoe UI"/>
                <a:ea typeface="+mn-ea"/>
                <a:cs typeface="+mn-cs"/>
              </a:rPr>
              <a:t>Journey to Copilot</a:t>
            </a:r>
          </a:p>
        </p:txBody>
      </p:sp>
      <p:pic>
        <p:nvPicPr>
          <p:cNvPr id="2" name="Picture 1">
            <a:hlinkClick r:id="rId3" action="ppaction://hlinksldjump"/>
            <a:extLst>
              <a:ext uri="{FF2B5EF4-FFF2-40B4-BE49-F238E27FC236}">
                <a16:creationId xmlns:a16="http://schemas.microsoft.com/office/drawing/2014/main" id="{81E8D7DB-1D48-3387-1A6F-40064867455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31961" y="512444"/>
            <a:ext cx="3243302" cy="1768906"/>
          </a:xfrm>
          <a:prstGeom prst="roundRect">
            <a:avLst>
              <a:gd name="adj" fmla="val 2430"/>
            </a:avLst>
          </a:prstGeom>
          <a:solidFill>
            <a:schemeClr val="bg1"/>
          </a:solidFill>
          <a:ln>
            <a:solidFill>
              <a:schemeClr val="bg1">
                <a:lumMod val="75000"/>
              </a:schemeClr>
            </a:solidFill>
          </a:ln>
          <a:effectLst/>
        </p:spPr>
      </p:pic>
      <p:pic>
        <p:nvPicPr>
          <p:cNvPr id="6" name="Picture 5">
            <a:hlinkClick r:id="rId5" action="ppaction://hlinksldjump"/>
            <a:extLst>
              <a:ext uri="{FF2B5EF4-FFF2-40B4-BE49-F238E27FC236}">
                <a16:creationId xmlns:a16="http://schemas.microsoft.com/office/drawing/2014/main" id="{6C3D93B1-6358-7A2E-C373-B6C15211E75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231961" y="2499929"/>
            <a:ext cx="3243301" cy="1824356"/>
          </a:xfrm>
          <a:prstGeom prst="roundRect">
            <a:avLst>
              <a:gd name="adj" fmla="val 2430"/>
            </a:avLst>
          </a:prstGeom>
          <a:solidFill>
            <a:schemeClr val="bg1"/>
          </a:solidFill>
          <a:ln>
            <a:solidFill>
              <a:schemeClr val="bg1">
                <a:lumMod val="75000"/>
              </a:schemeClr>
            </a:solidFill>
          </a:ln>
          <a:effectLst/>
        </p:spPr>
      </p:pic>
      <p:pic>
        <p:nvPicPr>
          <p:cNvPr id="10" name="Picture 9">
            <a:hlinkClick r:id="rId7" action="ppaction://hlinksldjump"/>
            <a:extLst>
              <a:ext uri="{FF2B5EF4-FFF2-40B4-BE49-F238E27FC236}">
                <a16:creationId xmlns:a16="http://schemas.microsoft.com/office/drawing/2014/main" id="{72638DA7-E720-9A51-AF43-3210FE1A6785}"/>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7231961" y="4576649"/>
            <a:ext cx="3243301" cy="1768908"/>
          </a:xfrm>
          <a:prstGeom prst="roundRect">
            <a:avLst>
              <a:gd name="adj" fmla="val 2430"/>
            </a:avLst>
          </a:prstGeom>
          <a:solidFill>
            <a:schemeClr val="bg1"/>
          </a:solidFill>
          <a:ln>
            <a:solidFill>
              <a:schemeClr val="bg1">
                <a:lumMod val="75000"/>
              </a:schemeClr>
            </a:solidFill>
          </a:ln>
          <a:effectLst/>
        </p:spPr>
      </p:pic>
      <p:sp>
        <p:nvSpPr>
          <p:cNvPr id="15" name="Rounded Rectangle 6">
            <a:extLst>
              <a:ext uri="{FF2B5EF4-FFF2-40B4-BE49-F238E27FC236}">
                <a16:creationId xmlns:a16="http://schemas.microsoft.com/office/drawing/2014/main" id="{25EE223B-DD97-E234-DB84-881878E44507}"/>
              </a:ext>
            </a:extLst>
          </p:cNvPr>
          <p:cNvSpPr/>
          <p:nvPr/>
        </p:nvSpPr>
        <p:spPr>
          <a:xfrm>
            <a:off x="549274" y="2864693"/>
            <a:ext cx="2340997" cy="305831"/>
          </a:xfrm>
          <a:prstGeom prst="roundRect">
            <a:avLst>
              <a:gd name="adj" fmla="val 50000"/>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r>
              <a:rPr lang="en-US" sz="1400"/>
              <a:t>Microsoft 365 Copilot</a:t>
            </a:r>
          </a:p>
        </p:txBody>
      </p:sp>
      <p:pic>
        <p:nvPicPr>
          <p:cNvPr id="4" name="Picture 3" descr="The Microsoft Copilot icon, which symbolizes a dual-part dialogue involving a conversation between the human and the computer in the form of a speech bubble coming together, almost like a handshake. The icon’s center features the concept of a forward slash, guiding you to connect with your people, your files, and your things. ">
            <a:extLst>
              <a:ext uri="{FF2B5EF4-FFF2-40B4-BE49-F238E27FC236}">
                <a16:creationId xmlns:a16="http://schemas.microsoft.com/office/drawing/2014/main" id="{B4E3F3F4-43BC-F701-A89A-AE39E9EA096E}"/>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49274" y="559690"/>
            <a:ext cx="893446" cy="781298"/>
          </a:xfrm>
          <a:prstGeom prst="rect">
            <a:avLst/>
          </a:prstGeom>
        </p:spPr>
      </p:pic>
    </p:spTree>
    <p:extLst>
      <p:ext uri="{BB962C8B-B14F-4D97-AF65-F5344CB8AC3E}">
        <p14:creationId xmlns:p14="http://schemas.microsoft.com/office/powerpoint/2010/main" val="115354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58F73-6D74-29A3-CBFC-FB78CF95BC91}"/>
            </a:ext>
          </a:extLst>
        </p:cNvPr>
        <p:cNvGrpSpPr/>
        <p:nvPr/>
      </p:nvGrpSpPr>
      <p:grpSpPr>
        <a:xfrm>
          <a:off x="0" y="0"/>
          <a:ext cx="0" cy="0"/>
          <a:chOff x="0" y="0"/>
          <a:chExt cx="0" cy="0"/>
        </a:xfrm>
      </p:grpSpPr>
      <p:grpSp>
        <p:nvGrpSpPr>
          <p:cNvPr id="105" name="Group 104">
            <a:extLst>
              <a:ext uri="{FF2B5EF4-FFF2-40B4-BE49-F238E27FC236}">
                <a16:creationId xmlns:a16="http://schemas.microsoft.com/office/drawing/2014/main" id="{8F8AC03D-8DD0-7F1F-E69C-6B2A6F57B7E2}"/>
              </a:ext>
              <a:ext uri="{C183D7F6-B498-43B3-948B-1728B52AA6E4}">
                <adec:decorative xmlns:adec="http://schemas.microsoft.com/office/drawing/2017/decorative" val="1"/>
              </a:ext>
            </a:extLst>
          </p:cNvPr>
          <p:cNvGrpSpPr/>
          <p:nvPr/>
        </p:nvGrpSpPr>
        <p:grpSpPr>
          <a:xfrm>
            <a:off x="10552090" y="2677851"/>
            <a:ext cx="1144610" cy="1746424"/>
            <a:chOff x="10238706" y="3232028"/>
            <a:chExt cx="1144610" cy="1746424"/>
          </a:xfrm>
        </p:grpSpPr>
        <p:sp>
          <p:nvSpPr>
            <p:cNvPr id="8" name="Rounded Rectangle 7">
              <a:extLst>
                <a:ext uri="{FF2B5EF4-FFF2-40B4-BE49-F238E27FC236}">
                  <a16:creationId xmlns:a16="http://schemas.microsoft.com/office/drawing/2014/main" id="{84F1D562-8EE9-8FA7-9E94-C174BE2E9E98}"/>
                </a:ext>
              </a:extLst>
            </p:cNvPr>
            <p:cNvSpPr/>
            <p:nvPr/>
          </p:nvSpPr>
          <p:spPr>
            <a:xfrm>
              <a:off x="10238708" y="3336396"/>
              <a:ext cx="1144608" cy="1642056"/>
            </a:xfrm>
            <a:prstGeom prst="roundRect">
              <a:avLst>
                <a:gd name="adj" fmla="val 422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7" name="Oval 66">
              <a:extLst>
                <a:ext uri="{FF2B5EF4-FFF2-40B4-BE49-F238E27FC236}">
                  <a16:creationId xmlns:a16="http://schemas.microsoft.com/office/drawing/2014/main" id="{4DE22AFA-A456-FAE1-A0E8-0BF5DFB4A542}"/>
                </a:ext>
              </a:extLst>
            </p:cNvPr>
            <p:cNvSpPr/>
            <p:nvPr/>
          </p:nvSpPr>
          <p:spPr>
            <a:xfrm>
              <a:off x="10689988" y="3232028"/>
              <a:ext cx="242047" cy="242047"/>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4</a:t>
              </a:r>
            </a:p>
          </p:txBody>
        </p:sp>
        <p:sp>
          <p:nvSpPr>
            <p:cNvPr id="86" name="TextBox 85">
              <a:extLst>
                <a:ext uri="{FF2B5EF4-FFF2-40B4-BE49-F238E27FC236}">
                  <a16:creationId xmlns:a16="http://schemas.microsoft.com/office/drawing/2014/main" id="{04746E4D-BC47-35DF-BAEC-D254118B973B}"/>
                </a:ext>
              </a:extLst>
            </p:cNvPr>
            <p:cNvSpPr txBox="1"/>
            <p:nvPr/>
          </p:nvSpPr>
          <p:spPr>
            <a:xfrm>
              <a:off x="10238706" y="3699881"/>
              <a:ext cx="1144610" cy="738664"/>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Operate </a:t>
              </a: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Continuous improvement of security practices</a:t>
              </a:r>
            </a:p>
          </p:txBody>
        </p:sp>
      </p:grpSp>
      <p:sp>
        <p:nvSpPr>
          <p:cNvPr id="20" name="Title 19">
            <a:extLst>
              <a:ext uri="{FF2B5EF4-FFF2-40B4-BE49-F238E27FC236}">
                <a16:creationId xmlns:a16="http://schemas.microsoft.com/office/drawing/2014/main" id="{6840F5F2-6ED4-93FB-CDA1-31FE71360747}"/>
              </a:ext>
            </a:extLst>
          </p:cNvPr>
          <p:cNvSpPr>
            <a:spLocks noGrp="1"/>
          </p:cNvSpPr>
          <p:nvPr>
            <p:ph type="title"/>
          </p:nvPr>
        </p:nvSpPr>
        <p:spPr>
          <a:xfrm>
            <a:off x="588261" y="585216"/>
            <a:ext cx="11011601" cy="553998"/>
          </a:xfrm>
        </p:spPr>
        <p:txBody>
          <a:bodyPr/>
          <a:lstStyle/>
          <a:p>
            <a:r>
              <a:rPr lang="en-US" sz="3600"/>
              <a:t>Apply appropriate Data Security controls</a:t>
            </a:r>
          </a:p>
        </p:txBody>
      </p:sp>
      <p:sp>
        <p:nvSpPr>
          <p:cNvPr id="2" name="Text Placeholder 1">
            <a:extLst>
              <a:ext uri="{FF2B5EF4-FFF2-40B4-BE49-F238E27FC236}">
                <a16:creationId xmlns:a16="http://schemas.microsoft.com/office/drawing/2014/main" id="{54FCF5B9-1C25-DB8F-2131-F17182F42671}"/>
              </a:ext>
            </a:extLst>
          </p:cNvPr>
          <p:cNvSpPr>
            <a:spLocks noGrp="1"/>
          </p:cNvSpPr>
          <p:nvPr>
            <p:ph type="body" sz="quarter" idx="4294967295"/>
          </p:nvPr>
        </p:nvSpPr>
        <p:spPr>
          <a:xfrm>
            <a:off x="588261" y="1324865"/>
            <a:ext cx="5595938" cy="371475"/>
          </a:xfrm>
        </p:spPr>
        <p:txBody>
          <a:bodyPr lIns="0">
            <a:normAutofit/>
          </a:bodyPr>
          <a:lstStyle/>
          <a:p>
            <a:pPr marL="0" lvl="1" indent="0">
              <a:lnSpc>
                <a:spcPct val="100000"/>
              </a:lnSpc>
              <a:spcBef>
                <a:spcPts val="1000"/>
              </a:spcBef>
              <a:buNone/>
            </a:pPr>
            <a:r>
              <a:rPr lang="en-US" sz="1600">
                <a:solidFill>
                  <a:srgbClr val="0078D4"/>
                </a:solidFill>
                <a:latin typeface="Segoe UI Semibold" panose="020B0502040204020203" pitchFamily="34" charset="0"/>
                <a:cs typeface="Segoe UI Semibold" panose="020B0502040204020203" pitchFamily="34" charset="0"/>
              </a:rPr>
              <a:t>Get started quickly and continue to optimize along the way</a:t>
            </a:r>
          </a:p>
        </p:txBody>
      </p:sp>
      <p:grpSp>
        <p:nvGrpSpPr>
          <p:cNvPr id="29" name="Group 28">
            <a:extLst>
              <a:ext uri="{FF2B5EF4-FFF2-40B4-BE49-F238E27FC236}">
                <a16:creationId xmlns:a16="http://schemas.microsoft.com/office/drawing/2014/main" id="{700FBAD4-8458-CDC5-9FEF-77750ADC3D71}"/>
              </a:ext>
              <a:ext uri="{C183D7F6-B498-43B3-948B-1728B52AA6E4}">
                <adec:decorative xmlns:adec="http://schemas.microsoft.com/office/drawing/2017/decorative" val="1"/>
              </a:ext>
            </a:extLst>
          </p:cNvPr>
          <p:cNvGrpSpPr/>
          <p:nvPr/>
        </p:nvGrpSpPr>
        <p:grpSpPr>
          <a:xfrm>
            <a:off x="2559908" y="1960448"/>
            <a:ext cx="3329727" cy="3676918"/>
            <a:chOff x="6745042" y="1764788"/>
            <a:chExt cx="3329727" cy="3676918"/>
          </a:xfrm>
        </p:grpSpPr>
        <p:grpSp>
          <p:nvGrpSpPr>
            <p:cNvPr id="11" name="Group 10">
              <a:extLst>
                <a:ext uri="{FF2B5EF4-FFF2-40B4-BE49-F238E27FC236}">
                  <a16:creationId xmlns:a16="http://schemas.microsoft.com/office/drawing/2014/main" id="{8E4831E4-6ABE-8EFF-605C-A488DC873396}"/>
                </a:ext>
              </a:extLst>
            </p:cNvPr>
            <p:cNvGrpSpPr/>
            <p:nvPr/>
          </p:nvGrpSpPr>
          <p:grpSpPr>
            <a:xfrm>
              <a:off x="6745042" y="1764788"/>
              <a:ext cx="3329727" cy="3676918"/>
              <a:chOff x="6508929" y="2311759"/>
              <a:chExt cx="3329727" cy="3676918"/>
            </a:xfrm>
          </p:grpSpPr>
          <p:sp>
            <p:nvSpPr>
              <p:cNvPr id="6" name="Rounded Rectangle 5">
                <a:extLst>
                  <a:ext uri="{FF2B5EF4-FFF2-40B4-BE49-F238E27FC236}">
                    <a16:creationId xmlns:a16="http://schemas.microsoft.com/office/drawing/2014/main" id="{C930E628-7CD5-EEC2-4604-BE5B4BDAD4B3}"/>
                  </a:ext>
                </a:extLst>
              </p:cNvPr>
              <p:cNvSpPr/>
              <p:nvPr/>
            </p:nvSpPr>
            <p:spPr>
              <a:xfrm>
                <a:off x="6508929" y="2311759"/>
                <a:ext cx="3329727" cy="1642056"/>
              </a:xfrm>
              <a:prstGeom prst="roundRect">
                <a:avLst>
                  <a:gd name="adj" fmla="val 3334"/>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ounded Rectangle 9">
                <a:extLst>
                  <a:ext uri="{FF2B5EF4-FFF2-40B4-BE49-F238E27FC236}">
                    <a16:creationId xmlns:a16="http://schemas.microsoft.com/office/drawing/2014/main" id="{6637FA3C-482E-6E40-8E65-94388A0F89B1}"/>
                  </a:ext>
                </a:extLst>
              </p:cNvPr>
              <p:cNvSpPr/>
              <p:nvPr/>
            </p:nvSpPr>
            <p:spPr>
              <a:xfrm>
                <a:off x="6508929" y="4346621"/>
                <a:ext cx="3329727" cy="1642056"/>
              </a:xfrm>
              <a:prstGeom prst="roundRect">
                <a:avLst>
                  <a:gd name="adj" fmla="val 3334"/>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grpSp>
          <p:nvGrpSpPr>
            <p:cNvPr id="25" name="Group 24">
              <a:extLst>
                <a:ext uri="{FF2B5EF4-FFF2-40B4-BE49-F238E27FC236}">
                  <a16:creationId xmlns:a16="http://schemas.microsoft.com/office/drawing/2014/main" id="{C6A0F105-5F3E-3405-2870-85A1BF7023FE}"/>
                </a:ext>
              </a:extLst>
            </p:cNvPr>
            <p:cNvGrpSpPr/>
            <p:nvPr/>
          </p:nvGrpSpPr>
          <p:grpSpPr>
            <a:xfrm>
              <a:off x="6897483" y="1928955"/>
              <a:ext cx="3086749" cy="1268420"/>
              <a:chOff x="6897483" y="1928955"/>
              <a:chExt cx="3086749" cy="1268420"/>
            </a:xfrm>
          </p:grpSpPr>
          <p:sp>
            <p:nvSpPr>
              <p:cNvPr id="53" name="Rectangle 52">
                <a:extLst>
                  <a:ext uri="{FF2B5EF4-FFF2-40B4-BE49-F238E27FC236}">
                    <a16:creationId xmlns:a16="http://schemas.microsoft.com/office/drawing/2014/main" id="{9447BBB2-A389-673F-A06D-B71E6669EC04}"/>
                  </a:ext>
                </a:extLst>
              </p:cNvPr>
              <p:cNvSpPr/>
              <p:nvPr/>
            </p:nvSpPr>
            <p:spPr>
              <a:xfrm>
                <a:off x="6901966" y="1928955"/>
                <a:ext cx="2809290" cy="12684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367"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Foundational (previously Core)</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Restrict data oversharing and data leaks with manual labeling and policies</a:t>
                </a:r>
              </a:p>
            </p:txBody>
          </p:sp>
          <p:sp>
            <p:nvSpPr>
              <p:cNvPr id="54" name="Rectangle 53">
                <a:extLst>
                  <a:ext uri="{FF2B5EF4-FFF2-40B4-BE49-F238E27FC236}">
                    <a16:creationId xmlns:a16="http://schemas.microsoft.com/office/drawing/2014/main" id="{1A1168B5-0A54-35A3-DA8F-04C60EC9FB6A}"/>
                  </a:ext>
                </a:extLst>
              </p:cNvPr>
              <p:cNvSpPr/>
              <p:nvPr/>
            </p:nvSpPr>
            <p:spPr>
              <a:xfrm>
                <a:off x="6913334" y="2726199"/>
                <a:ext cx="2809290" cy="46903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7432" bIns="27432" rtlCol="0" anchor="t"/>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Segoe UI Semibold" panose="020B0702040204020203" pitchFamily="34" charset="0"/>
                    <a:ea typeface="+mn-ea"/>
                    <a:cs typeface="Segoe UI Semibold" panose="020B0702040204020203" pitchFamily="34" charset="0"/>
                  </a:rPr>
                  <a:t>Required licenses: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Office 365 E3, Microsoft 365 Business Standard/Premium, or higher; and</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SPP-SharePoint Advanced Management</a:t>
                </a:r>
              </a:p>
            </p:txBody>
          </p:sp>
          <p:cxnSp>
            <p:nvCxnSpPr>
              <p:cNvPr id="59" name="Straight Connector 58">
                <a:extLst>
                  <a:ext uri="{FF2B5EF4-FFF2-40B4-BE49-F238E27FC236}">
                    <a16:creationId xmlns:a16="http://schemas.microsoft.com/office/drawing/2014/main" id="{6EBB6CAA-566C-3C1D-D7D6-645760C3DFB6}"/>
                  </a:ext>
                </a:extLst>
              </p:cNvPr>
              <p:cNvCxnSpPr>
                <a:cxnSpLocks/>
              </p:cNvCxnSpPr>
              <p:nvPr/>
            </p:nvCxnSpPr>
            <p:spPr>
              <a:xfrm>
                <a:off x="6897483" y="2653753"/>
                <a:ext cx="3086749"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55A2A4B0-149E-4820-621F-D63B09A844F0}"/>
                </a:ext>
              </a:extLst>
            </p:cNvPr>
            <p:cNvGrpSpPr/>
            <p:nvPr/>
          </p:nvGrpSpPr>
          <p:grpSpPr>
            <a:xfrm>
              <a:off x="6897482" y="3961674"/>
              <a:ext cx="3151260" cy="1316998"/>
              <a:chOff x="6897482" y="3961674"/>
              <a:chExt cx="3151260" cy="1316998"/>
            </a:xfrm>
          </p:grpSpPr>
          <p:sp>
            <p:nvSpPr>
              <p:cNvPr id="56" name="Rectangle 55">
                <a:extLst>
                  <a:ext uri="{FF2B5EF4-FFF2-40B4-BE49-F238E27FC236}">
                    <a16:creationId xmlns:a16="http://schemas.microsoft.com/office/drawing/2014/main" id="{6A51AFF3-F208-63EC-A161-CD84A661E2BA}"/>
                  </a:ext>
                </a:extLst>
              </p:cNvPr>
              <p:cNvSpPr/>
              <p:nvPr/>
            </p:nvSpPr>
            <p:spPr>
              <a:xfrm>
                <a:off x="6897483" y="3961674"/>
                <a:ext cx="3151259" cy="12684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367"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Optimized (previously Best-In-Class)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ysClr val="windowText" lastClr="000000"/>
                    </a:solidFill>
                    <a:effectLst/>
                    <a:uLnTx/>
                    <a:uFillTx/>
                    <a:latin typeface="Segoe UI" panose="020B0502040204020203" pitchFamily="34" charset="0"/>
                    <a:ea typeface="+mn-ea"/>
                    <a:cs typeface="Segoe UI" panose="020B0502040204020203" pitchFamily="34" charset="0"/>
                  </a:rPr>
                  <a:t>Prevent data oversharing, data leaks, and detect non-compliant usage at scale with auto labeling and policies</a:t>
                </a:r>
                <a:endParaRPr kumimoji="0" lang="en-US" sz="1000" b="0" i="0" u="none" strike="noStrike" kern="1200" cap="none" spc="0" normalizeH="0" baseline="0" noProof="0">
                  <a:ln>
                    <a:noFill/>
                  </a:ln>
                  <a:solidFill>
                    <a:prstClr val="black"/>
                  </a:solidFill>
                  <a:effectLst/>
                  <a:uLnTx/>
                  <a:uFillTx/>
                  <a:latin typeface="Segoe UI"/>
                  <a:ea typeface="+mn-ea"/>
                  <a:cs typeface="+mn-cs"/>
                </a:endParaRPr>
              </a:p>
            </p:txBody>
          </p:sp>
          <p:sp>
            <p:nvSpPr>
              <p:cNvPr id="57" name="Rectangle 56">
                <a:extLst>
                  <a:ext uri="{FF2B5EF4-FFF2-40B4-BE49-F238E27FC236}">
                    <a16:creationId xmlns:a16="http://schemas.microsoft.com/office/drawing/2014/main" id="{E8430876-DB51-30BD-24A3-34295AA6D243}"/>
                  </a:ext>
                </a:extLst>
              </p:cNvPr>
              <p:cNvSpPr/>
              <p:nvPr/>
            </p:nvSpPr>
            <p:spPr>
              <a:xfrm>
                <a:off x="6905825" y="4821472"/>
                <a:ext cx="2793474" cy="4572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7432" bIns="27432" rtlCol="0" anchor="t"/>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Segoe UI Semibold" panose="020B0702040204020203" pitchFamily="34" charset="0"/>
                    <a:ea typeface="+mn-ea"/>
                    <a:cs typeface="Segoe UI Semibold" panose="020B0702040204020203" pitchFamily="34" charset="0"/>
                  </a:rPr>
                  <a:t>Required licenses:</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Microsoft 365 E5; and</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SPP-SharePoint Advanced Management</a:t>
                </a:r>
              </a:p>
            </p:txBody>
          </p:sp>
          <p:cxnSp>
            <p:nvCxnSpPr>
              <p:cNvPr id="62" name="Straight Connector 61">
                <a:extLst>
                  <a:ext uri="{FF2B5EF4-FFF2-40B4-BE49-F238E27FC236}">
                    <a16:creationId xmlns:a16="http://schemas.microsoft.com/office/drawing/2014/main" id="{A3F8BDF3-E059-5776-C301-A8B2833DA8AC}"/>
                  </a:ext>
                </a:extLst>
              </p:cNvPr>
              <p:cNvCxnSpPr>
                <a:cxnSpLocks/>
              </p:cNvCxnSpPr>
              <p:nvPr/>
            </p:nvCxnSpPr>
            <p:spPr>
              <a:xfrm>
                <a:off x="6897482" y="4753245"/>
                <a:ext cx="3086749"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22" name="Group 21">
            <a:extLst>
              <a:ext uri="{FF2B5EF4-FFF2-40B4-BE49-F238E27FC236}">
                <a16:creationId xmlns:a16="http://schemas.microsoft.com/office/drawing/2014/main" id="{F4691F3A-5D0C-FD8F-5A54-8879458ECDBE}"/>
              </a:ext>
              <a:ext uri="{C183D7F6-B498-43B3-948B-1728B52AA6E4}">
                <adec:decorative xmlns:adec="http://schemas.microsoft.com/office/drawing/2017/decorative" val="1"/>
              </a:ext>
            </a:extLst>
          </p:cNvPr>
          <p:cNvGrpSpPr/>
          <p:nvPr/>
        </p:nvGrpSpPr>
        <p:grpSpPr>
          <a:xfrm>
            <a:off x="7874950" y="3589611"/>
            <a:ext cx="379926" cy="130381"/>
            <a:chOff x="3792829" y="3140483"/>
            <a:chExt cx="379926" cy="130381"/>
          </a:xfrm>
        </p:grpSpPr>
        <p:cxnSp>
          <p:nvCxnSpPr>
            <p:cNvPr id="89" name="Straight Arrow Connector 88">
              <a:extLst>
                <a:ext uri="{FF2B5EF4-FFF2-40B4-BE49-F238E27FC236}">
                  <a16:creationId xmlns:a16="http://schemas.microsoft.com/office/drawing/2014/main" id="{F181C396-3363-AB4A-6997-A0726F749AAE}"/>
                </a:ext>
              </a:extLst>
            </p:cNvPr>
            <p:cNvCxnSpPr>
              <a:cxnSpLocks/>
            </p:cNvCxnSpPr>
            <p:nvPr/>
          </p:nvCxnSpPr>
          <p:spPr>
            <a:xfrm>
              <a:off x="3792829" y="3197375"/>
              <a:ext cx="379926" cy="0"/>
            </a:xfrm>
            <a:prstGeom prst="straightConnector1">
              <a:avLst/>
            </a:prstGeom>
            <a:ln w="12700">
              <a:solidFill>
                <a:schemeClr val="tx1">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DBDEE81B-85F2-4154-B71A-497C8A468445}"/>
                </a:ext>
              </a:extLst>
            </p:cNvPr>
            <p:cNvSpPr txBox="1"/>
            <p:nvPr/>
          </p:nvSpPr>
          <p:spPr>
            <a:xfrm>
              <a:off x="3909378" y="3140483"/>
              <a:ext cx="175585" cy="130381"/>
            </a:xfrm>
            <a:prstGeom prst="rect">
              <a:avLst/>
            </a:prstGeom>
            <a:solidFill>
              <a:schemeClr val="bg1"/>
            </a:solidFill>
          </p:spPr>
          <p:txBody>
            <a:bodyPr wrap="none" lIns="3600" tIns="3600" rIns="3600" bIns="360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dirty="0">
                  <a:ln>
                    <a:noFill/>
                  </a:ln>
                  <a:effectLst/>
                  <a:uLnTx/>
                  <a:uFillTx/>
                  <a:latin typeface="Segoe UI Semibold"/>
                  <a:ea typeface="+mn-ea"/>
                  <a:cs typeface="+mn-cs"/>
                </a:rPr>
                <a:t>Yes</a:t>
              </a:r>
            </a:p>
          </p:txBody>
        </p:sp>
      </p:grpSp>
      <p:grpSp>
        <p:nvGrpSpPr>
          <p:cNvPr id="84" name="Group 83">
            <a:extLst>
              <a:ext uri="{FF2B5EF4-FFF2-40B4-BE49-F238E27FC236}">
                <a16:creationId xmlns:a16="http://schemas.microsoft.com/office/drawing/2014/main" id="{5BD6ED0F-4B6E-4251-3B86-3F2DAFA90CE1}"/>
              </a:ext>
              <a:ext uri="{C183D7F6-B498-43B3-948B-1728B52AA6E4}">
                <adec:decorative xmlns:adec="http://schemas.microsoft.com/office/drawing/2017/decorative" val="1"/>
              </a:ext>
            </a:extLst>
          </p:cNvPr>
          <p:cNvGrpSpPr/>
          <p:nvPr/>
        </p:nvGrpSpPr>
        <p:grpSpPr>
          <a:xfrm>
            <a:off x="8339870" y="2712750"/>
            <a:ext cx="1552442" cy="1763080"/>
            <a:chOff x="4376403" y="3215372"/>
            <a:chExt cx="1552442" cy="1763080"/>
          </a:xfrm>
        </p:grpSpPr>
        <p:sp>
          <p:nvSpPr>
            <p:cNvPr id="5" name="Rounded Rectangle 4">
              <a:extLst>
                <a:ext uri="{FF2B5EF4-FFF2-40B4-BE49-F238E27FC236}">
                  <a16:creationId xmlns:a16="http://schemas.microsoft.com/office/drawing/2014/main" id="{3652C8D8-1D2C-E846-D965-D4B3C62B527A}"/>
                </a:ext>
              </a:extLst>
            </p:cNvPr>
            <p:cNvSpPr/>
            <p:nvPr/>
          </p:nvSpPr>
          <p:spPr>
            <a:xfrm>
              <a:off x="4376403" y="3336396"/>
              <a:ext cx="1552442" cy="1642056"/>
            </a:xfrm>
            <a:prstGeom prst="roundRect">
              <a:avLst>
                <a:gd name="adj" fmla="val 5468"/>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4" name="Oval 63">
              <a:extLst>
                <a:ext uri="{FF2B5EF4-FFF2-40B4-BE49-F238E27FC236}">
                  <a16:creationId xmlns:a16="http://schemas.microsoft.com/office/drawing/2014/main" id="{1EB2ACA7-F632-0406-ED04-FC4A3CB72BD1}"/>
                </a:ext>
              </a:extLst>
            </p:cNvPr>
            <p:cNvSpPr/>
            <p:nvPr/>
          </p:nvSpPr>
          <p:spPr>
            <a:xfrm>
              <a:off x="5031600" y="3215372"/>
              <a:ext cx="242047" cy="242047"/>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3</a:t>
              </a:r>
            </a:p>
          </p:txBody>
        </p:sp>
        <p:pic>
          <p:nvPicPr>
            <p:cNvPr id="74" name="Picture 73" descr="A colorful Copilot logo">
              <a:extLst>
                <a:ext uri="{FF2B5EF4-FFF2-40B4-BE49-F238E27FC236}">
                  <a16:creationId xmlns:a16="http://schemas.microsoft.com/office/drawing/2014/main" id="{5115C5B2-0C79-B70B-B3A6-49CB1176B4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5474" y="3487736"/>
              <a:ext cx="538768" cy="540624"/>
            </a:xfrm>
            <a:prstGeom prst="rect">
              <a:avLst/>
            </a:prstGeom>
          </p:spPr>
        </p:pic>
        <p:sp>
          <p:nvSpPr>
            <p:cNvPr id="79" name="TextBox 78">
              <a:extLst>
                <a:ext uri="{FF2B5EF4-FFF2-40B4-BE49-F238E27FC236}">
                  <a16:creationId xmlns:a16="http://schemas.microsoft.com/office/drawing/2014/main" id="{ABF1E1EE-D744-CF2E-4B36-103D97332412}"/>
                </a:ext>
              </a:extLst>
            </p:cNvPr>
            <p:cNvSpPr txBox="1"/>
            <p:nvPr/>
          </p:nvSpPr>
          <p:spPr>
            <a:xfrm>
              <a:off x="4431336" y="4089111"/>
              <a:ext cx="1455456" cy="769441"/>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Fully Deploy</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 </a:t>
              </a: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Microsoft 365 Copilot fully deployed in your organization</a:t>
              </a:r>
            </a:p>
          </p:txBody>
        </p:sp>
      </p:grpSp>
      <p:grpSp>
        <p:nvGrpSpPr>
          <p:cNvPr id="83" name="Group 82">
            <a:extLst>
              <a:ext uri="{FF2B5EF4-FFF2-40B4-BE49-F238E27FC236}">
                <a16:creationId xmlns:a16="http://schemas.microsoft.com/office/drawing/2014/main" id="{789B6655-2750-DC78-8CEC-63EE74060D39}"/>
              </a:ext>
              <a:ext uri="{C183D7F6-B498-43B3-948B-1728B52AA6E4}">
                <adec:decorative xmlns:adec="http://schemas.microsoft.com/office/drawing/2017/decorative" val="1"/>
              </a:ext>
            </a:extLst>
          </p:cNvPr>
          <p:cNvGrpSpPr/>
          <p:nvPr/>
        </p:nvGrpSpPr>
        <p:grpSpPr>
          <a:xfrm>
            <a:off x="6244865" y="4708023"/>
            <a:ext cx="1552442" cy="1271697"/>
            <a:chOff x="2243877" y="4334599"/>
            <a:chExt cx="1552442" cy="1945189"/>
          </a:xfrm>
        </p:grpSpPr>
        <p:grpSp>
          <p:nvGrpSpPr>
            <p:cNvPr id="82" name="Group 81">
              <a:extLst>
                <a:ext uri="{FF2B5EF4-FFF2-40B4-BE49-F238E27FC236}">
                  <a16:creationId xmlns:a16="http://schemas.microsoft.com/office/drawing/2014/main" id="{BED89919-D4C2-529C-33B9-044CF422BFCC}"/>
                </a:ext>
              </a:extLst>
            </p:cNvPr>
            <p:cNvGrpSpPr/>
            <p:nvPr/>
          </p:nvGrpSpPr>
          <p:grpSpPr>
            <a:xfrm>
              <a:off x="2243877" y="4334599"/>
              <a:ext cx="1552442" cy="1584915"/>
              <a:chOff x="2243877" y="5220914"/>
              <a:chExt cx="1552442" cy="1584915"/>
            </a:xfrm>
          </p:grpSpPr>
          <p:sp>
            <p:nvSpPr>
              <p:cNvPr id="71" name="Rounded Rectangle 70">
                <a:extLst>
                  <a:ext uri="{FF2B5EF4-FFF2-40B4-BE49-F238E27FC236}">
                    <a16:creationId xmlns:a16="http://schemas.microsoft.com/office/drawing/2014/main" id="{F7896D9C-0789-EC1D-B63B-B9E8C084090D}"/>
                  </a:ext>
                </a:extLst>
              </p:cNvPr>
              <p:cNvSpPr/>
              <p:nvPr/>
            </p:nvSpPr>
            <p:spPr>
              <a:xfrm>
                <a:off x="2243877" y="5339059"/>
                <a:ext cx="1552442" cy="1466770"/>
              </a:xfrm>
              <a:prstGeom prst="roundRect">
                <a:avLst>
                  <a:gd name="adj" fmla="val 9697"/>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6" name="Oval 65">
                <a:extLst>
                  <a:ext uri="{FF2B5EF4-FFF2-40B4-BE49-F238E27FC236}">
                    <a16:creationId xmlns:a16="http://schemas.microsoft.com/office/drawing/2014/main" id="{1EFAD4C0-0FE9-988F-1A11-6ED964E85FAC}"/>
                  </a:ext>
                </a:extLst>
              </p:cNvPr>
              <p:cNvSpPr/>
              <p:nvPr/>
            </p:nvSpPr>
            <p:spPr>
              <a:xfrm>
                <a:off x="2899073" y="5220914"/>
                <a:ext cx="242047" cy="242047"/>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2b</a:t>
                </a:r>
              </a:p>
            </p:txBody>
          </p:sp>
        </p:grpSp>
        <p:sp>
          <p:nvSpPr>
            <p:cNvPr id="81" name="TextBox 80">
              <a:extLst>
                <a:ext uri="{FF2B5EF4-FFF2-40B4-BE49-F238E27FC236}">
                  <a16:creationId xmlns:a16="http://schemas.microsoft.com/office/drawing/2014/main" id="{33F6ED91-98A3-314E-D046-5BD547FD67F9}"/>
                </a:ext>
              </a:extLst>
            </p:cNvPr>
            <p:cNvSpPr txBox="1"/>
            <p:nvPr/>
          </p:nvSpPr>
          <p:spPr>
            <a:xfrm>
              <a:off x="2285929" y="4632074"/>
              <a:ext cx="1455456" cy="1647714"/>
            </a:xfrm>
            <a:prstGeom prst="rect">
              <a:avLst/>
            </a:prstGeom>
            <a:noFill/>
          </p:spPr>
          <p:txBody>
            <a:bodyPr wrap="square">
              <a:spAutoFit/>
            </a:bodyPr>
            <a:lstStyle>
              <a:defPPr>
                <a:defRPr lang="en-US"/>
              </a:defPPr>
              <a:lvl1pPr algn="ctr">
                <a:defRPr sz="1200">
                  <a:solidFill>
                    <a:srgbClr val="000000"/>
                  </a:solidFill>
                  <a:latin typeface="Segoe UI Semibold"/>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Pilot (optional)</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Deploy Microsoft 365 Copilot to sub-set of users with up to 100 sites</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 </a:t>
              </a:r>
            </a:p>
          </p:txBody>
        </p:sp>
      </p:grpSp>
      <p:grpSp>
        <p:nvGrpSpPr>
          <p:cNvPr id="21" name="Group 20">
            <a:extLst>
              <a:ext uri="{FF2B5EF4-FFF2-40B4-BE49-F238E27FC236}">
                <a16:creationId xmlns:a16="http://schemas.microsoft.com/office/drawing/2014/main" id="{2DC47369-541B-DC3A-E658-13E42D4DF5EF}"/>
              </a:ext>
              <a:ext uri="{C183D7F6-B498-43B3-948B-1728B52AA6E4}">
                <adec:decorative xmlns:adec="http://schemas.microsoft.com/office/drawing/2017/decorative" val="1"/>
              </a:ext>
            </a:extLst>
          </p:cNvPr>
          <p:cNvGrpSpPr/>
          <p:nvPr/>
        </p:nvGrpSpPr>
        <p:grpSpPr>
          <a:xfrm>
            <a:off x="6938136" y="4021436"/>
            <a:ext cx="162762" cy="633704"/>
            <a:chOff x="2937148" y="3622378"/>
            <a:chExt cx="162762" cy="633704"/>
          </a:xfrm>
        </p:grpSpPr>
        <p:cxnSp>
          <p:nvCxnSpPr>
            <p:cNvPr id="92" name="Straight Arrow Connector 91">
              <a:extLst>
                <a:ext uri="{FF2B5EF4-FFF2-40B4-BE49-F238E27FC236}">
                  <a16:creationId xmlns:a16="http://schemas.microsoft.com/office/drawing/2014/main" id="{BCD18AF7-5E14-0B7B-F554-7E0D7E616248}"/>
                </a:ext>
              </a:extLst>
            </p:cNvPr>
            <p:cNvCxnSpPr>
              <a:cxnSpLocks/>
            </p:cNvCxnSpPr>
            <p:nvPr/>
          </p:nvCxnSpPr>
          <p:spPr>
            <a:xfrm>
              <a:off x="3013657" y="3622378"/>
              <a:ext cx="0" cy="633704"/>
            </a:xfrm>
            <a:prstGeom prst="straightConnector1">
              <a:avLst/>
            </a:prstGeom>
            <a:ln w="12700">
              <a:solidFill>
                <a:schemeClr val="tx1">
                  <a:lumMod val="50000"/>
                  <a:lumOff val="50000"/>
                </a:schemeClr>
              </a:solidFill>
              <a:tailEnd type="triangle" w="med" len="sm"/>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3578A6CC-77C1-4920-4992-B2C8E8AF3CF7}"/>
                </a:ext>
              </a:extLst>
            </p:cNvPr>
            <p:cNvSpPr txBox="1"/>
            <p:nvPr/>
          </p:nvSpPr>
          <p:spPr>
            <a:xfrm>
              <a:off x="2937148" y="3919655"/>
              <a:ext cx="162762" cy="130381"/>
            </a:xfrm>
            <a:prstGeom prst="rect">
              <a:avLst/>
            </a:prstGeom>
            <a:solidFill>
              <a:schemeClr val="bg1"/>
            </a:solidFill>
          </p:spPr>
          <p:txBody>
            <a:bodyPr wrap="none" lIns="3600" tIns="3600" rIns="3600" bIns="360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effectLst/>
                  <a:uLnTx/>
                  <a:uFillTx/>
                  <a:latin typeface="Segoe UI Semibold"/>
                  <a:ea typeface="+mn-ea"/>
                  <a:cs typeface="+mn-cs"/>
                </a:rPr>
                <a:t>NO</a:t>
              </a:r>
            </a:p>
          </p:txBody>
        </p:sp>
      </p:grpSp>
      <p:grpSp>
        <p:nvGrpSpPr>
          <p:cNvPr id="19" name="Group 18">
            <a:extLst>
              <a:ext uri="{FF2B5EF4-FFF2-40B4-BE49-F238E27FC236}">
                <a16:creationId xmlns:a16="http://schemas.microsoft.com/office/drawing/2014/main" id="{CF927A6C-3067-9827-440B-58145C2C6B07}"/>
              </a:ext>
              <a:ext uri="{C183D7F6-B498-43B3-948B-1728B52AA6E4}">
                <adec:decorative xmlns:adec="http://schemas.microsoft.com/office/drawing/2017/decorative" val="1"/>
              </a:ext>
            </a:extLst>
          </p:cNvPr>
          <p:cNvGrpSpPr/>
          <p:nvPr/>
        </p:nvGrpSpPr>
        <p:grpSpPr>
          <a:xfrm>
            <a:off x="6244865" y="3031834"/>
            <a:ext cx="1552442" cy="992747"/>
            <a:chOff x="2243877" y="2632776"/>
            <a:chExt cx="1552442" cy="992747"/>
          </a:xfrm>
        </p:grpSpPr>
        <p:sp>
          <p:nvSpPr>
            <p:cNvPr id="4" name="Rounded Rectangle 3">
              <a:extLst>
                <a:ext uri="{FF2B5EF4-FFF2-40B4-BE49-F238E27FC236}">
                  <a16:creationId xmlns:a16="http://schemas.microsoft.com/office/drawing/2014/main" id="{65B4C635-972B-7BD3-358C-73A8BBABE252}"/>
                </a:ext>
              </a:extLst>
            </p:cNvPr>
            <p:cNvSpPr/>
            <p:nvPr/>
          </p:nvSpPr>
          <p:spPr>
            <a:xfrm>
              <a:off x="2243877" y="2782219"/>
              <a:ext cx="1552442" cy="843304"/>
            </a:xfrm>
            <a:prstGeom prst="roundRect">
              <a:avLst>
                <a:gd name="adj" fmla="val 804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5" name="Oval 64">
              <a:extLst>
                <a:ext uri="{FF2B5EF4-FFF2-40B4-BE49-F238E27FC236}">
                  <a16:creationId xmlns:a16="http://schemas.microsoft.com/office/drawing/2014/main" id="{E17139AA-A5D9-EE08-8F13-7A5A1BB71567}"/>
                </a:ext>
              </a:extLst>
            </p:cNvPr>
            <p:cNvSpPr/>
            <p:nvPr/>
          </p:nvSpPr>
          <p:spPr>
            <a:xfrm>
              <a:off x="2899074" y="2632776"/>
              <a:ext cx="242047" cy="242047"/>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2a</a:t>
              </a:r>
            </a:p>
          </p:txBody>
        </p:sp>
        <p:sp>
          <p:nvSpPr>
            <p:cNvPr id="75" name="Rectangle 74">
              <a:extLst>
                <a:ext uri="{FF2B5EF4-FFF2-40B4-BE49-F238E27FC236}">
                  <a16:creationId xmlns:a16="http://schemas.microsoft.com/office/drawing/2014/main" id="{A2136736-0A3F-144D-1FC9-54229A6FB051}"/>
                </a:ext>
              </a:extLst>
            </p:cNvPr>
            <p:cNvSpPr/>
            <p:nvPr/>
          </p:nvSpPr>
          <p:spPr>
            <a:xfrm>
              <a:off x="2566805" y="2992969"/>
              <a:ext cx="994852" cy="461665"/>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mn-cs"/>
                </a:rPr>
                <a:t>Ready to deploy?</a:t>
              </a:r>
            </a:p>
          </p:txBody>
        </p:sp>
      </p:grpSp>
      <p:sp>
        <p:nvSpPr>
          <p:cNvPr id="9" name="Rectangle: Rounded Corners 12">
            <a:extLst>
              <a:ext uri="{FF2B5EF4-FFF2-40B4-BE49-F238E27FC236}">
                <a16:creationId xmlns:a16="http://schemas.microsoft.com/office/drawing/2014/main" id="{B018F682-C1A7-7B4A-2E5A-0E327B1CECEE}"/>
              </a:ext>
            </a:extLst>
          </p:cNvPr>
          <p:cNvSpPr/>
          <p:nvPr/>
        </p:nvSpPr>
        <p:spPr>
          <a:xfrm>
            <a:off x="598639" y="2271593"/>
            <a:ext cx="1345758" cy="287086"/>
          </a:xfrm>
          <a:prstGeom prst="roundRect">
            <a:avLst>
              <a:gd name="adj" fmla="val 50000"/>
            </a:avLst>
          </a:prstGeom>
          <a:solidFill>
            <a:srgbClr val="8661C5"/>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bold"/>
                <a:ea typeface="+mn-ea"/>
                <a:cs typeface="+mn-cs"/>
              </a:rPr>
              <a:t>Get started</a:t>
            </a:r>
          </a:p>
        </p:txBody>
      </p:sp>
      <p:grpSp>
        <p:nvGrpSpPr>
          <p:cNvPr id="15" name="Group 14">
            <a:extLst>
              <a:ext uri="{FF2B5EF4-FFF2-40B4-BE49-F238E27FC236}">
                <a16:creationId xmlns:a16="http://schemas.microsoft.com/office/drawing/2014/main" id="{2F0DACBD-B8C9-6F76-E7F1-E7AA368D9E7D}"/>
              </a:ext>
              <a:ext uri="{C183D7F6-B498-43B3-948B-1728B52AA6E4}">
                <adec:decorative xmlns:adec="http://schemas.microsoft.com/office/drawing/2017/decorative" val="1"/>
              </a:ext>
            </a:extLst>
          </p:cNvPr>
          <p:cNvGrpSpPr/>
          <p:nvPr/>
        </p:nvGrpSpPr>
        <p:grpSpPr>
          <a:xfrm>
            <a:off x="495300" y="2653753"/>
            <a:ext cx="1552442" cy="1770522"/>
            <a:chOff x="495300" y="2653753"/>
            <a:chExt cx="1552442" cy="1770522"/>
          </a:xfrm>
        </p:grpSpPr>
        <p:sp>
          <p:nvSpPr>
            <p:cNvPr id="3" name="Rounded Rectangle 2">
              <a:extLst>
                <a:ext uri="{FF2B5EF4-FFF2-40B4-BE49-F238E27FC236}">
                  <a16:creationId xmlns:a16="http://schemas.microsoft.com/office/drawing/2014/main" id="{B340C747-01CE-A6D1-A030-610F8628120F}"/>
                </a:ext>
              </a:extLst>
            </p:cNvPr>
            <p:cNvSpPr/>
            <p:nvPr/>
          </p:nvSpPr>
          <p:spPr>
            <a:xfrm>
              <a:off x="495300" y="2782219"/>
              <a:ext cx="1552442" cy="1642056"/>
            </a:xfrm>
            <a:prstGeom prst="roundRect">
              <a:avLst>
                <a:gd name="adj" fmla="val 5882"/>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Rounded Rectangle 11">
              <a:extLst>
                <a:ext uri="{FF2B5EF4-FFF2-40B4-BE49-F238E27FC236}">
                  <a16:creationId xmlns:a16="http://schemas.microsoft.com/office/drawing/2014/main" id="{92746CD0-21C0-547A-3BE2-4C17A5B13AE4}"/>
                </a:ext>
              </a:extLst>
            </p:cNvPr>
            <p:cNvSpPr/>
            <p:nvPr/>
          </p:nvSpPr>
          <p:spPr>
            <a:xfrm>
              <a:off x="598644" y="2995704"/>
              <a:ext cx="1345753" cy="930499"/>
            </a:xfrm>
            <a:prstGeom prst="roundRect">
              <a:avLst>
                <a:gd name="adj" fmla="val 5772"/>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Semibold"/>
                  <a:ea typeface="+mn-ea"/>
                  <a:cs typeface="+mn-cs"/>
                </a:rPr>
                <a:t>Microsoft 365 Copilot </a:t>
              </a:r>
              <a:br>
                <a:rPr kumimoji="0" lang="en-US" sz="1050" b="0" i="0" u="none" strike="noStrike" kern="1200" cap="none" spc="0" normalizeH="0" baseline="0" noProof="0">
                  <a:ln>
                    <a:noFill/>
                  </a:ln>
                  <a:solidFill>
                    <a:prstClr val="white"/>
                  </a:solidFill>
                  <a:effectLst/>
                  <a:uLnTx/>
                  <a:uFillTx/>
                  <a:latin typeface="Segoe UI Semibold"/>
                  <a:ea typeface="+mn-ea"/>
                  <a:cs typeface="+mn-cs"/>
                </a:rPr>
              </a:br>
              <a:r>
                <a:rPr kumimoji="0" lang="en-US" sz="1050" b="0" i="0" u="none" strike="noStrike" kern="1200" cap="none" spc="0" normalizeH="0" baseline="0" noProof="0">
                  <a:ln>
                    <a:noFill/>
                  </a:ln>
                  <a:solidFill>
                    <a:prstClr val="white"/>
                  </a:solidFill>
                  <a:effectLst/>
                  <a:uLnTx/>
                  <a:uFillTx/>
                  <a:latin typeface="Segoe UI Semibold"/>
                  <a:ea typeface="+mn-ea"/>
                  <a:cs typeface="+mn-cs"/>
                </a:rPr>
                <a:t>Optimization Assessment </a:t>
              </a:r>
            </a:p>
          </p:txBody>
        </p:sp>
        <p:sp>
          <p:nvSpPr>
            <p:cNvPr id="51" name="TextBox 50">
              <a:extLst>
                <a:ext uri="{FF2B5EF4-FFF2-40B4-BE49-F238E27FC236}">
                  <a16:creationId xmlns:a16="http://schemas.microsoft.com/office/drawing/2014/main" id="{1F820318-B5C2-6AA0-1B44-EB460EF33848}"/>
                </a:ext>
              </a:extLst>
            </p:cNvPr>
            <p:cNvSpPr txBox="1"/>
            <p:nvPr/>
          </p:nvSpPr>
          <p:spPr>
            <a:xfrm>
              <a:off x="547888" y="3970411"/>
              <a:ext cx="1447263" cy="338554"/>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Determine path</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(26 questions; 30 minutes)</a:t>
              </a:r>
            </a:p>
          </p:txBody>
        </p:sp>
        <p:sp>
          <p:nvSpPr>
            <p:cNvPr id="70" name="Oval 69">
              <a:extLst>
                <a:ext uri="{FF2B5EF4-FFF2-40B4-BE49-F238E27FC236}">
                  <a16:creationId xmlns:a16="http://schemas.microsoft.com/office/drawing/2014/main" id="{999C65EC-974A-9F67-903E-2DE5027E1250}"/>
                </a:ext>
              </a:extLst>
            </p:cNvPr>
            <p:cNvSpPr/>
            <p:nvPr/>
          </p:nvSpPr>
          <p:spPr>
            <a:xfrm>
              <a:off x="1150495" y="2653753"/>
              <a:ext cx="242047" cy="242047"/>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1</a:t>
              </a:r>
            </a:p>
          </p:txBody>
        </p:sp>
      </p:grpSp>
      <p:cxnSp>
        <p:nvCxnSpPr>
          <p:cNvPr id="18" name="Connector: Elbow 17">
            <a:extLst>
              <a:ext uri="{FF2B5EF4-FFF2-40B4-BE49-F238E27FC236}">
                <a16:creationId xmlns:a16="http://schemas.microsoft.com/office/drawing/2014/main" id="{B2D55DF8-8179-C374-9A0E-DA3C26DF8A0D}"/>
              </a:ext>
              <a:ext uri="{C183D7F6-B498-43B3-948B-1728B52AA6E4}">
                <adec:decorative xmlns:adec="http://schemas.microsoft.com/office/drawing/2017/decorative" val="1"/>
              </a:ext>
            </a:extLst>
          </p:cNvPr>
          <p:cNvCxnSpPr>
            <a:cxnSpLocks/>
            <a:stCxn id="71" idx="3"/>
            <a:endCxn id="5" idx="2"/>
          </p:cNvCxnSpPr>
          <p:nvPr/>
        </p:nvCxnSpPr>
        <p:spPr>
          <a:xfrm flipV="1">
            <a:off x="7797307" y="4475830"/>
            <a:ext cx="1318784" cy="788894"/>
          </a:xfrm>
          <a:prstGeom prst="bentConnector2">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B85F0F7-8C14-BE7C-DF5A-11BE3789372F}"/>
              </a:ext>
              <a:ext uri="{C183D7F6-B498-43B3-948B-1728B52AA6E4}">
                <adec:decorative xmlns:adec="http://schemas.microsoft.com/office/drawing/2017/decorative" val="1"/>
              </a:ext>
            </a:extLst>
          </p:cNvPr>
          <p:cNvGrpSpPr/>
          <p:nvPr/>
        </p:nvGrpSpPr>
        <p:grpSpPr>
          <a:xfrm>
            <a:off x="1594788" y="2750400"/>
            <a:ext cx="960637" cy="2034862"/>
            <a:chOff x="5771706" y="2585816"/>
            <a:chExt cx="986036" cy="2034862"/>
          </a:xfrm>
        </p:grpSpPr>
        <p:cxnSp>
          <p:nvCxnSpPr>
            <p:cNvPr id="13" name="Straight Arrow Connector 12">
              <a:extLst>
                <a:ext uri="{FF2B5EF4-FFF2-40B4-BE49-F238E27FC236}">
                  <a16:creationId xmlns:a16="http://schemas.microsoft.com/office/drawing/2014/main" id="{992D69F0-27F0-9DFD-C7BC-79F283E7DF6F}"/>
                </a:ext>
              </a:extLst>
            </p:cNvPr>
            <p:cNvCxnSpPr>
              <a:cxnSpLocks/>
            </p:cNvCxnSpPr>
            <p:nvPr/>
          </p:nvCxnSpPr>
          <p:spPr>
            <a:xfrm>
              <a:off x="5771706" y="3622378"/>
              <a:ext cx="757883" cy="0"/>
            </a:xfrm>
            <a:prstGeom prst="straightConnector1">
              <a:avLst/>
            </a:prstGeom>
            <a:ln w="12700" cap="rnd">
              <a:solidFill>
                <a:schemeClr val="tx1">
                  <a:lumMod val="50000"/>
                  <a:lumOff val="50000"/>
                </a:schemeClr>
              </a:solidFill>
              <a:prstDash val="sysDot"/>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4" name="Elbow Connector 94">
              <a:extLst>
                <a:ext uri="{FF2B5EF4-FFF2-40B4-BE49-F238E27FC236}">
                  <a16:creationId xmlns:a16="http://schemas.microsoft.com/office/drawing/2014/main" id="{6854ECAB-9C2F-51AD-11BC-201361525EFF}"/>
                </a:ext>
              </a:extLst>
            </p:cNvPr>
            <p:cNvCxnSpPr>
              <a:cxnSpLocks/>
            </p:cNvCxnSpPr>
            <p:nvPr/>
          </p:nvCxnSpPr>
          <p:spPr>
            <a:xfrm rot="10800000" flipV="1">
              <a:off x="6745042" y="2585816"/>
              <a:ext cx="12700" cy="2034862"/>
            </a:xfrm>
            <a:prstGeom prst="bentConnector3">
              <a:avLst>
                <a:gd name="adj1" fmla="val 1800000"/>
              </a:avLst>
            </a:prstGeom>
            <a:ln w="12700" cap="rnd">
              <a:solidFill>
                <a:schemeClr val="tx1">
                  <a:lumMod val="50000"/>
                  <a:lumOff val="50000"/>
                </a:schemeClr>
              </a:solidFill>
              <a:prstDash val="sysDot"/>
              <a:round/>
              <a:headEnd type="triangle" w="med" len="sm"/>
              <a:tailEnd type="triangle" w="med" len="sm"/>
            </a:ln>
          </p:spPr>
          <p:style>
            <a:lnRef idx="1">
              <a:schemeClr val="accent1"/>
            </a:lnRef>
            <a:fillRef idx="0">
              <a:schemeClr val="accent1"/>
            </a:fillRef>
            <a:effectRef idx="0">
              <a:schemeClr val="accent1"/>
            </a:effectRef>
            <a:fontRef idx="minor">
              <a:schemeClr val="tx1"/>
            </a:fontRef>
          </p:style>
        </p:cxnSp>
      </p:grpSp>
      <p:cxnSp>
        <p:nvCxnSpPr>
          <p:cNvPr id="40" name="Straight Connector 39">
            <a:extLst>
              <a:ext uri="{FF2B5EF4-FFF2-40B4-BE49-F238E27FC236}">
                <a16:creationId xmlns:a16="http://schemas.microsoft.com/office/drawing/2014/main" id="{F0CBB382-949A-4E2B-A212-76E258058B5B}"/>
              </a:ext>
              <a:ext uri="{C183D7F6-B498-43B3-948B-1728B52AA6E4}">
                <adec:decorative xmlns:adec="http://schemas.microsoft.com/office/drawing/2017/decorative" val="1"/>
              </a:ext>
            </a:extLst>
          </p:cNvPr>
          <p:cNvCxnSpPr>
            <a:cxnSpLocks/>
          </p:cNvCxnSpPr>
          <p:nvPr/>
        </p:nvCxnSpPr>
        <p:spPr>
          <a:xfrm flipH="1">
            <a:off x="5889635" y="2842285"/>
            <a:ext cx="151052" cy="8015"/>
          </a:xfrm>
          <a:prstGeom prst="line">
            <a:avLst/>
          </a:prstGeom>
          <a:ln>
            <a:solidFill>
              <a:schemeClr val="bg1">
                <a:lumMod val="85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F7ACB7C-0511-7C86-4599-D6A5F7754F29}"/>
              </a:ext>
              <a:ext uri="{C183D7F6-B498-43B3-948B-1728B52AA6E4}">
                <adec:decorative xmlns:adec="http://schemas.microsoft.com/office/drawing/2017/decorative" val="1"/>
              </a:ext>
            </a:extLst>
          </p:cNvPr>
          <p:cNvCxnSpPr/>
          <p:nvPr/>
        </p:nvCxnSpPr>
        <p:spPr>
          <a:xfrm flipH="1">
            <a:off x="5889635" y="4946362"/>
            <a:ext cx="151052" cy="0"/>
          </a:xfrm>
          <a:prstGeom prst="line">
            <a:avLst/>
          </a:prstGeom>
          <a:ln>
            <a:solidFill>
              <a:schemeClr val="bg1">
                <a:lumMod val="85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1C60C62-F361-13FA-F884-0BEF411EC413}"/>
              </a:ext>
              <a:ext uri="{C183D7F6-B498-43B3-948B-1728B52AA6E4}">
                <adec:decorative xmlns:adec="http://schemas.microsoft.com/office/drawing/2017/decorative" val="1"/>
              </a:ext>
            </a:extLst>
          </p:cNvPr>
          <p:cNvCxnSpPr>
            <a:cxnSpLocks/>
          </p:cNvCxnSpPr>
          <p:nvPr/>
        </p:nvCxnSpPr>
        <p:spPr>
          <a:xfrm flipV="1">
            <a:off x="6040687" y="3651676"/>
            <a:ext cx="204178" cy="7023"/>
          </a:xfrm>
          <a:prstGeom prst="straightConnector1">
            <a:avLst/>
          </a:prstGeom>
          <a:ln>
            <a:solidFill>
              <a:schemeClr val="bg1">
                <a:lumMod val="85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BCA0CDF2-422B-4D8B-F687-FBBC54872631}"/>
              </a:ext>
            </a:extLst>
          </p:cNvPr>
          <p:cNvSpPr/>
          <p:nvPr/>
        </p:nvSpPr>
        <p:spPr>
          <a:xfrm>
            <a:off x="2570935" y="4016216"/>
            <a:ext cx="242047" cy="242047"/>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1b</a:t>
            </a:r>
          </a:p>
        </p:txBody>
      </p:sp>
      <p:sp>
        <p:nvSpPr>
          <p:cNvPr id="58" name="Oval 57">
            <a:extLst>
              <a:ext uri="{FF2B5EF4-FFF2-40B4-BE49-F238E27FC236}">
                <a16:creationId xmlns:a16="http://schemas.microsoft.com/office/drawing/2014/main" id="{D34A8929-3F4A-122C-4999-3DDA1816B0E0}"/>
              </a:ext>
            </a:extLst>
          </p:cNvPr>
          <p:cNvSpPr/>
          <p:nvPr/>
        </p:nvSpPr>
        <p:spPr>
          <a:xfrm>
            <a:off x="2565780" y="1925628"/>
            <a:ext cx="242047" cy="242047"/>
          </a:xfrm>
          <a:prstGeom prst="ellips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1a</a:t>
            </a:r>
          </a:p>
        </p:txBody>
      </p:sp>
      <p:cxnSp>
        <p:nvCxnSpPr>
          <p:cNvPr id="60" name="Straight Arrow Connector 59">
            <a:extLst>
              <a:ext uri="{FF2B5EF4-FFF2-40B4-BE49-F238E27FC236}">
                <a16:creationId xmlns:a16="http://schemas.microsoft.com/office/drawing/2014/main" id="{28F299C9-AED3-8D5E-68FE-AA8F3CB3FCB9}"/>
              </a:ext>
              <a:ext uri="{C183D7F6-B498-43B3-948B-1728B52AA6E4}">
                <adec:decorative xmlns:adec="http://schemas.microsoft.com/office/drawing/2017/decorative" val="1"/>
              </a:ext>
            </a:extLst>
          </p:cNvPr>
          <p:cNvCxnSpPr>
            <a:cxnSpLocks/>
          </p:cNvCxnSpPr>
          <p:nvPr/>
        </p:nvCxnSpPr>
        <p:spPr>
          <a:xfrm>
            <a:off x="9892312" y="3634558"/>
            <a:ext cx="657887" cy="0"/>
          </a:xfrm>
          <a:prstGeom prst="straightConnector1">
            <a:avLst/>
          </a:prstGeom>
          <a:ln>
            <a:solidFill>
              <a:schemeClr val="bg1">
                <a:lumMod val="85000"/>
              </a:schemeClr>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D263D9-DE59-DA82-341A-7907CCB9D886}"/>
              </a:ext>
              <a:ext uri="{C183D7F6-B498-43B3-948B-1728B52AA6E4}">
                <adec:decorative xmlns:adec="http://schemas.microsoft.com/office/drawing/2017/decorative" val="1"/>
              </a:ext>
            </a:extLst>
          </p:cNvPr>
          <p:cNvCxnSpPr>
            <a:cxnSpLocks/>
          </p:cNvCxnSpPr>
          <p:nvPr/>
        </p:nvCxnSpPr>
        <p:spPr>
          <a:xfrm>
            <a:off x="6040687" y="2830363"/>
            <a:ext cx="0" cy="2115999"/>
          </a:xfrm>
          <a:prstGeom prst="line">
            <a:avLst/>
          </a:prstGeom>
          <a:ln>
            <a:solidFill>
              <a:schemeClr val="bg1">
                <a:lumMod val="85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35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38D1-E2F8-742C-4FCE-E6625635BAC6}"/>
              </a:ext>
            </a:extLst>
          </p:cNvPr>
          <p:cNvSpPr>
            <a:spLocks noGrp="1"/>
          </p:cNvSpPr>
          <p:nvPr>
            <p:ph type="title"/>
          </p:nvPr>
        </p:nvSpPr>
        <p:spPr>
          <a:xfrm>
            <a:off x="569912" y="2769057"/>
            <a:ext cx="8193024" cy="1231106"/>
          </a:xfrm>
        </p:spPr>
        <p:txBody>
          <a:bodyPr/>
          <a:lstStyle/>
          <a:p>
            <a:r>
              <a:rPr lang="en-US"/>
              <a:t>Microsoft 365 Copilot</a:t>
            </a:r>
            <a:br>
              <a:rPr lang="en-US"/>
            </a:br>
            <a:r>
              <a:rPr lang="en-US"/>
              <a:t>Technical Readiness Guide</a:t>
            </a:r>
          </a:p>
        </p:txBody>
      </p:sp>
      <p:sp>
        <p:nvSpPr>
          <p:cNvPr id="3" name="Text Placeholder 2">
            <a:extLst>
              <a:ext uri="{FF2B5EF4-FFF2-40B4-BE49-F238E27FC236}">
                <a16:creationId xmlns:a16="http://schemas.microsoft.com/office/drawing/2014/main" id="{FB675955-75EF-5B59-305B-5BE53E326926}"/>
              </a:ext>
            </a:extLst>
          </p:cNvPr>
          <p:cNvSpPr>
            <a:spLocks noGrp="1"/>
          </p:cNvSpPr>
          <p:nvPr>
            <p:ph type="body" sz="quarter" idx="12"/>
          </p:nvPr>
        </p:nvSpPr>
        <p:spPr>
          <a:xfrm>
            <a:off x="582042" y="4215827"/>
            <a:ext cx="8193024" cy="246221"/>
          </a:xfrm>
        </p:spPr>
        <p:txBody>
          <a:bodyPr/>
          <a:lstStyle/>
          <a:p>
            <a:r>
              <a:rPr lang="en-US"/>
              <a:t>Creating the AI-powered organization</a:t>
            </a:r>
          </a:p>
        </p:txBody>
      </p:sp>
      <p:sp>
        <p:nvSpPr>
          <p:cNvPr id="4" name="Text Placeholder 3">
            <a:extLst>
              <a:ext uri="{FF2B5EF4-FFF2-40B4-BE49-F238E27FC236}">
                <a16:creationId xmlns:a16="http://schemas.microsoft.com/office/drawing/2014/main" id="{1E71139D-2842-E8E8-3EC0-3352A15159A0}"/>
              </a:ext>
            </a:extLst>
          </p:cNvPr>
          <p:cNvSpPr>
            <a:spLocks noGrp="1"/>
          </p:cNvSpPr>
          <p:nvPr>
            <p:ph type="body" sz="quarter" idx="13"/>
          </p:nvPr>
        </p:nvSpPr>
        <p:spPr>
          <a:xfrm>
            <a:off x="582042" y="6446520"/>
            <a:ext cx="1645920" cy="153888"/>
          </a:xfrm>
        </p:spPr>
        <p:txBody>
          <a:bodyPr/>
          <a:lstStyle/>
          <a:p>
            <a:r>
              <a:rPr lang="en-US" dirty="0"/>
              <a:t>Sep 2025</a:t>
            </a:r>
          </a:p>
        </p:txBody>
      </p:sp>
    </p:spTree>
    <p:extLst>
      <p:ext uri="{BB962C8B-B14F-4D97-AF65-F5344CB8AC3E}">
        <p14:creationId xmlns:p14="http://schemas.microsoft.com/office/powerpoint/2010/main" val="151632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ED66798-1E6F-D795-7E83-D6C1BA169420}"/>
              </a:ext>
              <a:ext uri="{C183D7F6-B498-43B3-948B-1728B52AA6E4}">
                <adec:decorative xmlns:adec="http://schemas.microsoft.com/office/drawing/2017/decorative" val="1"/>
              </a:ext>
            </a:extLst>
          </p:cNvPr>
          <p:cNvSpPr>
            <a:spLocks/>
          </p:cNvSpPr>
          <p:nvPr/>
        </p:nvSpPr>
        <p:spPr bwMode="auto">
          <a:xfrm>
            <a:off x="1511725" y="1747332"/>
            <a:ext cx="10084855" cy="4246662"/>
          </a:xfrm>
          <a:prstGeom prst="roundRect">
            <a:avLst>
              <a:gd name="adj" fmla="val 3500"/>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lIns="182880" tIns="182880" rIns="182880" bIns="182880" rtlCol="0" anchor="t">
            <a:noAutofit/>
          </a:bodyPr>
          <a:lstStyle/>
          <a:p>
            <a:pPr marL="0" marR="0" lvl="0" indent="0" algn="l" defTabSz="932742" rtl="0" eaLnBrk="1" fontAlgn="auto" latinLnBrk="0" hangingPunct="1">
              <a:lnSpc>
                <a:spcPct val="100000"/>
              </a:lnSpc>
              <a:spcBef>
                <a:spcPts val="2400"/>
              </a:spcBef>
              <a:spcAft>
                <a:spcPts val="0"/>
              </a:spcAft>
              <a:buClrTx/>
              <a:buSzPct val="90000"/>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endParaRPr>
          </a:p>
        </p:txBody>
      </p:sp>
      <p:cxnSp>
        <p:nvCxnSpPr>
          <p:cNvPr id="69" name="Straight Connector 68">
            <a:extLst>
              <a:ext uri="{FF2B5EF4-FFF2-40B4-BE49-F238E27FC236}">
                <a16:creationId xmlns:a16="http://schemas.microsoft.com/office/drawing/2014/main" id="{5AB9E3A4-0075-B2F0-6EFD-51B25606CF70}"/>
              </a:ext>
              <a:ext uri="{C183D7F6-B498-43B3-948B-1728B52AA6E4}">
                <adec:decorative xmlns:adec="http://schemas.microsoft.com/office/drawing/2017/decorative" val="1"/>
              </a:ext>
            </a:extLst>
          </p:cNvPr>
          <p:cNvCxnSpPr>
            <a:cxnSpLocks/>
          </p:cNvCxnSpPr>
          <p:nvPr/>
        </p:nvCxnSpPr>
        <p:spPr>
          <a:xfrm>
            <a:off x="4890736" y="2469241"/>
            <a:ext cx="0" cy="342900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2432ABE-4733-EFB6-778A-175F57408AA6}"/>
              </a:ext>
              <a:ext uri="{C183D7F6-B498-43B3-948B-1728B52AA6E4}">
                <adec:decorative xmlns:adec="http://schemas.microsoft.com/office/drawing/2017/decorative" val="1"/>
              </a:ext>
            </a:extLst>
          </p:cNvPr>
          <p:cNvCxnSpPr>
            <a:cxnSpLocks/>
          </p:cNvCxnSpPr>
          <p:nvPr/>
        </p:nvCxnSpPr>
        <p:spPr>
          <a:xfrm>
            <a:off x="8217571" y="2469241"/>
            <a:ext cx="0" cy="3429000"/>
          </a:xfrm>
          <a:prstGeom prst="line">
            <a:avLst/>
          </a:prstGeom>
          <a:ln w="3175" cap="rnd">
            <a:solidFill>
              <a:schemeClr val="bg1">
                <a:lumMod val="85000"/>
              </a:schemeClr>
            </a:solidFill>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16" name="!!line2">
            <a:extLst>
              <a:ext uri="{FF2B5EF4-FFF2-40B4-BE49-F238E27FC236}">
                <a16:creationId xmlns:a16="http://schemas.microsoft.com/office/drawing/2014/main" id="{91E77596-4E11-E0F8-2FA7-083591FD4BB2}"/>
              </a:ext>
              <a:ext uri="{C183D7F6-B498-43B3-948B-1728B52AA6E4}">
                <adec:decorative xmlns:adec="http://schemas.microsoft.com/office/drawing/2017/decorative" val="1"/>
              </a:ext>
            </a:extLst>
          </p:cNvPr>
          <p:cNvCxnSpPr>
            <a:cxnSpLocks/>
          </p:cNvCxnSpPr>
          <p:nvPr/>
        </p:nvCxnSpPr>
        <p:spPr>
          <a:xfrm>
            <a:off x="1609623" y="4276607"/>
            <a:ext cx="9889062" cy="0"/>
          </a:xfrm>
          <a:prstGeom prst="line">
            <a:avLst/>
          </a:prstGeom>
          <a:ln w="3175" cap="rnd">
            <a:solidFill>
              <a:schemeClr val="bg1">
                <a:lumMod val="85000"/>
              </a:schemeClr>
            </a:solidFill>
            <a:prstDash val="dash"/>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cxnSp>
        <p:nvCxnSpPr>
          <p:cNvPr id="83" name="!!line2">
            <a:extLst>
              <a:ext uri="{FF2B5EF4-FFF2-40B4-BE49-F238E27FC236}">
                <a16:creationId xmlns:a16="http://schemas.microsoft.com/office/drawing/2014/main" id="{682FC1C0-95FF-1D85-2E89-A6D6702F2C71}"/>
              </a:ext>
              <a:ext uri="{C183D7F6-B498-43B3-948B-1728B52AA6E4}">
                <adec:decorative xmlns:adec="http://schemas.microsoft.com/office/drawing/2017/decorative" val="1"/>
              </a:ext>
            </a:extLst>
          </p:cNvPr>
          <p:cNvCxnSpPr>
            <a:cxnSpLocks/>
          </p:cNvCxnSpPr>
          <p:nvPr/>
        </p:nvCxnSpPr>
        <p:spPr>
          <a:xfrm>
            <a:off x="1609623" y="5231553"/>
            <a:ext cx="9889062" cy="0"/>
          </a:xfrm>
          <a:prstGeom prst="line">
            <a:avLst/>
          </a:prstGeom>
          <a:ln w="3175" cap="rnd">
            <a:solidFill>
              <a:schemeClr val="bg1">
                <a:lumMod val="85000"/>
              </a:schemeClr>
            </a:solidFill>
            <a:prstDash val="dash"/>
            <a:headEnd type="none" w="lg" len="sm"/>
            <a:tailEnd type="none" w="lg" len="sm"/>
          </a:ln>
          <a:effectLst/>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3091DB55-EB1A-F2C0-680A-B677E53A5F43}"/>
              </a:ext>
            </a:extLst>
          </p:cNvPr>
          <p:cNvSpPr>
            <a:spLocks noGrp="1"/>
          </p:cNvSpPr>
          <p:nvPr>
            <p:ph type="title"/>
          </p:nvPr>
        </p:nvSpPr>
        <p:spPr/>
        <p:txBody>
          <a:bodyPr/>
          <a:lstStyle/>
          <a:p>
            <a:r>
              <a:rPr lang="en-US" noProof="0"/>
              <a:t>Address </a:t>
            </a:r>
            <a:r>
              <a:rPr lang="en-US"/>
              <a:t>internal user oversharing</a:t>
            </a:r>
            <a:r>
              <a:rPr lang="en-US" noProof="0"/>
              <a:t> concerns for </a:t>
            </a:r>
            <a:r>
              <a:rPr lang="en-US"/>
              <a:t>M365 Copilot deployment</a:t>
            </a:r>
          </a:p>
        </p:txBody>
      </p:sp>
      <p:sp>
        <p:nvSpPr>
          <p:cNvPr id="57" name="TextBox 56">
            <a:extLst>
              <a:ext uri="{FF2B5EF4-FFF2-40B4-BE49-F238E27FC236}">
                <a16:creationId xmlns:a16="http://schemas.microsoft.com/office/drawing/2014/main" id="{9960CB4B-2821-7C85-64C9-D0161D31A8B6}"/>
              </a:ext>
            </a:extLst>
          </p:cNvPr>
          <p:cNvSpPr txBox="1">
            <a:spLocks/>
          </p:cNvSpPr>
          <p:nvPr/>
        </p:nvSpPr>
        <p:spPr>
          <a:xfrm>
            <a:off x="1609623" y="1831341"/>
            <a:ext cx="3235394" cy="530860"/>
          </a:xfrm>
          <a:prstGeom prst="roundRect">
            <a:avLst>
              <a:gd name="adj" fmla="val 19600"/>
            </a:avLst>
          </a:prstGeom>
          <a:solidFill>
            <a:schemeClr val="bg1">
              <a:lumMod val="95000"/>
            </a:schemeClr>
          </a:solidFill>
          <a:effectLst/>
        </p:spPr>
        <p:txBody>
          <a:bodyPr wrap="square" lIns="91440" tIns="45720" rIns="91440" bIns="45720" rtlCol="0" anchor="ctr" anchorCtr="0">
            <a:noAutofit/>
          </a:bodyPr>
          <a:lstStyle>
            <a:defPPr>
              <a:defRPr lang="en-US"/>
            </a:defPPr>
            <a:lvl1pPr algn="ctr" fontAlgn="base">
              <a:spcBef>
                <a:spcPct val="0"/>
              </a:spcBef>
              <a:spcAft>
                <a:spcPts val="1200"/>
              </a:spcAft>
              <a:buSzPct val="90000"/>
              <a:defRPr sz="1600" b="1">
                <a:solidFill>
                  <a:schemeClr val="bg1"/>
                </a:solidFill>
                <a:latin typeface="+mj-lt"/>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Pilot (optional)</a:t>
            </a:r>
            <a:endParaRPr kumimoji="0" lang="en-US" sz="1600" b="0" i="0" u="none" strike="noStrike" kern="1200" cap="none" spc="0" normalizeH="0" baseline="0" noProof="0">
              <a:ln>
                <a:noFill/>
              </a:ln>
              <a:solidFill>
                <a:srgbClr val="000000"/>
              </a:solidFill>
              <a:effectLst/>
              <a:uLnTx/>
              <a:uFillTx/>
              <a:latin typeface="Segoe UI Semibold"/>
              <a:ea typeface="+mn-ea"/>
              <a:cs typeface="Segoe UI Semibold"/>
            </a:endParaRPr>
          </a:p>
        </p:txBody>
      </p:sp>
      <p:sp>
        <p:nvSpPr>
          <p:cNvPr id="63" name="Graphic 39" descr="Icon of a shield">
            <a:extLst>
              <a:ext uri="{FF2B5EF4-FFF2-40B4-BE49-F238E27FC236}">
                <a16:creationId xmlns:a16="http://schemas.microsoft.com/office/drawing/2014/main" id="{380336EA-F14D-C018-54E3-C90AFBDB2121}"/>
              </a:ext>
            </a:extLst>
          </p:cNvPr>
          <p:cNvSpPr>
            <a:spLocks/>
          </p:cNvSpPr>
          <p:nvPr/>
        </p:nvSpPr>
        <p:spPr>
          <a:xfrm>
            <a:off x="4438636" y="1951608"/>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rgbClr val="0078D4"/>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8" name="TextBox 57">
            <a:extLst>
              <a:ext uri="{FF2B5EF4-FFF2-40B4-BE49-F238E27FC236}">
                <a16:creationId xmlns:a16="http://schemas.microsoft.com/office/drawing/2014/main" id="{BB28A48D-A9C1-AE56-6458-68C9122E190F}"/>
              </a:ext>
            </a:extLst>
          </p:cNvPr>
          <p:cNvSpPr txBox="1">
            <a:spLocks/>
          </p:cNvSpPr>
          <p:nvPr/>
        </p:nvSpPr>
        <p:spPr>
          <a:xfrm>
            <a:off x="4936456" y="1831341"/>
            <a:ext cx="3235394" cy="530860"/>
          </a:xfrm>
          <a:prstGeom prst="roundRect">
            <a:avLst>
              <a:gd name="adj" fmla="val 19600"/>
            </a:avLst>
          </a:prstGeom>
          <a:solidFill>
            <a:schemeClr val="bg1">
              <a:lumMod val="95000"/>
            </a:schemeClr>
          </a:solidFill>
          <a:effectLst/>
        </p:spPr>
        <p:txBody>
          <a:bodyPr wrap="square" lIns="91440" tIns="45720" rIns="91440" bIns="45720" rtlCol="0" anchor="ctr" anchorCtr="0">
            <a:noAutofit/>
          </a:bodyPr>
          <a:lstStyle>
            <a:defPPr>
              <a:defRPr lang="en-US"/>
            </a:defPPr>
            <a:lvl1pPr algn="ctr" fontAlgn="base">
              <a:spcBef>
                <a:spcPct val="0"/>
              </a:spcBef>
              <a:spcAft>
                <a:spcPts val="1200"/>
              </a:spcAft>
              <a:buSzPct val="90000"/>
              <a:defRPr sz="1600" b="1">
                <a:solidFill>
                  <a:schemeClr val="bg1"/>
                </a:solidFill>
                <a:latin typeface="+mj-lt"/>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Deploy (at scale)</a:t>
            </a:r>
          </a:p>
        </p:txBody>
      </p:sp>
      <p:sp>
        <p:nvSpPr>
          <p:cNvPr id="64" name="Graphic 39" descr="Icon of a shield">
            <a:extLst>
              <a:ext uri="{FF2B5EF4-FFF2-40B4-BE49-F238E27FC236}">
                <a16:creationId xmlns:a16="http://schemas.microsoft.com/office/drawing/2014/main" id="{5080895F-F9C5-5FB7-A8FC-2A373C827910}"/>
              </a:ext>
            </a:extLst>
          </p:cNvPr>
          <p:cNvSpPr>
            <a:spLocks/>
          </p:cNvSpPr>
          <p:nvPr/>
        </p:nvSpPr>
        <p:spPr>
          <a:xfrm>
            <a:off x="7765470" y="1951608"/>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rgbClr val="49C5B1"/>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9" name="TextBox 58">
            <a:extLst>
              <a:ext uri="{FF2B5EF4-FFF2-40B4-BE49-F238E27FC236}">
                <a16:creationId xmlns:a16="http://schemas.microsoft.com/office/drawing/2014/main" id="{BB667F55-AB29-B740-1E9B-A42E6A51AAEB}"/>
              </a:ext>
            </a:extLst>
          </p:cNvPr>
          <p:cNvSpPr txBox="1">
            <a:spLocks/>
          </p:cNvSpPr>
          <p:nvPr/>
        </p:nvSpPr>
        <p:spPr>
          <a:xfrm>
            <a:off x="8263291" y="1831341"/>
            <a:ext cx="3235394" cy="530860"/>
          </a:xfrm>
          <a:prstGeom prst="roundRect">
            <a:avLst>
              <a:gd name="adj" fmla="val 19600"/>
            </a:avLst>
          </a:prstGeom>
          <a:solidFill>
            <a:schemeClr val="bg1">
              <a:lumMod val="95000"/>
            </a:schemeClr>
          </a:solidFill>
          <a:effectLst/>
        </p:spPr>
        <p:txBody>
          <a:bodyPr wrap="square" lIns="91440" tIns="45720" rIns="91440" bIns="45720" rtlCol="0" anchor="ctr" anchorCtr="0">
            <a:noAutofit/>
          </a:bodyPr>
          <a:lstStyle>
            <a:defPPr>
              <a:defRPr lang="en-US"/>
            </a:defPPr>
            <a:lvl1pPr algn="ctr" fontAlgn="base">
              <a:spcBef>
                <a:spcPct val="0"/>
              </a:spcBef>
              <a:spcAft>
                <a:spcPts val="1200"/>
              </a:spcAft>
              <a:buSzPct val="90000"/>
              <a:defRPr sz="1600" b="1">
                <a:solidFill>
                  <a:schemeClr val="bg1"/>
                </a:solidFill>
                <a:latin typeface="+mj-lt"/>
              </a:defRPr>
            </a:lvl1pPr>
            <a:lvl2pPr marL="457200" defTabSz="914400">
              <a:defRPr sz="1800">
                <a:solidFill>
                  <a:schemeClr val="tx1"/>
                </a:solidFill>
              </a:defRPr>
            </a:lvl2pPr>
            <a:lvl3pPr marL="914400" defTabSz="914400">
              <a:defRPr sz="1800">
                <a:solidFill>
                  <a:schemeClr val="tx1"/>
                </a:solidFill>
              </a:defRPr>
            </a:lvl3pPr>
            <a:lvl4pPr marL="1371600" defTabSz="914400">
              <a:defRPr sz="1800">
                <a:solidFill>
                  <a:schemeClr val="tx1"/>
                </a:solidFill>
              </a:defRPr>
            </a:lvl4pPr>
            <a:lvl5pPr marL="1828800" defTabSz="914400">
              <a:defRPr sz="1800">
                <a:solidFill>
                  <a:schemeClr val="tx1"/>
                </a:solidFill>
              </a:defRPr>
            </a:lvl5pPr>
            <a:lvl6pPr marL="2286000" defTabSz="914400">
              <a:defRPr sz="1800">
                <a:solidFill>
                  <a:schemeClr val="tx1"/>
                </a:solidFill>
              </a:defRPr>
            </a:lvl6pPr>
            <a:lvl7pPr marL="2743200" defTabSz="914400">
              <a:defRPr sz="1800">
                <a:solidFill>
                  <a:schemeClr val="tx1"/>
                </a:solidFill>
              </a:defRPr>
            </a:lvl7pPr>
            <a:lvl8pPr marL="3200400" defTabSz="914400">
              <a:defRPr sz="1800">
                <a:solidFill>
                  <a:schemeClr val="tx1"/>
                </a:solidFill>
              </a:defRPr>
            </a:lvl8pPr>
            <a:lvl9pPr marL="3657600" defTabSz="914400">
              <a:defRPr sz="1800">
                <a:solidFill>
                  <a:schemeClr val="tx1"/>
                </a:solidFill>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Operate</a:t>
            </a:r>
          </a:p>
        </p:txBody>
      </p:sp>
      <p:sp>
        <p:nvSpPr>
          <p:cNvPr id="67" name="Graphic 39" descr="Icon of a shield">
            <a:extLst>
              <a:ext uri="{FF2B5EF4-FFF2-40B4-BE49-F238E27FC236}">
                <a16:creationId xmlns:a16="http://schemas.microsoft.com/office/drawing/2014/main" id="{2CF83553-B6F0-1A16-23CD-9F5A4EE25BC7}"/>
              </a:ext>
            </a:extLst>
          </p:cNvPr>
          <p:cNvSpPr>
            <a:spLocks/>
          </p:cNvSpPr>
          <p:nvPr/>
        </p:nvSpPr>
        <p:spPr>
          <a:xfrm>
            <a:off x="11092304" y="1951608"/>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chemeClr val="accent2">
              <a:lumMod val="50000"/>
            </a:schemeClr>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8D4">
                  <a:lumMod val="50000"/>
                </a:srgbClr>
              </a:solidFill>
              <a:effectLst/>
              <a:uLnTx/>
              <a:uFillTx/>
              <a:latin typeface="Segoe UI"/>
              <a:ea typeface="+mn-ea"/>
              <a:cs typeface="+mn-cs"/>
            </a:endParaRPr>
          </a:p>
        </p:txBody>
      </p:sp>
      <p:sp>
        <p:nvSpPr>
          <p:cNvPr id="11" name="Rectangle: Top Corners Rounded 10">
            <a:extLst>
              <a:ext uri="{FF2B5EF4-FFF2-40B4-BE49-F238E27FC236}">
                <a16:creationId xmlns:a16="http://schemas.microsoft.com/office/drawing/2014/main" id="{8B490448-F0B5-3327-81FF-06EB739A332D}"/>
              </a:ext>
            </a:extLst>
          </p:cNvPr>
          <p:cNvSpPr/>
          <p:nvPr/>
        </p:nvSpPr>
        <p:spPr bwMode="auto">
          <a:xfrm rot="16200000">
            <a:off x="177734" y="2863007"/>
            <a:ext cx="1734216" cy="946680"/>
          </a:xfrm>
          <a:prstGeom prst="round2SameRect">
            <a:avLst>
              <a:gd name="adj1" fmla="val 8800"/>
              <a:gd name="adj2" fmla="val 0"/>
            </a:avLst>
          </a:prstGeom>
          <a:solidFill>
            <a:schemeClr val="accent1">
              <a:lumMod val="20000"/>
              <a:lumOff val="80000"/>
              <a:alpha val="2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Activities</a:t>
            </a:r>
          </a:p>
        </p:txBody>
      </p:sp>
      <p:sp>
        <p:nvSpPr>
          <p:cNvPr id="2" name="TextBox 1">
            <a:extLst>
              <a:ext uri="{FF2B5EF4-FFF2-40B4-BE49-F238E27FC236}">
                <a16:creationId xmlns:a16="http://schemas.microsoft.com/office/drawing/2014/main" id="{59C3CCE1-CB90-D573-7867-1B2EC6723442}"/>
              </a:ext>
            </a:extLst>
          </p:cNvPr>
          <p:cNvSpPr txBox="1"/>
          <p:nvPr/>
        </p:nvSpPr>
        <p:spPr>
          <a:xfrm>
            <a:off x="1689100" y="2469241"/>
            <a:ext cx="3076440" cy="152349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Identify most popular sites &amp; assess oversharing</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Grant Copilot access to popular, low risk sites</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Turn on proactive audit and protection</a:t>
            </a:r>
          </a:p>
        </p:txBody>
      </p:sp>
      <p:sp>
        <p:nvSpPr>
          <p:cNvPr id="3" name="TextBox 2">
            <a:extLst>
              <a:ext uri="{FF2B5EF4-FFF2-40B4-BE49-F238E27FC236}">
                <a16:creationId xmlns:a16="http://schemas.microsoft.com/office/drawing/2014/main" id="{978FAE5F-D4B1-B064-B9EB-44770EC1AE64}"/>
              </a:ext>
            </a:extLst>
          </p:cNvPr>
          <p:cNvSpPr txBox="1"/>
          <p:nvPr/>
        </p:nvSpPr>
        <p:spPr>
          <a:xfrm>
            <a:off x="5015933" y="2469241"/>
            <a:ext cx="3076440" cy="106695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Discover oversharing risks</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Restrict sensitive info from Copilot access and/or processing</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Increase site privacy</a:t>
            </a:r>
          </a:p>
        </p:txBody>
      </p:sp>
      <p:sp>
        <p:nvSpPr>
          <p:cNvPr id="5" name="TextBox 4">
            <a:extLst>
              <a:ext uri="{FF2B5EF4-FFF2-40B4-BE49-F238E27FC236}">
                <a16:creationId xmlns:a16="http://schemas.microsoft.com/office/drawing/2014/main" id="{1D997D63-5AA9-F374-5953-51C74451DFC8}"/>
              </a:ext>
            </a:extLst>
          </p:cNvPr>
          <p:cNvSpPr txBox="1"/>
          <p:nvPr/>
        </p:nvSpPr>
        <p:spPr>
          <a:xfrm>
            <a:off x="8342768" y="2469241"/>
            <a:ext cx="3076440" cy="106695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168275" indent="-168275">
              <a:buFont typeface="Arial" panose="020B0604020202020204" pitchFamily="34" charset="0"/>
              <a:buChar char="•"/>
              <a:defRPr sz="1400">
                <a:cs typeface="Segoe UI"/>
              </a:defRPr>
            </a:lvl1pPr>
          </a:lstStyle>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Further reduce risk and simplify oversight</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Further secure sensitive data</a:t>
            </a:r>
          </a:p>
          <a:p>
            <a:pPr marL="168275" marR="0" lvl="0" indent="-168275"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Improve Copilot responses</a:t>
            </a:r>
          </a:p>
        </p:txBody>
      </p:sp>
      <p:grpSp>
        <p:nvGrpSpPr>
          <p:cNvPr id="15" name="Group 14" descr="Arrow pointing downwards">
            <a:extLst>
              <a:ext uri="{FF2B5EF4-FFF2-40B4-BE49-F238E27FC236}">
                <a16:creationId xmlns:a16="http://schemas.microsoft.com/office/drawing/2014/main" id="{E61BFD5E-5AB4-25AC-607C-BF733A5F85E5}"/>
              </a:ext>
            </a:extLst>
          </p:cNvPr>
          <p:cNvGrpSpPr/>
          <p:nvPr/>
        </p:nvGrpSpPr>
        <p:grpSpPr>
          <a:xfrm>
            <a:off x="3118674" y="4167961"/>
            <a:ext cx="217292" cy="217292"/>
            <a:chOff x="-220615" y="4760304"/>
            <a:chExt cx="217292" cy="217292"/>
          </a:xfrm>
        </p:grpSpPr>
        <p:sp>
          <p:nvSpPr>
            <p:cNvPr id="13" name="Oval 12">
              <a:extLst>
                <a:ext uri="{FF2B5EF4-FFF2-40B4-BE49-F238E27FC236}">
                  <a16:creationId xmlns:a16="http://schemas.microsoft.com/office/drawing/2014/main" id="{25DEEED7-55B6-86A5-EA23-F0D31AAF068E}"/>
                </a:ext>
                <a:ext uri="{C183D7F6-B498-43B3-948B-1728B52AA6E4}">
                  <adec:decorative xmlns:adec="http://schemas.microsoft.com/office/drawing/2017/decorative" val="1"/>
                </a:ext>
              </a:extLst>
            </p:cNvPr>
            <p:cNvSpPr/>
            <p:nvPr/>
          </p:nvSpPr>
          <p:spPr bwMode="auto">
            <a:xfrm rot="5400000">
              <a:off x="-220615" y="4760304"/>
              <a:ext cx="217292" cy="217292"/>
            </a:xfrm>
            <a:prstGeom prst="ellipse">
              <a:avLst/>
            </a:prstGeom>
            <a:solidFill>
              <a:srgbClr val="0078D4"/>
            </a:soli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pic>
          <p:nvPicPr>
            <p:cNvPr id="14" name="Graphic 13" descr="Arrow pointing right">
              <a:extLst>
                <a:ext uri="{FF2B5EF4-FFF2-40B4-BE49-F238E27FC236}">
                  <a16:creationId xmlns:a16="http://schemas.microsoft.com/office/drawing/2014/main" id="{AE3179A0-224F-6CE1-159D-27502155B317}"/>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218235" y="4762684"/>
              <a:ext cx="212532" cy="212532"/>
            </a:xfrm>
            <a:prstGeom prst="rect">
              <a:avLst/>
            </a:prstGeom>
          </p:spPr>
        </p:pic>
      </p:grpSp>
      <p:grpSp>
        <p:nvGrpSpPr>
          <p:cNvPr id="78" name="Group 77" descr="Arrow pointing downwards">
            <a:extLst>
              <a:ext uri="{FF2B5EF4-FFF2-40B4-BE49-F238E27FC236}">
                <a16:creationId xmlns:a16="http://schemas.microsoft.com/office/drawing/2014/main" id="{1F7C4E2A-2D54-D9CF-341F-D96051DA11C3}"/>
              </a:ext>
            </a:extLst>
          </p:cNvPr>
          <p:cNvGrpSpPr/>
          <p:nvPr/>
        </p:nvGrpSpPr>
        <p:grpSpPr>
          <a:xfrm>
            <a:off x="6445507" y="4167961"/>
            <a:ext cx="217292" cy="217292"/>
            <a:chOff x="6445507" y="4106284"/>
            <a:chExt cx="217292" cy="217292"/>
          </a:xfrm>
        </p:grpSpPr>
        <p:sp>
          <p:nvSpPr>
            <p:cNvPr id="73" name="Oval 72">
              <a:extLst>
                <a:ext uri="{FF2B5EF4-FFF2-40B4-BE49-F238E27FC236}">
                  <a16:creationId xmlns:a16="http://schemas.microsoft.com/office/drawing/2014/main" id="{FAABCAF3-D9C6-14CA-8794-BF3A8E60A518}"/>
                </a:ext>
                <a:ext uri="{C183D7F6-B498-43B3-948B-1728B52AA6E4}">
                  <adec:decorative xmlns:adec="http://schemas.microsoft.com/office/drawing/2017/decorative" val="1"/>
                </a:ext>
              </a:extLst>
            </p:cNvPr>
            <p:cNvSpPr/>
            <p:nvPr/>
          </p:nvSpPr>
          <p:spPr bwMode="auto">
            <a:xfrm rot="5400000">
              <a:off x="6445507" y="4106284"/>
              <a:ext cx="217292" cy="217292"/>
            </a:xfrm>
            <a:prstGeom prst="ellipse">
              <a:avLst/>
            </a:prstGeom>
            <a:solidFill>
              <a:srgbClr val="49C5B1"/>
            </a:soli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pic>
          <p:nvPicPr>
            <p:cNvPr id="74" name="Graphic 73" descr="Arrow pointing right">
              <a:extLst>
                <a:ext uri="{FF2B5EF4-FFF2-40B4-BE49-F238E27FC236}">
                  <a16:creationId xmlns:a16="http://schemas.microsoft.com/office/drawing/2014/main" id="{FFA4523D-BC9F-997B-C050-3BDF53D69A90}"/>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447887" y="4108664"/>
              <a:ext cx="212532" cy="212532"/>
            </a:xfrm>
            <a:prstGeom prst="rect">
              <a:avLst/>
            </a:prstGeom>
          </p:spPr>
        </p:pic>
      </p:grpSp>
      <p:grpSp>
        <p:nvGrpSpPr>
          <p:cNvPr id="79" name="Group 78" descr="Arrow pointing downwards">
            <a:extLst>
              <a:ext uri="{FF2B5EF4-FFF2-40B4-BE49-F238E27FC236}">
                <a16:creationId xmlns:a16="http://schemas.microsoft.com/office/drawing/2014/main" id="{C69D4E8C-DE22-5011-EF4F-D6B19E402AA2}"/>
              </a:ext>
            </a:extLst>
          </p:cNvPr>
          <p:cNvGrpSpPr/>
          <p:nvPr/>
        </p:nvGrpSpPr>
        <p:grpSpPr>
          <a:xfrm>
            <a:off x="9772341" y="4167961"/>
            <a:ext cx="217292" cy="217292"/>
            <a:chOff x="9772341" y="4106284"/>
            <a:chExt cx="217292" cy="217292"/>
          </a:xfrm>
        </p:grpSpPr>
        <p:sp>
          <p:nvSpPr>
            <p:cNvPr id="76" name="Oval 75">
              <a:extLst>
                <a:ext uri="{FF2B5EF4-FFF2-40B4-BE49-F238E27FC236}">
                  <a16:creationId xmlns:a16="http://schemas.microsoft.com/office/drawing/2014/main" id="{811C6BE1-0C59-F40A-E1DD-3F5FAD53187D}"/>
                </a:ext>
                <a:ext uri="{C183D7F6-B498-43B3-948B-1728B52AA6E4}">
                  <adec:decorative xmlns:adec="http://schemas.microsoft.com/office/drawing/2017/decorative" val="1"/>
                </a:ext>
              </a:extLst>
            </p:cNvPr>
            <p:cNvSpPr/>
            <p:nvPr/>
          </p:nvSpPr>
          <p:spPr bwMode="auto">
            <a:xfrm rot="5400000">
              <a:off x="9772341" y="4106284"/>
              <a:ext cx="217292" cy="217292"/>
            </a:xfrm>
            <a:prstGeom prst="ellipse">
              <a:avLst/>
            </a:prstGeom>
            <a:solidFill>
              <a:schemeClr val="accent2">
                <a:lumMod val="50000"/>
              </a:schemeClr>
            </a:solidFill>
            <a:effectLst>
              <a:outerShdw blurRad="63500" algn="tl" rotWithShape="0">
                <a:srgbClr val="000000">
                  <a:alpha val="2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000" b="1" i="0" u="none" strike="noStrike" kern="1200" cap="none" spc="0" normalizeH="0" baseline="0" noProof="0">
                <a:ln>
                  <a:noFill/>
                </a:ln>
                <a:solidFill>
                  <a:srgbClr val="000000"/>
                </a:solidFill>
                <a:effectLst/>
                <a:uLnTx/>
                <a:uFillTx/>
                <a:latin typeface="Segoe UI Semibold"/>
                <a:ea typeface="+mn-ea"/>
                <a:cs typeface="+mn-cs"/>
              </a:endParaRPr>
            </a:p>
          </p:txBody>
        </p:sp>
        <p:pic>
          <p:nvPicPr>
            <p:cNvPr id="77" name="Graphic 76" descr="Arrow pointing right">
              <a:extLst>
                <a:ext uri="{FF2B5EF4-FFF2-40B4-BE49-F238E27FC236}">
                  <a16:creationId xmlns:a16="http://schemas.microsoft.com/office/drawing/2014/main" id="{ACB5FAC6-178F-A103-09C7-B2983CE20578}"/>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9774721" y="4108664"/>
              <a:ext cx="212532" cy="212532"/>
            </a:xfrm>
            <a:prstGeom prst="rect">
              <a:avLst/>
            </a:prstGeom>
          </p:spPr>
        </p:pic>
      </p:grpSp>
      <p:sp>
        <p:nvSpPr>
          <p:cNvPr id="102" name="Rectangle: Top Corners Rounded 101">
            <a:extLst>
              <a:ext uri="{FF2B5EF4-FFF2-40B4-BE49-F238E27FC236}">
                <a16:creationId xmlns:a16="http://schemas.microsoft.com/office/drawing/2014/main" id="{66693B2C-01B9-5B06-15DC-75CE261A50ED}"/>
              </a:ext>
            </a:extLst>
          </p:cNvPr>
          <p:cNvSpPr/>
          <p:nvPr/>
        </p:nvSpPr>
        <p:spPr bwMode="auto">
          <a:xfrm rot="16200000">
            <a:off x="640518" y="4280741"/>
            <a:ext cx="808642" cy="946678"/>
          </a:xfrm>
          <a:prstGeom prst="round2SameRect">
            <a:avLst>
              <a:gd name="adj1" fmla="val 9800"/>
              <a:gd name="adj2" fmla="val 0"/>
            </a:avLst>
          </a:prstGeom>
          <a:solidFill>
            <a:schemeClr val="accent1">
              <a:lumMod val="20000"/>
              <a:lumOff val="80000"/>
              <a:alpha val="2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Outcomes</a:t>
            </a:r>
          </a:p>
        </p:txBody>
      </p:sp>
      <p:sp>
        <p:nvSpPr>
          <p:cNvPr id="80" name="Graphic 39" descr="Icon of a shield">
            <a:extLst>
              <a:ext uri="{FF2B5EF4-FFF2-40B4-BE49-F238E27FC236}">
                <a16:creationId xmlns:a16="http://schemas.microsoft.com/office/drawing/2014/main" id="{277448FE-AA6F-6E70-24EC-4920BCE29599}"/>
              </a:ext>
            </a:extLst>
          </p:cNvPr>
          <p:cNvSpPr>
            <a:spLocks/>
          </p:cNvSpPr>
          <p:nvPr/>
        </p:nvSpPr>
        <p:spPr>
          <a:xfrm>
            <a:off x="1689100" y="4608917"/>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rgbClr val="0078D4"/>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TextBox 50">
            <a:extLst>
              <a:ext uri="{FF2B5EF4-FFF2-40B4-BE49-F238E27FC236}">
                <a16:creationId xmlns:a16="http://schemas.microsoft.com/office/drawing/2014/main" id="{F84A569B-AC79-014F-93FF-AF85A6CC6A51}"/>
              </a:ext>
            </a:extLst>
          </p:cNvPr>
          <p:cNvSpPr txBox="1">
            <a:spLocks/>
          </p:cNvSpPr>
          <p:nvPr/>
        </p:nvSpPr>
        <p:spPr>
          <a:xfrm>
            <a:off x="2075588" y="4538636"/>
            <a:ext cx="2570751" cy="430887"/>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Deploy copilot to sub-set of users with up to 100 sites</a:t>
            </a:r>
          </a:p>
        </p:txBody>
      </p:sp>
      <p:sp>
        <p:nvSpPr>
          <p:cNvPr id="81" name="Graphic 39" descr="Icon of a shield">
            <a:extLst>
              <a:ext uri="{FF2B5EF4-FFF2-40B4-BE49-F238E27FC236}">
                <a16:creationId xmlns:a16="http://schemas.microsoft.com/office/drawing/2014/main" id="{294ACD60-EABF-8667-6F0C-2C7D8662DC2A}"/>
              </a:ext>
            </a:extLst>
          </p:cNvPr>
          <p:cNvSpPr>
            <a:spLocks/>
          </p:cNvSpPr>
          <p:nvPr/>
        </p:nvSpPr>
        <p:spPr>
          <a:xfrm>
            <a:off x="5015933" y="4608917"/>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rgbClr val="49C5B1"/>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62" name="TextBox 61">
            <a:extLst>
              <a:ext uri="{FF2B5EF4-FFF2-40B4-BE49-F238E27FC236}">
                <a16:creationId xmlns:a16="http://schemas.microsoft.com/office/drawing/2014/main" id="{8CD66BF5-565E-2A8F-185C-0B37D048FED6}"/>
              </a:ext>
            </a:extLst>
          </p:cNvPr>
          <p:cNvSpPr txBox="1">
            <a:spLocks/>
          </p:cNvSpPr>
          <p:nvPr/>
        </p:nvSpPr>
        <p:spPr>
          <a:xfrm>
            <a:off x="5395239" y="4538636"/>
            <a:ext cx="2570751" cy="430887"/>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lt"/>
                <a:cs typeface="Segoe UI"/>
              </a:rPr>
              <a:t>Copilot fully deployed in your organization</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2" name="Graphic 39" descr="Icon of a shield">
            <a:extLst>
              <a:ext uri="{FF2B5EF4-FFF2-40B4-BE49-F238E27FC236}">
                <a16:creationId xmlns:a16="http://schemas.microsoft.com/office/drawing/2014/main" id="{4D1F52C9-5942-1FEB-B3D5-BEDB4A75FF8F}"/>
              </a:ext>
            </a:extLst>
          </p:cNvPr>
          <p:cNvSpPr>
            <a:spLocks/>
          </p:cNvSpPr>
          <p:nvPr/>
        </p:nvSpPr>
        <p:spPr>
          <a:xfrm>
            <a:off x="8342768" y="4608917"/>
            <a:ext cx="261294" cy="290326"/>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solidFill>
            <a:schemeClr val="accent2">
              <a:lumMod val="50000"/>
            </a:schemeClr>
          </a:solidFill>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1" name="TextBox 130">
            <a:extLst>
              <a:ext uri="{FF2B5EF4-FFF2-40B4-BE49-F238E27FC236}">
                <a16:creationId xmlns:a16="http://schemas.microsoft.com/office/drawing/2014/main" id="{8C81EDF9-0B24-D33B-1958-A287E139258D}"/>
              </a:ext>
            </a:extLst>
          </p:cNvPr>
          <p:cNvSpPr txBox="1">
            <a:spLocks/>
          </p:cNvSpPr>
          <p:nvPr/>
        </p:nvSpPr>
        <p:spPr>
          <a:xfrm>
            <a:off x="8713545" y="4538636"/>
            <a:ext cx="2570751" cy="430887"/>
          </a:xfrm>
          <a:prstGeom prst="rect">
            <a:avLst/>
          </a:prstGeom>
          <a:noFill/>
          <a:ln>
            <a:noFill/>
          </a:ln>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Continuous improvement of data security practices</a:t>
            </a:r>
          </a:p>
        </p:txBody>
      </p:sp>
      <p:sp>
        <p:nvSpPr>
          <p:cNvPr id="103" name="Rectangle: Top Corners Rounded 102">
            <a:extLst>
              <a:ext uri="{FF2B5EF4-FFF2-40B4-BE49-F238E27FC236}">
                <a16:creationId xmlns:a16="http://schemas.microsoft.com/office/drawing/2014/main" id="{808D9FD0-1032-A116-B97E-3ED024E3ECE7}"/>
              </a:ext>
            </a:extLst>
          </p:cNvPr>
          <p:cNvSpPr/>
          <p:nvPr/>
        </p:nvSpPr>
        <p:spPr bwMode="auto">
          <a:xfrm rot="16200000">
            <a:off x="748075" y="5128130"/>
            <a:ext cx="593534" cy="946681"/>
          </a:xfrm>
          <a:prstGeom prst="round2SameRect">
            <a:avLst>
              <a:gd name="adj1" fmla="val 13900"/>
              <a:gd name="adj2" fmla="val 0"/>
            </a:avLst>
          </a:prstGeom>
          <a:solidFill>
            <a:schemeClr val="accent1">
              <a:lumMod val="20000"/>
              <a:lumOff val="80000"/>
              <a:alpha val="2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Sans Display Semibold"/>
                <a:ea typeface="+mn-ea"/>
                <a:cs typeface="+mn-cs"/>
              </a:rPr>
              <a:t>Effort*</a:t>
            </a:r>
          </a:p>
        </p:txBody>
      </p:sp>
      <p:pic>
        <p:nvPicPr>
          <p:cNvPr id="152" name="Graphic 151" descr="Hourglass Finished with solid fill">
            <a:extLst>
              <a:ext uri="{FF2B5EF4-FFF2-40B4-BE49-F238E27FC236}">
                <a16:creationId xmlns:a16="http://schemas.microsoft.com/office/drawing/2014/main" id="{559AC23F-DA0E-03DA-DC8B-CF9A28D291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79111" y="5468421"/>
            <a:ext cx="281272" cy="281272"/>
          </a:xfrm>
          <a:prstGeom prst="rect">
            <a:avLst/>
          </a:prstGeom>
          <a:effectLst/>
        </p:spPr>
      </p:pic>
      <p:sp>
        <p:nvSpPr>
          <p:cNvPr id="86" name="TextBox 85">
            <a:extLst>
              <a:ext uri="{FF2B5EF4-FFF2-40B4-BE49-F238E27FC236}">
                <a16:creationId xmlns:a16="http://schemas.microsoft.com/office/drawing/2014/main" id="{4EDDD061-1552-7025-2A45-DAA22C86F389}"/>
              </a:ext>
            </a:extLst>
          </p:cNvPr>
          <p:cNvSpPr txBox="1">
            <a:spLocks/>
          </p:cNvSpPr>
          <p:nvPr/>
        </p:nvSpPr>
        <p:spPr>
          <a:xfrm>
            <a:off x="2075588" y="5501335"/>
            <a:ext cx="2423160" cy="215444"/>
          </a:xfrm>
          <a:prstGeom prst="rect">
            <a:avLst/>
          </a:prstGeom>
          <a:noFill/>
        </p:spPr>
        <p:txBody>
          <a:bodyPr wrap="square" lIns="0" tIns="0" rIns="0" bIns="0" anchor="t">
            <a:spAutoFit/>
          </a:bodyPr>
          <a:lstStyle>
            <a:defPPr>
              <a:defRPr lang="en-US"/>
            </a:defPPr>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2–4 days</a:t>
            </a:r>
          </a:p>
        </p:txBody>
      </p:sp>
      <p:pic>
        <p:nvPicPr>
          <p:cNvPr id="87" name="Graphic 86" descr="Hourglass Finished with solid fill">
            <a:extLst>
              <a:ext uri="{FF2B5EF4-FFF2-40B4-BE49-F238E27FC236}">
                <a16:creationId xmlns:a16="http://schemas.microsoft.com/office/drawing/2014/main" id="{2B1CF3DD-1FAA-530C-C7B8-4B57050333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15933" y="5468421"/>
            <a:ext cx="281272" cy="281272"/>
          </a:xfrm>
          <a:prstGeom prst="rect">
            <a:avLst/>
          </a:prstGeom>
          <a:effectLst/>
        </p:spPr>
      </p:pic>
      <p:sp>
        <p:nvSpPr>
          <p:cNvPr id="88" name="TextBox 87">
            <a:extLst>
              <a:ext uri="{FF2B5EF4-FFF2-40B4-BE49-F238E27FC236}">
                <a16:creationId xmlns:a16="http://schemas.microsoft.com/office/drawing/2014/main" id="{3C078B6C-CDCC-F06D-7B51-9E0DFCBE56AE}"/>
              </a:ext>
            </a:extLst>
          </p:cNvPr>
          <p:cNvSpPr txBox="1">
            <a:spLocks/>
          </p:cNvSpPr>
          <p:nvPr/>
        </p:nvSpPr>
        <p:spPr>
          <a:xfrm>
            <a:off x="5412410" y="5501335"/>
            <a:ext cx="2423160" cy="215444"/>
          </a:xfrm>
          <a:prstGeom prst="rect">
            <a:avLst/>
          </a:prstGeom>
          <a:noFill/>
        </p:spPr>
        <p:txBody>
          <a:bodyPr wrap="square" lIns="0" tIns="0" rIns="0" bIns="0" anchor="t">
            <a:spAutoFit/>
          </a:bodyPr>
          <a:lstStyle>
            <a:defPPr>
              <a:defRPr lang="en-US"/>
            </a:defPPr>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2–4 weeks</a:t>
            </a:r>
          </a:p>
        </p:txBody>
      </p:sp>
      <p:pic>
        <p:nvPicPr>
          <p:cNvPr id="92" name="Graphic 91" descr="Hourglass Finished with solid fill">
            <a:extLst>
              <a:ext uri="{FF2B5EF4-FFF2-40B4-BE49-F238E27FC236}">
                <a16:creationId xmlns:a16="http://schemas.microsoft.com/office/drawing/2014/main" id="{6A41D342-BE88-0437-3DDC-0F8A56A0A09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42768" y="5468421"/>
            <a:ext cx="281272" cy="281272"/>
          </a:xfrm>
          <a:prstGeom prst="rect">
            <a:avLst/>
          </a:prstGeom>
          <a:effectLst/>
        </p:spPr>
      </p:pic>
      <p:sp>
        <p:nvSpPr>
          <p:cNvPr id="93" name="TextBox 92">
            <a:extLst>
              <a:ext uri="{FF2B5EF4-FFF2-40B4-BE49-F238E27FC236}">
                <a16:creationId xmlns:a16="http://schemas.microsoft.com/office/drawing/2014/main" id="{676465CC-821C-1ED3-338E-6BFD57AA11EF}"/>
              </a:ext>
            </a:extLst>
          </p:cNvPr>
          <p:cNvSpPr txBox="1">
            <a:spLocks/>
          </p:cNvSpPr>
          <p:nvPr/>
        </p:nvSpPr>
        <p:spPr>
          <a:xfrm>
            <a:off x="8739245" y="5501335"/>
            <a:ext cx="2423160" cy="215444"/>
          </a:xfrm>
          <a:prstGeom prst="rect">
            <a:avLst/>
          </a:prstGeom>
          <a:noFill/>
        </p:spPr>
        <p:txBody>
          <a:bodyPr wrap="square" lIns="0" tIns="0" rIns="0" bIns="0" anchor="t">
            <a:spAutoFit/>
          </a:bodyPr>
          <a:lstStyle>
            <a:defPPr>
              <a:defRPr lang="en-US"/>
            </a:defPPr>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More than one month</a:t>
            </a:r>
          </a:p>
        </p:txBody>
      </p:sp>
      <p:sp>
        <p:nvSpPr>
          <p:cNvPr id="84" name="TextBox 83">
            <a:extLst>
              <a:ext uri="{FF2B5EF4-FFF2-40B4-BE49-F238E27FC236}">
                <a16:creationId xmlns:a16="http://schemas.microsoft.com/office/drawing/2014/main" id="{FD1B3598-6D96-41CB-C4FF-3F2CBF64B587}"/>
              </a:ext>
            </a:extLst>
          </p:cNvPr>
          <p:cNvSpPr txBox="1"/>
          <p:nvPr/>
        </p:nvSpPr>
        <p:spPr>
          <a:xfrm>
            <a:off x="584200" y="6133589"/>
            <a:ext cx="7883250"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*Suggested efforts should be reviewed into timelines based on your tenant size and organizational complexity</a:t>
            </a:r>
          </a:p>
        </p:txBody>
      </p:sp>
      <p:grpSp>
        <p:nvGrpSpPr>
          <p:cNvPr id="6" name="Group 5" descr="Icon of a checkmark">
            <a:extLst>
              <a:ext uri="{FF2B5EF4-FFF2-40B4-BE49-F238E27FC236}">
                <a16:creationId xmlns:a16="http://schemas.microsoft.com/office/drawing/2014/main" id="{41F9EC7B-6F9D-304F-F13D-F0F4A4D9B937}"/>
              </a:ext>
            </a:extLst>
          </p:cNvPr>
          <p:cNvGrpSpPr/>
          <p:nvPr/>
        </p:nvGrpSpPr>
        <p:grpSpPr>
          <a:xfrm>
            <a:off x="11426032" y="4099601"/>
            <a:ext cx="354012" cy="354012"/>
            <a:chOff x="11426032" y="4099601"/>
            <a:chExt cx="354012" cy="354012"/>
          </a:xfrm>
        </p:grpSpPr>
        <p:sp>
          <p:nvSpPr>
            <p:cNvPr id="10" name="Oval 9">
              <a:extLst>
                <a:ext uri="{FF2B5EF4-FFF2-40B4-BE49-F238E27FC236}">
                  <a16:creationId xmlns:a16="http://schemas.microsoft.com/office/drawing/2014/main" id="{DF61436D-2DA7-4953-1BC6-6BA476337823}"/>
                </a:ext>
                <a:ext uri="{C183D7F6-B498-43B3-948B-1728B52AA6E4}">
                  <adec:decorative xmlns:adec="http://schemas.microsoft.com/office/drawing/2017/decorative" val="1"/>
                </a:ext>
              </a:extLst>
            </p:cNvPr>
            <p:cNvSpPr/>
            <p:nvPr/>
          </p:nvSpPr>
          <p:spPr bwMode="auto">
            <a:xfrm>
              <a:off x="11426032" y="4099601"/>
              <a:ext cx="354012" cy="354012"/>
            </a:xfrm>
            <a:prstGeom prst="ellipse">
              <a:avLst/>
            </a:prstGeom>
            <a:solidFill>
              <a:schemeClr val="bg1"/>
            </a:solidFill>
            <a:ln>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765" b="1" i="0" u="none" strike="noStrike" kern="1200" cap="none" spc="0" normalizeH="0" baseline="0" noProof="0">
                <a:ln>
                  <a:noFill/>
                </a:ln>
                <a:solidFill>
                  <a:srgbClr val="000000"/>
                </a:solidFill>
                <a:effectLst/>
                <a:uLnTx/>
                <a:uFillTx/>
                <a:latin typeface="Segoe UI"/>
                <a:ea typeface="+mn-ea"/>
                <a:cs typeface="+mn-cs"/>
              </a:endParaRPr>
            </a:p>
          </p:txBody>
        </p:sp>
        <p:sp>
          <p:nvSpPr>
            <p:cNvPr id="12" name="Graphic 20">
              <a:extLst>
                <a:ext uri="{FF2B5EF4-FFF2-40B4-BE49-F238E27FC236}">
                  <a16:creationId xmlns:a16="http://schemas.microsoft.com/office/drawing/2014/main" id="{FEEB0A3A-E5BE-66E0-5F7C-2F0616316F86}"/>
                </a:ext>
              </a:extLst>
            </p:cNvPr>
            <p:cNvSpPr/>
            <p:nvPr/>
          </p:nvSpPr>
          <p:spPr>
            <a:xfrm>
              <a:off x="11497470" y="4198933"/>
              <a:ext cx="211136" cy="155348"/>
            </a:xfrm>
            <a:custGeom>
              <a:avLst/>
              <a:gdLst>
                <a:gd name="connsiteX0" fmla="*/ 12014 w 161568"/>
                <a:gd name="connsiteY0" fmla="*/ 63830 h 118878"/>
                <a:gd name="connsiteX1" fmla="*/ 1917 w 161568"/>
                <a:gd name="connsiteY1" fmla="*/ 64186 h 118878"/>
                <a:gd name="connsiteX2" fmla="*/ 1917 w 161568"/>
                <a:gd name="connsiteY2" fmla="*/ 73926 h 118878"/>
                <a:gd name="connsiteX3" fmla="*/ 44780 w 161568"/>
                <a:gd name="connsiteY3" fmla="*/ 116789 h 118878"/>
                <a:gd name="connsiteX4" fmla="*/ 54876 w 161568"/>
                <a:gd name="connsiteY4" fmla="*/ 116789 h 118878"/>
                <a:gd name="connsiteX5" fmla="*/ 159651 w 161568"/>
                <a:gd name="connsiteY5" fmla="*/ 12014 h 118878"/>
                <a:gd name="connsiteX6" fmla="*/ 159295 w 161568"/>
                <a:gd name="connsiteY6" fmla="*/ 1917 h 118878"/>
                <a:gd name="connsiteX7" fmla="*/ 149555 w 161568"/>
                <a:gd name="connsiteY7" fmla="*/ 1917 h 118878"/>
                <a:gd name="connsiteX8" fmla="*/ 49828 w 161568"/>
                <a:gd name="connsiteY8" fmla="*/ 101644 h 118878"/>
                <a:gd name="connsiteX9" fmla="*/ 12014 w 161568"/>
                <a:gd name="connsiteY9" fmla="*/ 63830 h 11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568" h="118878">
                  <a:moveTo>
                    <a:pt x="12014" y="63830"/>
                  </a:moveTo>
                  <a:cubicBezTo>
                    <a:pt x="9127" y="61140"/>
                    <a:pt x="4607" y="61300"/>
                    <a:pt x="1917" y="64186"/>
                  </a:cubicBezTo>
                  <a:cubicBezTo>
                    <a:pt x="-639" y="66929"/>
                    <a:pt x="-639" y="71183"/>
                    <a:pt x="1917" y="73926"/>
                  </a:cubicBezTo>
                  <a:lnTo>
                    <a:pt x="44780" y="116789"/>
                  </a:lnTo>
                  <a:cubicBezTo>
                    <a:pt x="47569" y="119575"/>
                    <a:pt x="52087" y="119575"/>
                    <a:pt x="54876" y="116789"/>
                  </a:cubicBezTo>
                  <a:lnTo>
                    <a:pt x="159651" y="12014"/>
                  </a:lnTo>
                  <a:cubicBezTo>
                    <a:pt x="162341" y="9127"/>
                    <a:pt x="162181" y="4607"/>
                    <a:pt x="159295" y="1917"/>
                  </a:cubicBezTo>
                  <a:cubicBezTo>
                    <a:pt x="156552" y="-639"/>
                    <a:pt x="152298" y="-639"/>
                    <a:pt x="149555" y="1917"/>
                  </a:cubicBezTo>
                  <a:lnTo>
                    <a:pt x="49828" y="101644"/>
                  </a:lnTo>
                  <a:lnTo>
                    <a:pt x="12014" y="63830"/>
                  </a:lnTo>
                  <a:close/>
                </a:path>
              </a:pathLst>
            </a:custGeom>
            <a:solidFill>
              <a:srgbClr val="C03BC4"/>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23486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4305D-0B96-FF85-3BF7-B20D971410D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D15E281-EB37-65D5-6DB1-208F13720D8A}"/>
              </a:ext>
              <a:ext uri="{C183D7F6-B498-43B3-948B-1728B52AA6E4}">
                <adec:decorative xmlns:adec="http://schemas.microsoft.com/office/drawing/2017/decorative" val="1"/>
              </a:ext>
            </a:extLst>
          </p:cNvPr>
          <p:cNvPicPr>
            <a:picLocks/>
          </p:cNvPicPr>
          <p:nvPr/>
        </p:nvPicPr>
        <p:blipFill>
          <a:blip r:embed="rId3"/>
          <a:stretch>
            <a:fillRect/>
          </a:stretch>
        </p:blipFill>
        <p:spPr>
          <a:xfrm>
            <a:off x="495300" y="1097643"/>
            <a:ext cx="5538145" cy="5407836"/>
          </a:xfrm>
          <a:prstGeom prst="roundRect">
            <a:avLst>
              <a:gd name="adj" fmla="val 2300"/>
            </a:avLst>
          </a:prstGeom>
          <a:solidFill>
            <a:srgbClr val="F4F3F5">
              <a:alpha val="40000"/>
            </a:srgbClr>
          </a:solidFill>
          <a:ln w="19050" cap="flat" cmpd="sng" algn="ctr">
            <a:noFill/>
            <a:prstDash val="solid"/>
            <a:headEnd type="none" w="med" len="med"/>
            <a:tailEnd type="none" w="med" len="med"/>
          </a:ln>
          <a:effectLst/>
        </p:spPr>
      </p:pic>
      <p:pic>
        <p:nvPicPr>
          <p:cNvPr id="32" name="Picture 31">
            <a:extLst>
              <a:ext uri="{FF2B5EF4-FFF2-40B4-BE49-F238E27FC236}">
                <a16:creationId xmlns:a16="http://schemas.microsoft.com/office/drawing/2014/main" id="{D7789A94-6B45-AC8F-2E20-837DB58FD9C7}"/>
              </a:ext>
              <a:ext uri="{C183D7F6-B498-43B3-948B-1728B52AA6E4}">
                <adec:decorative xmlns:adec="http://schemas.microsoft.com/office/drawing/2017/decorative" val="1"/>
              </a:ext>
            </a:extLst>
          </p:cNvPr>
          <p:cNvPicPr>
            <a:picLocks/>
          </p:cNvPicPr>
          <p:nvPr/>
        </p:nvPicPr>
        <p:blipFill>
          <a:blip r:embed="rId3"/>
          <a:stretch>
            <a:fillRect/>
          </a:stretch>
        </p:blipFill>
        <p:spPr>
          <a:xfrm>
            <a:off x="6158555" y="1097643"/>
            <a:ext cx="5538145" cy="5407835"/>
          </a:xfrm>
          <a:prstGeom prst="roundRect">
            <a:avLst>
              <a:gd name="adj" fmla="val 2300"/>
            </a:avLst>
          </a:prstGeom>
          <a:solidFill>
            <a:srgbClr val="F4F3F5">
              <a:alpha val="40000"/>
            </a:srgbClr>
          </a:solidFill>
          <a:ln w="19050" cap="flat" cmpd="sng" algn="ctr">
            <a:noFill/>
            <a:prstDash val="solid"/>
            <a:headEnd type="none" w="med" len="med"/>
            <a:tailEnd type="none" w="med" len="med"/>
          </a:ln>
          <a:effectLst/>
        </p:spPr>
      </p:pic>
      <p:cxnSp>
        <p:nvCxnSpPr>
          <p:cNvPr id="33" name="Straight Connector 32">
            <a:extLst>
              <a:ext uri="{FF2B5EF4-FFF2-40B4-BE49-F238E27FC236}">
                <a16:creationId xmlns:a16="http://schemas.microsoft.com/office/drawing/2014/main" id="{A62E3068-5786-3635-44D7-7BC75F34DDDD}"/>
              </a:ext>
              <a:ext uri="{C183D7F6-B498-43B3-948B-1728B52AA6E4}">
                <adec:decorative xmlns:adec="http://schemas.microsoft.com/office/drawing/2017/decorative" val="1"/>
              </a:ext>
            </a:extLst>
          </p:cNvPr>
          <p:cNvCxnSpPr>
            <a:cxnSpLocks/>
          </p:cNvCxnSpPr>
          <p:nvPr/>
        </p:nvCxnSpPr>
        <p:spPr>
          <a:xfrm>
            <a:off x="639725" y="4168340"/>
            <a:ext cx="52492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4" name="Title 1">
            <a:extLst>
              <a:ext uri="{FF2B5EF4-FFF2-40B4-BE49-F238E27FC236}">
                <a16:creationId xmlns:a16="http://schemas.microsoft.com/office/drawing/2014/main" id="{5B2D6537-CB66-EBCB-5A71-52A21A1CAB57}"/>
              </a:ext>
            </a:extLst>
          </p:cNvPr>
          <p:cNvSpPr>
            <a:spLocks noGrp="1"/>
          </p:cNvSpPr>
          <p:nvPr>
            <p:ph type="title"/>
          </p:nvPr>
        </p:nvSpPr>
        <p:spPr>
          <a:xfrm>
            <a:off x="515692" y="497541"/>
            <a:ext cx="11181007" cy="430887"/>
          </a:xfrm>
        </p:spPr>
        <p:txBody>
          <a:bodyPr>
            <a:noAutofit/>
          </a:bodyPr>
          <a:lstStyle/>
          <a:p>
            <a:r>
              <a:rPr lang="en-US" sz="3200" dirty="0"/>
              <a:t>Options to secure and govern Microsoft 365 Copilot</a:t>
            </a:r>
          </a:p>
        </p:txBody>
      </p:sp>
      <p:sp>
        <p:nvSpPr>
          <p:cNvPr id="35" name="Rectangle: Rounded Corners 34">
            <a:extLst>
              <a:ext uri="{FF2B5EF4-FFF2-40B4-BE49-F238E27FC236}">
                <a16:creationId xmlns:a16="http://schemas.microsoft.com/office/drawing/2014/main" id="{1A10A85D-E80F-78D3-5148-33117F0FD573}"/>
              </a:ext>
              <a:ext uri="{C183D7F6-B498-43B3-948B-1728B52AA6E4}">
                <adec:decorative xmlns:adec="http://schemas.microsoft.com/office/drawing/2017/decorative" val="0"/>
              </a:ext>
            </a:extLst>
          </p:cNvPr>
          <p:cNvSpPr/>
          <p:nvPr/>
        </p:nvSpPr>
        <p:spPr>
          <a:xfrm>
            <a:off x="615629" y="1217972"/>
            <a:ext cx="5297487" cy="589825"/>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a:ea typeface="+mn-ea"/>
                <a:cs typeface="+mn-cs"/>
              </a:rPr>
              <a:t>Foundational</a:t>
            </a:r>
          </a:p>
        </p:txBody>
      </p:sp>
      <p:sp>
        <p:nvSpPr>
          <p:cNvPr id="36" name="TextBox 35">
            <a:extLst>
              <a:ext uri="{FF2B5EF4-FFF2-40B4-BE49-F238E27FC236}">
                <a16:creationId xmlns:a16="http://schemas.microsoft.com/office/drawing/2014/main" id="{13E25FF0-2193-FCEB-CD8C-F47955A033EF}"/>
              </a:ext>
            </a:extLst>
          </p:cNvPr>
          <p:cNvSpPr txBox="1"/>
          <p:nvPr/>
        </p:nvSpPr>
        <p:spPr>
          <a:xfrm>
            <a:off x="978145" y="2030847"/>
            <a:ext cx="4504041" cy="276999"/>
          </a:xfrm>
          <a:prstGeom prst="rect">
            <a:avLst/>
          </a:prstGeom>
          <a:noFill/>
          <a:effectLst/>
        </p:spPr>
        <p:txBody>
          <a:bodyPr wrap="square" lIns="0" tIns="0" rIns="0" bIns="0" rtlCol="0" anchor="ctr">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mn-cs"/>
              </a:rPr>
              <a:t>Microsoft 365 Copilot* + Microsoft 365 E3</a:t>
            </a:r>
          </a:p>
        </p:txBody>
      </p:sp>
      <p:pic>
        <p:nvPicPr>
          <p:cNvPr id="37" name="Picture 36" descr="Microsoft 365 Copilot logo">
            <a:extLst>
              <a:ext uri="{FF2B5EF4-FFF2-40B4-BE49-F238E27FC236}">
                <a16:creationId xmlns:a16="http://schemas.microsoft.com/office/drawing/2014/main" id="{52A1C0C5-CD8B-AD4D-5448-8396C15C1D3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391373" y="2491759"/>
            <a:ext cx="1677581" cy="489827"/>
          </a:xfrm>
          <a:prstGeom prst="rect">
            <a:avLst/>
          </a:prstGeom>
        </p:spPr>
      </p:pic>
      <p:sp>
        <p:nvSpPr>
          <p:cNvPr id="38" name="TextBox 37">
            <a:extLst>
              <a:ext uri="{FF2B5EF4-FFF2-40B4-BE49-F238E27FC236}">
                <a16:creationId xmlns:a16="http://schemas.microsoft.com/office/drawing/2014/main" id="{36580D10-9D80-819B-CF0C-2393C623A1F9}"/>
              </a:ext>
            </a:extLst>
          </p:cNvPr>
          <p:cNvSpPr txBox="1"/>
          <p:nvPr/>
        </p:nvSpPr>
        <p:spPr>
          <a:xfrm>
            <a:off x="852126" y="3137751"/>
            <a:ext cx="4824494" cy="692497"/>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a:ln>
                  <a:noFill/>
                </a:ln>
                <a:solidFill>
                  <a:prstClr val="black"/>
                </a:solidFill>
                <a:effectLst/>
                <a:uLnTx/>
                <a:uFillTx/>
                <a:latin typeface="Segoe UI"/>
                <a:ea typeface="+mn-ea"/>
                <a:cs typeface="+mn-cs"/>
              </a:rPr>
              <a:t>Foundational site governance tools to discover, manage, and restrict site access, and streamline site lifecycle management</a:t>
            </a:r>
          </a:p>
        </p:txBody>
      </p:sp>
      <p:grpSp>
        <p:nvGrpSpPr>
          <p:cNvPr id="39" name="Group 38" descr="Microsoft Purview logo ">
            <a:extLst>
              <a:ext uri="{FF2B5EF4-FFF2-40B4-BE49-F238E27FC236}">
                <a16:creationId xmlns:a16="http://schemas.microsoft.com/office/drawing/2014/main" id="{02D1D955-39BD-52D1-A9E1-B85B3BEB7813}"/>
              </a:ext>
            </a:extLst>
          </p:cNvPr>
          <p:cNvGrpSpPr/>
          <p:nvPr/>
        </p:nvGrpSpPr>
        <p:grpSpPr>
          <a:xfrm>
            <a:off x="2183499" y="4460265"/>
            <a:ext cx="2161747" cy="417630"/>
            <a:chOff x="2413676" y="4921674"/>
            <a:chExt cx="2161747" cy="417630"/>
          </a:xfrm>
        </p:grpSpPr>
        <p:pic>
          <p:nvPicPr>
            <p:cNvPr id="40" name="Picture 39" descr="A blue triangle with a black center&#10;&#10;Description automatically generated">
              <a:extLst>
                <a:ext uri="{FF2B5EF4-FFF2-40B4-BE49-F238E27FC236}">
                  <a16:creationId xmlns:a16="http://schemas.microsoft.com/office/drawing/2014/main" id="{FB8729BB-3FFD-1CE3-7FE9-F51AAB9AF0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13676" y="4921674"/>
              <a:ext cx="417630" cy="417630"/>
            </a:xfrm>
            <a:prstGeom prst="rect">
              <a:avLst/>
            </a:prstGeom>
          </p:spPr>
        </p:pic>
        <p:sp>
          <p:nvSpPr>
            <p:cNvPr id="41" name="Title 79">
              <a:extLst>
                <a:ext uri="{FF2B5EF4-FFF2-40B4-BE49-F238E27FC236}">
                  <a16:creationId xmlns:a16="http://schemas.microsoft.com/office/drawing/2014/main" id="{3D3C02B3-D1D4-7796-9419-448B4C769B3A}"/>
                </a:ext>
              </a:extLst>
            </p:cNvPr>
            <p:cNvSpPr txBox="1">
              <a:spLocks/>
            </p:cNvSpPr>
            <p:nvPr/>
          </p:nvSpPr>
          <p:spPr>
            <a:xfrm>
              <a:off x="2872649" y="5007379"/>
              <a:ext cx="1702774" cy="246221"/>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32742" rtl="0" eaLnBrk="1" fontAlgn="auto" latinLnBrk="0" hangingPunct="1">
                <a:lnSpc>
                  <a:spcPct val="100000"/>
                </a:lnSpc>
                <a:spcBef>
                  <a:spcPts val="0"/>
                </a:spcBef>
                <a:spcAft>
                  <a:spcPts val="0"/>
                </a:spcAft>
                <a:buClr>
                  <a:srgbClr val="C5B4E3"/>
                </a:buClr>
                <a:buSzPct val="90000"/>
                <a:buFontTx/>
                <a:buNone/>
                <a:tabLst/>
                <a:defRPr/>
              </a:pPr>
              <a:r>
                <a:rPr kumimoji="0" lang="en-US" sz="1600" b="0" i="0" u="none" strike="noStrike" kern="1200" cap="none" spc="-50" normalizeH="0" baseline="0" noProof="0">
                  <a:ln w="3175">
                    <a:noFill/>
                  </a:ln>
                  <a:solidFill>
                    <a:prstClr val="black">
                      <a:lumMod val="50000"/>
                      <a:lumOff val="50000"/>
                    </a:prstClr>
                  </a:solidFill>
                  <a:effectLst/>
                  <a:uLnTx/>
                  <a:uFillTx/>
                  <a:latin typeface="Segoe UI Semibold"/>
                  <a:ea typeface="+mj-ea"/>
                  <a:cs typeface="+mj-cs"/>
                </a:rPr>
                <a:t>Microsoft Purview</a:t>
              </a:r>
            </a:p>
          </p:txBody>
        </p:sp>
      </p:grpSp>
      <p:sp>
        <p:nvSpPr>
          <p:cNvPr id="42" name="TextBox 41">
            <a:extLst>
              <a:ext uri="{FF2B5EF4-FFF2-40B4-BE49-F238E27FC236}">
                <a16:creationId xmlns:a16="http://schemas.microsoft.com/office/drawing/2014/main" id="{DE082C8E-B2AB-4B41-D227-980C3A1D9100}"/>
              </a:ext>
            </a:extLst>
          </p:cNvPr>
          <p:cNvSpPr txBox="1"/>
          <p:nvPr/>
        </p:nvSpPr>
        <p:spPr>
          <a:xfrm>
            <a:off x="707065" y="5042717"/>
            <a:ext cx="5114614" cy="692497"/>
          </a:xfrm>
          <a:prstGeom prst="rect">
            <a:avLst/>
          </a:prstGeom>
          <a:noFill/>
        </p:spPr>
        <p:txBody>
          <a:bodyPr wrap="square" lIns="0" tIns="0" rIns="0" bIns="0">
            <a:spAutoFit/>
          </a:bodyPr>
          <a:lstStyle/>
          <a:p>
            <a:pPr marL="0" marR="0" lvl="0" indent="0" algn="ctr" defTabSz="932742" rtl="0" eaLnBrk="1" fontAlgn="auto" latinLnBrk="0" hangingPunct="1">
              <a:lnSpc>
                <a:spcPct val="100000"/>
              </a:lnSpc>
              <a:spcBef>
                <a:spcPts val="0"/>
              </a:spcBef>
              <a:spcAft>
                <a:spcPts val="600"/>
              </a:spcAft>
              <a:buClrTx/>
              <a:buSzTx/>
              <a:buFontTx/>
              <a:buNone/>
              <a:tabLst>
                <a:tab pos="627063" algn="l"/>
              </a:tabLst>
              <a:defRPr/>
            </a:pPr>
            <a:r>
              <a:rPr kumimoji="0" lang="en-US" sz="1500" b="0" i="0" u="none" strike="noStrike" kern="1200" cap="none" spc="0" normalizeH="0" baseline="0" noProof="0">
                <a:ln>
                  <a:noFill/>
                </a:ln>
                <a:solidFill>
                  <a:prstClr val="black"/>
                </a:solidFill>
                <a:effectLst/>
                <a:uLnTx/>
                <a:uFillTx/>
                <a:latin typeface="Segoe UI"/>
                <a:ea typeface="+mn-ea"/>
                <a:cs typeface="+mn-cs"/>
              </a:rPr>
              <a:t>Foundational data security, compliance, and governance capabilities that provide protections for content that Microsoft 365 Copilot creates and references</a:t>
            </a:r>
          </a:p>
        </p:txBody>
      </p:sp>
      <p:sp>
        <p:nvSpPr>
          <p:cNvPr id="43" name="Rectangle: Rounded Corners 42">
            <a:extLst>
              <a:ext uri="{FF2B5EF4-FFF2-40B4-BE49-F238E27FC236}">
                <a16:creationId xmlns:a16="http://schemas.microsoft.com/office/drawing/2014/main" id="{2C4C3225-EFED-5887-8814-C79F56A5DC7E}"/>
              </a:ext>
              <a:ext uri="{C183D7F6-B498-43B3-948B-1728B52AA6E4}">
                <adec:decorative xmlns:adec="http://schemas.microsoft.com/office/drawing/2017/decorative" val="0"/>
              </a:ext>
            </a:extLst>
          </p:cNvPr>
          <p:cNvSpPr/>
          <p:nvPr/>
        </p:nvSpPr>
        <p:spPr>
          <a:xfrm>
            <a:off x="6278884" y="1217972"/>
            <a:ext cx="5297487" cy="58982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a:ea typeface="+mn-ea"/>
                <a:cs typeface="+mn-cs"/>
              </a:rPr>
              <a:t>Optimized</a:t>
            </a:r>
          </a:p>
        </p:txBody>
      </p:sp>
      <p:sp>
        <p:nvSpPr>
          <p:cNvPr id="44" name="TextBox 43">
            <a:extLst>
              <a:ext uri="{FF2B5EF4-FFF2-40B4-BE49-F238E27FC236}">
                <a16:creationId xmlns:a16="http://schemas.microsoft.com/office/drawing/2014/main" id="{CB542F35-4506-4D08-3DC5-4F47E8BC77AB}"/>
              </a:ext>
            </a:extLst>
          </p:cNvPr>
          <p:cNvSpPr txBox="1"/>
          <p:nvPr/>
        </p:nvSpPr>
        <p:spPr>
          <a:xfrm>
            <a:off x="6685967" y="1892348"/>
            <a:ext cx="4483320" cy="553998"/>
          </a:xfrm>
          <a:prstGeom prst="rect">
            <a:avLst/>
          </a:prstGeom>
          <a:noFill/>
          <a:effectLst/>
        </p:spPr>
        <p:txBody>
          <a:bodyPr wrap="square" lIns="0" tIns="0" rIns="0" bIns="0" rtlCol="0" anchor="ctr">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mn-cs"/>
              </a:rPr>
              <a:t>Microsoft 365 Copilot*+ Microsoft 365 E5 Compliance</a:t>
            </a:r>
          </a:p>
        </p:txBody>
      </p:sp>
      <p:sp>
        <p:nvSpPr>
          <p:cNvPr id="46" name="TextBox 45">
            <a:extLst>
              <a:ext uri="{FF2B5EF4-FFF2-40B4-BE49-F238E27FC236}">
                <a16:creationId xmlns:a16="http://schemas.microsoft.com/office/drawing/2014/main" id="{048A6105-8586-E6A1-1464-95CA3A795C56}"/>
              </a:ext>
            </a:extLst>
          </p:cNvPr>
          <p:cNvSpPr txBox="1"/>
          <p:nvPr/>
        </p:nvSpPr>
        <p:spPr>
          <a:xfrm>
            <a:off x="7545486" y="2589961"/>
            <a:ext cx="2764283" cy="230832"/>
          </a:xfrm>
          <a:prstGeom prst="rect">
            <a:avLst/>
          </a:prstGeom>
          <a:noFill/>
        </p:spPr>
        <p:txBody>
          <a:bodyPr wrap="none" lIns="0" tIns="0" rIns="0" bIns="0" anchor="t">
            <a:spAutoFit/>
          </a:bodyPr>
          <a:lstStyle/>
          <a:p>
            <a:pPr marL="0" marR="0" lvl="0" indent="0" algn="ctr" defTabSz="932742" rtl="0" eaLnBrk="1" fontAlgn="auto" latinLnBrk="0" hangingPunct="1">
              <a:lnSpc>
                <a:spcPct val="100000"/>
              </a:lnSpc>
              <a:spcBef>
                <a:spcPts val="0"/>
              </a:spcBef>
              <a:spcAft>
                <a:spcPts val="600"/>
              </a:spcAft>
              <a:buClrTx/>
              <a:buSzTx/>
              <a:buFontTx/>
              <a:buNone/>
              <a:tabLst/>
              <a:defRPr/>
            </a:pPr>
            <a:r>
              <a:rPr kumimoji="0" lang="en-US" sz="1500" b="0" i="0" u="none" strike="noStrike" kern="1200" cap="none" spc="0" normalizeH="0" baseline="0" noProof="0">
                <a:ln>
                  <a:noFill/>
                </a:ln>
                <a:solidFill>
                  <a:prstClr val="black"/>
                </a:solidFill>
                <a:effectLst/>
                <a:uLnTx/>
                <a:uFillTx/>
                <a:latin typeface="Segoe UI"/>
                <a:ea typeface="+mn-ea"/>
                <a:cs typeface="+mn-cs"/>
              </a:rPr>
              <a:t>Everything in Foundational, plus:</a:t>
            </a:r>
          </a:p>
        </p:txBody>
      </p:sp>
      <p:grpSp>
        <p:nvGrpSpPr>
          <p:cNvPr id="53" name="Group 52" descr="Microsoft Purview logo">
            <a:extLst>
              <a:ext uri="{FF2B5EF4-FFF2-40B4-BE49-F238E27FC236}">
                <a16:creationId xmlns:a16="http://schemas.microsoft.com/office/drawing/2014/main" id="{F77C7AF4-8251-7A46-28D4-B277881CEC13}"/>
              </a:ext>
            </a:extLst>
          </p:cNvPr>
          <p:cNvGrpSpPr/>
          <p:nvPr/>
        </p:nvGrpSpPr>
        <p:grpSpPr>
          <a:xfrm>
            <a:off x="7846754" y="3011967"/>
            <a:ext cx="2161747" cy="417630"/>
            <a:chOff x="2413676" y="4921674"/>
            <a:chExt cx="2161747" cy="417630"/>
          </a:xfrm>
        </p:grpSpPr>
        <p:sp>
          <p:nvSpPr>
            <p:cNvPr id="54" name="Title 79">
              <a:extLst>
                <a:ext uri="{FF2B5EF4-FFF2-40B4-BE49-F238E27FC236}">
                  <a16:creationId xmlns:a16="http://schemas.microsoft.com/office/drawing/2014/main" id="{EB0D9E09-AD5F-E754-FB11-5141D569DFB5}"/>
                </a:ext>
              </a:extLst>
            </p:cNvPr>
            <p:cNvSpPr txBox="1">
              <a:spLocks/>
            </p:cNvSpPr>
            <p:nvPr/>
          </p:nvSpPr>
          <p:spPr>
            <a:xfrm>
              <a:off x="2872649" y="5007379"/>
              <a:ext cx="1702774" cy="246221"/>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32742" rtl="0" eaLnBrk="1" fontAlgn="auto" latinLnBrk="0" hangingPunct="1">
                <a:lnSpc>
                  <a:spcPct val="100000"/>
                </a:lnSpc>
                <a:spcBef>
                  <a:spcPts val="0"/>
                </a:spcBef>
                <a:spcAft>
                  <a:spcPts val="0"/>
                </a:spcAft>
                <a:buClr>
                  <a:srgbClr val="C5B4E3"/>
                </a:buClr>
                <a:buSzPct val="90000"/>
                <a:buFontTx/>
                <a:buNone/>
                <a:tabLst/>
                <a:defRPr/>
              </a:pPr>
              <a:r>
                <a:rPr kumimoji="0" lang="en-US" sz="1600" b="0" i="0" u="none" strike="noStrike" kern="1200" cap="none" spc="-50" normalizeH="0" baseline="0" noProof="0">
                  <a:ln w="3175">
                    <a:noFill/>
                  </a:ln>
                  <a:solidFill>
                    <a:prstClr val="black">
                      <a:lumMod val="50000"/>
                      <a:lumOff val="50000"/>
                    </a:prstClr>
                  </a:solidFill>
                  <a:effectLst/>
                  <a:uLnTx/>
                  <a:uFillTx/>
                  <a:latin typeface="Segoe UI Semibold"/>
                  <a:ea typeface="+mj-ea"/>
                  <a:cs typeface="+mj-cs"/>
                </a:rPr>
                <a:t>Microsoft Purview</a:t>
              </a:r>
            </a:p>
          </p:txBody>
        </p:sp>
        <p:pic>
          <p:nvPicPr>
            <p:cNvPr id="55" name="Picture 54" descr="A blue triangle with a black center&#10;&#10;Description automatically generated">
              <a:extLst>
                <a:ext uri="{FF2B5EF4-FFF2-40B4-BE49-F238E27FC236}">
                  <a16:creationId xmlns:a16="http://schemas.microsoft.com/office/drawing/2014/main" id="{CBE704DC-315D-9D7A-23CA-6881388F2F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13676" y="4921674"/>
              <a:ext cx="417630" cy="417630"/>
            </a:xfrm>
            <a:prstGeom prst="rect">
              <a:avLst/>
            </a:prstGeom>
          </p:spPr>
        </p:pic>
      </p:grpSp>
      <p:sp>
        <p:nvSpPr>
          <p:cNvPr id="56" name="TextBox 55">
            <a:extLst>
              <a:ext uri="{FF2B5EF4-FFF2-40B4-BE49-F238E27FC236}">
                <a16:creationId xmlns:a16="http://schemas.microsoft.com/office/drawing/2014/main" id="{6523F44E-5F45-5D2D-A464-AC9CD211833E}"/>
              </a:ext>
            </a:extLst>
          </p:cNvPr>
          <p:cNvSpPr txBox="1"/>
          <p:nvPr/>
        </p:nvSpPr>
        <p:spPr>
          <a:xfrm>
            <a:off x="6370320" y="3637280"/>
            <a:ext cx="5114614" cy="2769989"/>
          </a:xfrm>
          <a:prstGeom prst="rect">
            <a:avLst/>
          </a:prstGeom>
          <a:noFill/>
        </p:spPr>
        <p:txBody>
          <a:bodyPr wrap="square" lIns="0" tIns="0" rIns="0" bIns="0">
            <a:spAutoFit/>
          </a:bodyPr>
          <a:lstStyle/>
          <a:p>
            <a:pPr marL="0" marR="0" lvl="0" indent="0" algn="l" defTabSz="932742" rtl="0" eaLnBrk="1" fontAlgn="auto" latinLnBrk="0" hangingPunct="1">
              <a:lnSpc>
                <a:spcPct val="100000"/>
              </a:lnSpc>
              <a:spcBef>
                <a:spcPts val="0"/>
              </a:spcBef>
              <a:spcAft>
                <a:spcPts val="600"/>
              </a:spcAft>
              <a:buClrTx/>
              <a:buSzTx/>
              <a:buFontTx/>
              <a:buNone/>
              <a:tabLst>
                <a:tab pos="627063" algn="l"/>
              </a:tabLst>
              <a:defRPr/>
            </a:pPr>
            <a:r>
              <a:rPr kumimoji="0" lang="en-US" sz="1500" b="0" i="0" u="none" strike="noStrike" kern="1200" cap="none" spc="0" normalizeH="0" baseline="0" noProof="0">
                <a:ln>
                  <a:noFill/>
                </a:ln>
                <a:solidFill>
                  <a:prstClr val="black"/>
                </a:solidFill>
                <a:effectLst/>
                <a:uLnTx/>
                <a:uFillTx/>
                <a:latin typeface="Segoe UI"/>
                <a:ea typeface="+mn-ea"/>
                <a:cs typeface="+mn-cs"/>
              </a:rPr>
              <a:t>Comprehensive security, compliance, and governance:</a:t>
            </a:r>
          </a:p>
          <a:p>
            <a:pPr marL="285750" marR="0" lvl="0" indent="-285750" algn="l" defTabSz="932742" rtl="0" eaLnBrk="1" fontAlgn="auto" latinLnBrk="0" hangingPunct="1">
              <a:lnSpc>
                <a:spcPct val="100000"/>
              </a:lnSpc>
              <a:spcBef>
                <a:spcPts val="0"/>
              </a:spcBef>
              <a:spcAft>
                <a:spcPts val="600"/>
              </a:spcAft>
              <a:buClrTx/>
              <a:buSzTx/>
              <a:buFont typeface="Arial" panose="020B0604020202020204" pitchFamily="34" charset="0"/>
              <a:buChar char="•"/>
              <a:tabLst>
                <a:tab pos="627063" algn="l"/>
              </a:tabLst>
              <a:defRPr/>
            </a:pPr>
            <a:r>
              <a:rPr kumimoji="0" lang="en-US" sz="1500" b="0" i="0" u="none" strike="noStrike" kern="1200" cap="none" spc="0" normalizeH="0" baseline="0" noProof="0">
                <a:ln>
                  <a:noFill/>
                </a:ln>
                <a:solidFill>
                  <a:prstClr val="black"/>
                </a:solidFill>
                <a:effectLst/>
                <a:uLnTx/>
                <a:uFillTx/>
                <a:latin typeface="Segoe UI"/>
                <a:ea typeface="+mn-ea"/>
                <a:cs typeface="+mn-cs"/>
              </a:rPr>
              <a:t>Proactive and reactive risk identification and alerts</a:t>
            </a:r>
          </a:p>
          <a:p>
            <a:pPr marL="285750" marR="0" lvl="0" indent="-285750" algn="l" defTabSz="932742" rtl="0" eaLnBrk="1" fontAlgn="auto" latinLnBrk="0" hangingPunct="1">
              <a:lnSpc>
                <a:spcPct val="100000"/>
              </a:lnSpc>
              <a:spcBef>
                <a:spcPts val="0"/>
              </a:spcBef>
              <a:spcAft>
                <a:spcPts val="600"/>
              </a:spcAft>
              <a:buClrTx/>
              <a:buSzTx/>
              <a:buFont typeface="Arial" panose="020B0604020202020204" pitchFamily="34" charset="0"/>
              <a:buChar char="•"/>
              <a:tabLst>
                <a:tab pos="627063" algn="l"/>
              </a:tabLst>
              <a:defRPr/>
            </a:pPr>
            <a:r>
              <a:rPr kumimoji="0" lang="en-US" sz="1500" b="0" i="0" u="none" strike="noStrike" kern="1200" cap="none" spc="0" normalizeH="0" baseline="0" noProof="0">
                <a:ln>
                  <a:noFill/>
                </a:ln>
                <a:solidFill>
                  <a:prstClr val="black"/>
                </a:solidFill>
                <a:effectLst/>
                <a:uLnTx/>
                <a:uFillTx/>
                <a:latin typeface="Segoe UI"/>
                <a:ea typeface="+mn-ea"/>
                <a:cs typeface="+mn-cs"/>
              </a:rPr>
              <a:t>P</a:t>
            </a:r>
            <a:r>
              <a:rPr kumimoji="0" lang="en-US" sz="1500" b="0" i="0" u="none" strike="noStrike" kern="1200" cap="none" spc="0" normalizeH="0" baseline="0" noProof="0" err="1">
                <a:ln>
                  <a:noFill/>
                </a:ln>
                <a:solidFill>
                  <a:prstClr val="black"/>
                </a:solidFill>
                <a:effectLst/>
                <a:uLnTx/>
                <a:uFillTx/>
                <a:latin typeface="Segoe UI"/>
                <a:ea typeface="+mn-ea"/>
                <a:cs typeface="+mn-cs"/>
              </a:rPr>
              <a:t>olicy</a:t>
            </a:r>
            <a:r>
              <a:rPr kumimoji="0" lang="en-US" sz="1500" b="0" i="0" u="none" strike="noStrike" kern="1200" cap="none" spc="0" normalizeH="0" baseline="0" noProof="0">
                <a:ln>
                  <a:noFill/>
                </a:ln>
                <a:solidFill>
                  <a:prstClr val="black"/>
                </a:solidFill>
                <a:effectLst/>
                <a:uLnTx/>
                <a:uFillTx/>
                <a:latin typeface="Segoe UI"/>
                <a:ea typeface="+mn-ea"/>
                <a:cs typeface="+mn-cs"/>
              </a:rPr>
              <a:t> suggestions to mitigate your specific risks</a:t>
            </a:r>
          </a:p>
          <a:p>
            <a:pPr marL="285750" marR="0" lvl="0" indent="-285750" algn="l" defTabSz="932742" rtl="0" eaLnBrk="1" fontAlgn="auto" latinLnBrk="0" hangingPunct="1">
              <a:lnSpc>
                <a:spcPct val="100000"/>
              </a:lnSpc>
              <a:spcBef>
                <a:spcPts val="0"/>
              </a:spcBef>
              <a:spcAft>
                <a:spcPts val="600"/>
              </a:spcAft>
              <a:buClrTx/>
              <a:buSzTx/>
              <a:buFont typeface="Arial" panose="020B0604020202020204" pitchFamily="34" charset="0"/>
              <a:buChar char="•"/>
              <a:tabLst>
                <a:tab pos="627063" algn="l"/>
              </a:tabLst>
              <a:defRPr/>
            </a:pPr>
            <a:r>
              <a:rPr kumimoji="0" lang="en-US" sz="1500" b="0" i="0" u="none" strike="noStrike" kern="1200" cap="none" spc="0" normalizeH="0" baseline="0" noProof="0">
                <a:ln>
                  <a:noFill/>
                </a:ln>
                <a:solidFill>
                  <a:prstClr val="black"/>
                </a:solidFill>
                <a:effectLst/>
                <a:uLnTx/>
                <a:uFillTx/>
                <a:latin typeface="Segoe UI"/>
                <a:ea typeface="+mn-ea"/>
                <a:cs typeface="+mn-cs"/>
              </a:rPr>
              <a:t>Enforcement of file level access controls and data loss prevention policies</a:t>
            </a:r>
          </a:p>
          <a:p>
            <a:pPr marL="285750" marR="0" lvl="0" indent="-285750" algn="l" defTabSz="932742" rtl="0" eaLnBrk="1" fontAlgn="auto" latinLnBrk="0" hangingPunct="1">
              <a:lnSpc>
                <a:spcPct val="100000"/>
              </a:lnSpc>
              <a:spcBef>
                <a:spcPts val="0"/>
              </a:spcBef>
              <a:spcAft>
                <a:spcPts val="600"/>
              </a:spcAft>
              <a:buClrTx/>
              <a:buSzTx/>
              <a:buFont typeface="Arial" panose="020B0604020202020204" pitchFamily="34" charset="0"/>
              <a:buChar char="•"/>
              <a:tabLst>
                <a:tab pos="627063" algn="l"/>
              </a:tabLst>
              <a:defRPr/>
            </a:pPr>
            <a:r>
              <a:rPr kumimoji="0" lang="en-US" sz="1500" b="0" i="0" u="none" strike="noStrike" kern="1200" cap="none" spc="0" normalizeH="0" baseline="0" noProof="0">
                <a:ln>
                  <a:noFill/>
                </a:ln>
                <a:solidFill>
                  <a:prstClr val="black"/>
                </a:solidFill>
                <a:effectLst/>
                <a:uLnTx/>
                <a:uFillTx/>
                <a:latin typeface="Segoe UI"/>
                <a:ea typeface="+mn-ea"/>
                <a:cs typeface="+mn-cs"/>
              </a:rPr>
              <a:t>Vi</a:t>
            </a:r>
            <a:r>
              <a:rPr kumimoji="0" lang="en-US" sz="1500" b="0" i="0" u="none" strike="noStrike" kern="1200" cap="none" spc="0" normalizeH="0" baseline="0" noProof="0" err="1">
                <a:ln>
                  <a:noFill/>
                </a:ln>
                <a:solidFill>
                  <a:prstClr val="black"/>
                </a:solidFill>
                <a:effectLst/>
                <a:uLnTx/>
                <a:uFillTx/>
                <a:latin typeface="Segoe UI"/>
                <a:ea typeface="+mn-ea"/>
                <a:cs typeface="+mn-cs"/>
              </a:rPr>
              <a:t>sibility</a:t>
            </a:r>
            <a:r>
              <a:rPr kumimoji="0" lang="en-US" sz="1500" b="0" i="0" u="none" strike="noStrike" kern="1200" cap="none" spc="0" normalizeH="0" baseline="0" noProof="0">
                <a:ln>
                  <a:noFill/>
                </a:ln>
                <a:solidFill>
                  <a:prstClr val="black"/>
                </a:solidFill>
                <a:effectLst/>
                <a:uLnTx/>
                <a:uFillTx/>
                <a:latin typeface="Segoe UI"/>
                <a:ea typeface="+mn-ea"/>
                <a:cs typeface="+mn-cs"/>
              </a:rPr>
              <a:t> to prompt and response text and referenced files</a:t>
            </a:r>
          </a:p>
          <a:p>
            <a:pPr marL="285750" marR="0" lvl="0" indent="-285750" algn="l" defTabSz="932742" rtl="0" eaLnBrk="1" fontAlgn="auto" latinLnBrk="0" hangingPunct="1">
              <a:lnSpc>
                <a:spcPct val="100000"/>
              </a:lnSpc>
              <a:spcBef>
                <a:spcPts val="0"/>
              </a:spcBef>
              <a:spcAft>
                <a:spcPts val="600"/>
              </a:spcAft>
              <a:buClrTx/>
              <a:buSzTx/>
              <a:buFont typeface="Arial" panose="020B0604020202020204" pitchFamily="34" charset="0"/>
              <a:buChar char="•"/>
              <a:tabLst>
                <a:tab pos="627063" algn="l"/>
              </a:tabLst>
              <a:defRPr/>
            </a:pPr>
            <a:r>
              <a:rPr kumimoji="0" lang="en-US" sz="1500" b="0" i="0" u="none" strike="noStrike" kern="1200" cap="none" spc="0" normalizeH="0" baseline="0" noProof="0">
                <a:ln>
                  <a:noFill/>
                </a:ln>
                <a:solidFill>
                  <a:prstClr val="black"/>
                </a:solidFill>
                <a:effectLst/>
                <a:uLnTx/>
                <a:uFillTx/>
                <a:latin typeface="Segoe UI"/>
                <a:ea typeface="+mn-ea"/>
                <a:cs typeface="+mn-cs"/>
              </a:rPr>
              <a:t>Use AI to identify risky user patterns and automatically add them to more strict security policies</a:t>
            </a:r>
          </a:p>
          <a:p>
            <a:pPr marL="285750" marR="0" lvl="0" indent="-285750" algn="l" defTabSz="932742" rtl="0" eaLnBrk="1" fontAlgn="auto" latinLnBrk="0" hangingPunct="1">
              <a:lnSpc>
                <a:spcPct val="100000"/>
              </a:lnSpc>
              <a:spcBef>
                <a:spcPts val="0"/>
              </a:spcBef>
              <a:spcAft>
                <a:spcPts val="600"/>
              </a:spcAft>
              <a:buClrTx/>
              <a:buSzTx/>
              <a:buFont typeface="Arial" panose="020B0604020202020204" pitchFamily="34" charset="0"/>
              <a:buChar char="•"/>
              <a:tabLst>
                <a:tab pos="627063" algn="l"/>
              </a:tabLst>
              <a:defRPr/>
            </a:pPr>
            <a:r>
              <a:rPr kumimoji="0" lang="en-US" sz="1500" b="0" i="0" u="none" strike="noStrike" kern="1200" cap="none" spc="0" normalizeH="0" baseline="0" noProof="0">
                <a:ln>
                  <a:noFill/>
                </a:ln>
                <a:solidFill>
                  <a:prstClr val="black"/>
                </a:solidFill>
                <a:effectLst/>
                <a:uLnTx/>
                <a:uFillTx/>
                <a:latin typeface="Segoe UI"/>
                <a:ea typeface="+mn-ea"/>
                <a:cs typeface="+mn-cs"/>
              </a:rPr>
              <a:t>And more</a:t>
            </a:r>
          </a:p>
        </p:txBody>
      </p:sp>
      <p:sp>
        <p:nvSpPr>
          <p:cNvPr id="57" name="TextBox 56">
            <a:extLst>
              <a:ext uri="{FF2B5EF4-FFF2-40B4-BE49-F238E27FC236}">
                <a16:creationId xmlns:a16="http://schemas.microsoft.com/office/drawing/2014/main" id="{BF1168A1-31F5-A8E8-733E-EE3A13FC6B69}"/>
              </a:ext>
            </a:extLst>
          </p:cNvPr>
          <p:cNvSpPr txBox="1"/>
          <p:nvPr/>
        </p:nvSpPr>
        <p:spPr>
          <a:xfrm>
            <a:off x="4641018" y="6604184"/>
            <a:ext cx="2909964" cy="184666"/>
          </a:xfrm>
          <a:prstGeom prst="rect">
            <a:avLst/>
          </a:prstGeom>
          <a:noFill/>
        </p:spPr>
        <p:txBody>
          <a:bodyPr wrap="none" lIns="0" tIns="0" rIns="0" bIns="0" rtlCol="0">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200" b="0" i="0" u="none" strike="noStrike" kern="1200" cap="none" spc="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mn-cs"/>
              </a:rPr>
              <a:t>*with SharePoint Advanced Management </a:t>
            </a:r>
          </a:p>
        </p:txBody>
      </p:sp>
    </p:spTree>
    <p:extLst>
      <p:ext uri="{BB962C8B-B14F-4D97-AF65-F5344CB8AC3E}">
        <p14:creationId xmlns:p14="http://schemas.microsoft.com/office/powerpoint/2010/main" val="275016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C22DA-F427-5C5D-C1D8-6A4EBD9D4AD2}"/>
            </a:ext>
          </a:extLst>
        </p:cNvPr>
        <p:cNvGrpSpPr/>
        <p:nvPr/>
      </p:nvGrpSpPr>
      <p:grpSpPr>
        <a:xfrm>
          <a:off x="0" y="0"/>
          <a:ext cx="0" cy="0"/>
          <a:chOff x="0" y="0"/>
          <a:chExt cx="0" cy="0"/>
        </a:xfrm>
      </p:grpSpPr>
      <p:sp>
        <p:nvSpPr>
          <p:cNvPr id="3" name="Rectangle: Rounded Corners 18">
            <a:extLst>
              <a:ext uri="{FF2B5EF4-FFF2-40B4-BE49-F238E27FC236}">
                <a16:creationId xmlns:a16="http://schemas.microsoft.com/office/drawing/2014/main" id="{FD6B507C-23C9-4CCF-7E39-EB8725506D1D}"/>
              </a:ext>
              <a:ext uri="{C183D7F6-B498-43B3-948B-1728B52AA6E4}">
                <adec:decorative xmlns:adec="http://schemas.microsoft.com/office/drawing/2017/decorative" val="1"/>
              </a:ext>
            </a:extLst>
          </p:cNvPr>
          <p:cNvSpPr>
            <a:spLocks/>
          </p:cNvSpPr>
          <p:nvPr/>
        </p:nvSpPr>
        <p:spPr bwMode="auto">
          <a:xfrm rot="16200000" flipV="1">
            <a:off x="1112548" y="-1008788"/>
            <a:ext cx="482025" cy="2707127"/>
          </a:xfrm>
          <a:prstGeom prst="round2SameRect">
            <a:avLst>
              <a:gd name="adj1" fmla="val 50000"/>
              <a:gd name="adj2" fmla="val 0"/>
            </a:avLst>
          </a:prstGeom>
          <a:solidFill>
            <a:srgbClr val="C03BC4"/>
          </a:solidFill>
          <a:ln>
            <a:noFill/>
            <a:prstDash/>
          </a:ln>
          <a:effectLst>
            <a:outerShdw blurRad="355600" algn="ctr" rotWithShape="0">
              <a:prstClr val="black">
                <a:alpha val="17000"/>
              </a:prstClr>
            </a:outerShdw>
          </a:effectLst>
        </p:spPr>
        <p:txBody>
          <a:bodyPr rot="0" spcFirstLastPara="0" vertOverflow="overflow" horzOverflow="overflow" vert="vert270" wrap="square" lIns="0" tIns="0" rIns="0" bIns="576072"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1200"/>
              </a:spcAft>
              <a:buClrTx/>
              <a:buSzPct val="90000"/>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0" name="Title 1">
            <a:extLst>
              <a:ext uri="{FF2B5EF4-FFF2-40B4-BE49-F238E27FC236}">
                <a16:creationId xmlns:a16="http://schemas.microsoft.com/office/drawing/2014/main" id="{13D18D65-2715-AC41-3439-A01BC4ABEA7C}"/>
              </a:ext>
            </a:extLst>
          </p:cNvPr>
          <p:cNvSpPr>
            <a:spLocks noGrp="1"/>
          </p:cNvSpPr>
          <p:nvPr>
            <p:ph type="title"/>
          </p:nvPr>
        </p:nvSpPr>
        <p:spPr>
          <a:xfrm>
            <a:off x="298451" y="585789"/>
            <a:ext cx="11599862" cy="430887"/>
          </a:xfrm>
        </p:spPr>
        <p:txBody>
          <a:bodyPr>
            <a:noAutofit/>
          </a:bodyPr>
          <a:lstStyle/>
          <a:p>
            <a:r>
              <a:rPr lang="en-AU" sz="2800"/>
              <a:t>Address internal oversharing concerns in Microsoft 365 Copilot </a:t>
            </a:r>
          </a:p>
        </p:txBody>
      </p:sp>
      <p:sp>
        <p:nvSpPr>
          <p:cNvPr id="4" name="Rectangle: Rounded Corners 3">
            <a:extLst>
              <a:ext uri="{FF2B5EF4-FFF2-40B4-BE49-F238E27FC236}">
                <a16:creationId xmlns:a16="http://schemas.microsoft.com/office/drawing/2014/main" id="{F9C14AF4-72DD-D2CF-E444-A7CE0FE96CB7}"/>
              </a:ext>
            </a:extLst>
          </p:cNvPr>
          <p:cNvSpPr/>
          <p:nvPr/>
        </p:nvSpPr>
        <p:spPr bwMode="auto">
          <a:xfrm>
            <a:off x="0" y="214809"/>
            <a:ext cx="2619376" cy="279718"/>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C03BC4"/>
                </a:solidFill>
                <a:effectLst/>
                <a:uLnTx/>
                <a:uFillTx/>
                <a:latin typeface="Segoe UI Semibold"/>
                <a:ea typeface="Segoe UI" pitchFamily="34" charset="0"/>
                <a:cs typeface="Segoe UI" pitchFamily="34" charset="0"/>
              </a:rPr>
              <a:t>Foundational (previously Core)</a:t>
            </a:r>
          </a:p>
        </p:txBody>
      </p:sp>
      <p:sp>
        <p:nvSpPr>
          <p:cNvPr id="12" name="TextBox 11">
            <a:extLst>
              <a:ext uri="{FF2B5EF4-FFF2-40B4-BE49-F238E27FC236}">
                <a16:creationId xmlns:a16="http://schemas.microsoft.com/office/drawing/2014/main" id="{FF485455-076D-AB32-7C41-EE7AC8EB2508}"/>
              </a:ext>
            </a:extLst>
          </p:cNvPr>
          <p:cNvSpPr txBox="1"/>
          <p:nvPr/>
        </p:nvSpPr>
        <p:spPr>
          <a:xfrm>
            <a:off x="9298494" y="169257"/>
            <a:ext cx="458202" cy="138499"/>
          </a:xfrm>
          <a:prstGeom prst="rect">
            <a:avLst/>
          </a:prstGeom>
          <a:solidFill>
            <a:srgbClr val="FDFDFD">
              <a:alpha val="99000"/>
            </a:srgbClr>
          </a:solidFill>
        </p:spPr>
        <p:txBody>
          <a:bodyPr wrap="square" lIns="0" tIns="0" rIns="0" bIns="0" anchor="ctr">
            <a:spAutoFit/>
          </a:bodyPr>
          <a:lstStyle>
            <a:defPPr>
              <a:defRPr lang="en-US"/>
            </a:defPPr>
            <a:lvl1pPr>
              <a:spcAft>
                <a:spcPts val="200"/>
              </a:spcAft>
              <a:defRPr sz="900" b="1">
                <a:solidFill>
                  <a:srgbClr val="0070C4"/>
                </a:solidFill>
              </a:defRPr>
            </a:lvl1p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900" b="1" i="0" u="none" strike="noStrike" kern="1200" cap="none" spc="0" normalizeH="0" baseline="0" noProof="0" dirty="0">
                <a:ln>
                  <a:noFill/>
                </a:ln>
                <a:solidFill>
                  <a:srgbClr val="C03BC4"/>
                </a:solidFill>
                <a:effectLst/>
                <a:uLnTx/>
                <a:uFillTx/>
                <a:latin typeface="Segoe UI"/>
                <a:ea typeface="+mn-ea"/>
                <a:cs typeface="+mn-cs"/>
              </a:rPr>
              <a:t>LEGEND</a:t>
            </a:r>
          </a:p>
        </p:txBody>
      </p:sp>
      <p:sp>
        <p:nvSpPr>
          <p:cNvPr id="15" name="TextBox 14">
            <a:extLst>
              <a:ext uri="{FF2B5EF4-FFF2-40B4-BE49-F238E27FC236}">
                <a16:creationId xmlns:a16="http://schemas.microsoft.com/office/drawing/2014/main" id="{5E86DF00-39DD-184C-DACC-D0DE35FBE950}"/>
              </a:ext>
            </a:extLst>
          </p:cNvPr>
          <p:cNvSpPr txBox="1"/>
          <p:nvPr/>
        </p:nvSpPr>
        <p:spPr>
          <a:xfrm>
            <a:off x="9857373" y="101268"/>
            <a:ext cx="1058608" cy="274476"/>
          </a:xfrm>
          <a:prstGeom prst="roundRect">
            <a:avLst>
              <a:gd name="adj" fmla="val 50000"/>
            </a:avLst>
          </a:prstGeom>
          <a:solidFill>
            <a:schemeClr val="bg1"/>
          </a:solidFill>
          <a:ln>
            <a:noFill/>
            <a:prstDash/>
          </a:ln>
          <a:effectLst>
            <a:outerShdw blurRad="50800" dist="38100" dir="2700000" algn="tl" rotWithShape="0">
              <a:schemeClr val="bg1">
                <a:lumMod val="65000"/>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en-US"/>
            </a:defPPr>
            <a:lvl1pPr fontAlgn="base">
              <a:spcBef>
                <a:spcPct val="0"/>
              </a:spcBef>
              <a:spcAft>
                <a:spcPts val="1200"/>
              </a:spcAft>
              <a:buSzPct val="90000"/>
              <a:defRPr kumimoji="0" sz="1000" b="0" i="0" u="none" strike="noStrike" cap="none" spc="0" normalizeH="0" baseline="0">
                <a:ln>
                  <a:noFill/>
                </a:ln>
                <a:solidFill>
                  <a:schemeClr val="accent1"/>
                </a:solidFill>
                <a:uLnTx/>
                <a:uFillTx/>
                <a:latin typeface="+mj-lt"/>
              </a:defRPr>
            </a:lvl1pPr>
          </a:lstStyle>
          <a:p>
            <a:pPr marL="0" marR="0" lvl="0" indent="0" algn="ctr" defTabSz="914400" rtl="0" eaLnBrk="1" fontAlgn="base" latinLnBrk="0" hangingPunct="1">
              <a:lnSpc>
                <a:spcPct val="100000"/>
              </a:lnSpc>
              <a:spcBef>
                <a:spcPct val="0"/>
              </a:spcBef>
              <a:spcAft>
                <a:spcPts val="200"/>
              </a:spcAft>
              <a:buClrTx/>
              <a:buSzPct val="90000"/>
              <a:buFontTx/>
              <a:buNone/>
              <a:tabLst/>
              <a:defRPr/>
            </a:pPr>
            <a:r>
              <a:rPr kumimoji="0" lang="en-US" sz="700" b="1" i="0" u="none" strike="noStrike" kern="1200" cap="none" spc="0" normalizeH="0" baseline="0" noProof="0">
                <a:ln>
                  <a:noFill/>
                </a:ln>
                <a:solidFill>
                  <a:srgbClr val="000000"/>
                </a:solidFill>
                <a:effectLst/>
                <a:uLnTx/>
                <a:uFillTx/>
                <a:latin typeface="Segoe UI"/>
                <a:ea typeface="+mn-ea"/>
                <a:cs typeface="+mn-cs"/>
              </a:rPr>
              <a:t>1</a:t>
            </a:r>
            <a:r>
              <a:rPr kumimoji="0" lang="en-US" sz="700" b="0" i="0" u="none" strike="noStrike" kern="1200" cap="none" spc="0" normalizeH="0" baseline="0" noProof="0">
                <a:ln>
                  <a:noFill/>
                </a:ln>
                <a:solidFill>
                  <a:srgbClr val="000000"/>
                </a:solidFill>
                <a:effectLst/>
                <a:uLnTx/>
                <a:uFillTx/>
                <a:latin typeface="Segoe UI"/>
                <a:ea typeface="+mn-ea"/>
                <a:cs typeface="+mn-cs"/>
              </a:rPr>
              <a:t> – Copilot and </a:t>
            </a:r>
            <a:br>
              <a:rPr kumimoji="0" lang="en-US" sz="700" b="0" i="0" u="none" strike="noStrike" kern="1200" cap="none" spc="0" normalizeH="0" baseline="0" noProof="0">
                <a:ln>
                  <a:noFill/>
                </a:ln>
                <a:solidFill>
                  <a:srgbClr val="000000"/>
                </a:solidFill>
                <a:effectLst/>
                <a:uLnTx/>
                <a:uFillTx/>
                <a:latin typeface="Segoe UI"/>
                <a:ea typeface="+mn-ea"/>
                <a:cs typeface="+mn-cs"/>
              </a:rPr>
            </a:br>
            <a:r>
              <a:rPr kumimoji="0" lang="en-US" sz="700" b="0" i="0" u="none" strike="noStrike" kern="1200" cap="none" spc="0" normalizeH="0" baseline="0" noProof="0">
                <a:ln>
                  <a:noFill/>
                </a:ln>
                <a:solidFill>
                  <a:srgbClr val="000000"/>
                </a:solidFill>
                <a:effectLst/>
                <a:uLnTx/>
                <a:uFillTx/>
                <a:latin typeface="Segoe UI"/>
                <a:ea typeface="+mn-ea"/>
                <a:cs typeface="+mn-cs"/>
              </a:rPr>
              <a:t>SharePoint Adv. Mgt.</a:t>
            </a:r>
          </a:p>
        </p:txBody>
      </p:sp>
      <p:sp>
        <p:nvSpPr>
          <p:cNvPr id="17" name="TextBox 16">
            <a:extLst>
              <a:ext uri="{FF2B5EF4-FFF2-40B4-BE49-F238E27FC236}">
                <a16:creationId xmlns:a16="http://schemas.microsoft.com/office/drawing/2014/main" id="{AE57B5AB-447C-24DB-D4C6-19FBE0539743}"/>
              </a:ext>
            </a:extLst>
          </p:cNvPr>
          <p:cNvSpPr txBox="1"/>
          <p:nvPr/>
        </p:nvSpPr>
        <p:spPr>
          <a:xfrm>
            <a:off x="10961273" y="101268"/>
            <a:ext cx="1058608" cy="274476"/>
          </a:xfrm>
          <a:prstGeom prst="roundRect">
            <a:avLst>
              <a:gd name="adj" fmla="val 50000"/>
            </a:avLst>
          </a:prstGeom>
          <a:solidFill>
            <a:schemeClr val="bg1"/>
          </a:solidFill>
          <a:ln>
            <a:noFill/>
            <a:prstDash/>
          </a:ln>
          <a:effectLst>
            <a:outerShdw blurRad="50800" dist="38100" dir="2700000" algn="tl" rotWithShape="0">
              <a:schemeClr val="bg1">
                <a:lumMod val="65000"/>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en-US"/>
            </a:defPPr>
            <a:lvl1pPr fontAlgn="base">
              <a:spcBef>
                <a:spcPct val="0"/>
              </a:spcBef>
              <a:spcAft>
                <a:spcPts val="1200"/>
              </a:spcAft>
              <a:buSzPct val="90000"/>
              <a:defRPr kumimoji="0" sz="1000" b="0" i="0" u="none" strike="noStrike" cap="none" spc="0" normalizeH="0" baseline="0">
                <a:ln>
                  <a:noFill/>
                </a:ln>
                <a:solidFill>
                  <a:schemeClr val="accent1"/>
                </a:solidFill>
                <a:uLnTx/>
                <a:uFillTx/>
                <a:latin typeface="+mj-lt"/>
              </a:defRPr>
            </a:lvl1pPr>
          </a:lstStyle>
          <a:p>
            <a:pPr marL="0" marR="0" lvl="0" indent="0" algn="ctr" defTabSz="914400" rtl="0" eaLnBrk="1" fontAlgn="base" latinLnBrk="0" hangingPunct="1">
              <a:lnSpc>
                <a:spcPct val="100000"/>
              </a:lnSpc>
              <a:spcBef>
                <a:spcPct val="0"/>
              </a:spcBef>
              <a:spcAft>
                <a:spcPts val="200"/>
              </a:spcAft>
              <a:buClrTx/>
              <a:buSzPct val="90000"/>
              <a:buFontTx/>
              <a:buNone/>
              <a:tabLst/>
              <a:defRPr/>
            </a:pPr>
            <a:r>
              <a:rPr kumimoji="0" lang="en-US" sz="700" b="1" i="0" u="none" strike="noStrike" kern="1200" cap="none" spc="0" normalizeH="0" baseline="0" noProof="0">
                <a:ln>
                  <a:noFill/>
                </a:ln>
                <a:solidFill>
                  <a:srgbClr val="000000"/>
                </a:solidFill>
                <a:effectLst/>
                <a:uLnTx/>
                <a:uFillTx/>
                <a:latin typeface="Segoe UI"/>
                <a:ea typeface="+mn-ea"/>
                <a:cs typeface="+mn-cs"/>
              </a:rPr>
              <a:t>2</a:t>
            </a:r>
            <a:r>
              <a:rPr kumimoji="0" lang="en-US" sz="700" b="0" i="0" u="none" strike="noStrike" kern="1200" cap="none" spc="0" normalizeH="0" baseline="0" noProof="0">
                <a:ln>
                  <a:noFill/>
                </a:ln>
                <a:solidFill>
                  <a:srgbClr val="000000"/>
                </a:solidFill>
                <a:effectLst/>
                <a:uLnTx/>
                <a:uFillTx/>
                <a:latin typeface="Segoe UI"/>
                <a:ea typeface="+mn-ea"/>
                <a:cs typeface="+mn-cs"/>
              </a:rPr>
              <a:t> – OE3/ME3</a:t>
            </a:r>
          </a:p>
        </p:txBody>
      </p:sp>
      <p:sp>
        <p:nvSpPr>
          <p:cNvPr id="14" name="TextBox 13">
            <a:extLst>
              <a:ext uri="{FF2B5EF4-FFF2-40B4-BE49-F238E27FC236}">
                <a16:creationId xmlns:a16="http://schemas.microsoft.com/office/drawing/2014/main" id="{B98DFBD6-41CF-ABAA-65F6-C7C7821AACE8}"/>
              </a:ext>
            </a:extLst>
          </p:cNvPr>
          <p:cNvSpPr txBox="1">
            <a:spLocks/>
          </p:cNvSpPr>
          <p:nvPr/>
        </p:nvSpPr>
        <p:spPr>
          <a:xfrm>
            <a:off x="298451" y="1120915"/>
            <a:ext cx="11310937" cy="215444"/>
          </a:xfrm>
          <a:prstGeom prst="rect">
            <a:avLst/>
          </a:prstGeom>
          <a:noFill/>
        </p:spPr>
        <p:txBody>
          <a:bodyPr wrap="square" lIns="0" tIns="0" rIns="0" bIns="0" rtlCol="0" anchor="t">
            <a:spAutoFit/>
          </a:bodyPr>
          <a:lstStyle/>
          <a:p>
            <a:pPr marL="7938" marR="0" lvl="1"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Follow the recommended activities for the Foundational path to further optimize data security controls.</a:t>
            </a:r>
          </a:p>
        </p:txBody>
      </p:sp>
      <p:graphicFrame>
        <p:nvGraphicFramePr>
          <p:cNvPr id="2" name="Table 1">
            <a:extLst>
              <a:ext uri="{FF2B5EF4-FFF2-40B4-BE49-F238E27FC236}">
                <a16:creationId xmlns:a16="http://schemas.microsoft.com/office/drawing/2014/main" id="{A9DCB7EB-D769-445B-AFC2-27817035B8B2}"/>
              </a:ext>
            </a:extLst>
          </p:cNvPr>
          <p:cNvGraphicFramePr>
            <a:graphicFrameLocks noGrp="1"/>
          </p:cNvGraphicFramePr>
          <p:nvPr/>
        </p:nvGraphicFramePr>
        <p:xfrm>
          <a:off x="298449" y="1922782"/>
          <a:ext cx="11594592" cy="3558540"/>
        </p:xfrm>
        <a:graphic>
          <a:graphicData uri="http://schemas.openxmlformats.org/drawingml/2006/table">
            <a:tbl>
              <a:tblPr firstRow="1" bandRow="1">
                <a:effectLst>
                  <a:outerShdw blurRad="63500" algn="ctr" rotWithShape="0">
                    <a:prstClr val="black">
                      <a:alpha val="17000"/>
                    </a:prstClr>
                  </a:outerShdw>
                </a:effectLst>
                <a:tableStyleId>{5940675A-B579-460E-94D1-54222C63F5DA}</a:tableStyleId>
              </a:tblPr>
              <a:tblGrid>
                <a:gridCol w="914400">
                  <a:extLst>
                    <a:ext uri="{9D8B030D-6E8A-4147-A177-3AD203B41FA5}">
                      <a16:colId xmlns:a16="http://schemas.microsoft.com/office/drawing/2014/main" val="2545195864"/>
                    </a:ext>
                  </a:extLst>
                </a:gridCol>
                <a:gridCol w="2962656">
                  <a:extLst>
                    <a:ext uri="{9D8B030D-6E8A-4147-A177-3AD203B41FA5}">
                      <a16:colId xmlns:a16="http://schemas.microsoft.com/office/drawing/2014/main" val="755212729"/>
                    </a:ext>
                  </a:extLst>
                </a:gridCol>
                <a:gridCol w="3666744">
                  <a:extLst>
                    <a:ext uri="{9D8B030D-6E8A-4147-A177-3AD203B41FA5}">
                      <a16:colId xmlns:a16="http://schemas.microsoft.com/office/drawing/2014/main" val="2550281842"/>
                    </a:ext>
                  </a:extLst>
                </a:gridCol>
                <a:gridCol w="4050792">
                  <a:extLst>
                    <a:ext uri="{9D8B030D-6E8A-4147-A177-3AD203B41FA5}">
                      <a16:colId xmlns:a16="http://schemas.microsoft.com/office/drawing/2014/main" val="3692620053"/>
                    </a:ext>
                  </a:extLst>
                </a:gridCol>
              </a:tblGrid>
              <a:tr h="0">
                <a:tc>
                  <a:txBody>
                    <a:bodyPr/>
                    <a:lstStyle/>
                    <a:p>
                      <a:pPr>
                        <a:lnSpc>
                          <a:spcPct val="100000"/>
                        </a:lnSpc>
                      </a:pPr>
                      <a:r>
                        <a:rPr lang="en-US" sz="1100" b="0">
                          <a:solidFill>
                            <a:schemeClr val="bg1"/>
                          </a:solidFill>
                          <a:latin typeface="+mj-lt"/>
                          <a:ea typeface="+mj-ea"/>
                          <a:cs typeface="+mj-cs"/>
                        </a:rPr>
                        <a:t>Phase</a:t>
                      </a:r>
                    </a:p>
                  </a:txBody>
                  <a:tcPr marL="73152" marR="73152" anchor="ctr">
                    <a:lnL w="6350" cap="flat" cmpd="sng" algn="ctr">
                      <a:solidFill>
                        <a:schemeClr val="accent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11000">
                          <a:schemeClr val="accent1"/>
                        </a:gs>
                        <a:gs pos="90000">
                          <a:srgbClr val="505FCD"/>
                        </a:gs>
                      </a:gsLst>
                      <a:lin ang="0" scaled="1"/>
                    </a:gradFill>
                  </a:tcPr>
                </a:tc>
                <a:tc>
                  <a:txBody>
                    <a:bodyPr/>
                    <a:lstStyle/>
                    <a:p>
                      <a:pPr>
                        <a:lnSpc>
                          <a:spcPct val="100000"/>
                        </a:lnSpc>
                      </a:pPr>
                      <a:r>
                        <a:rPr lang="en-US" sz="1100" kern="1200" noProof="0">
                          <a:solidFill>
                            <a:schemeClr val="bg1"/>
                          </a:solidFill>
                          <a:latin typeface="+mj-lt"/>
                          <a:ea typeface="+mn-ea"/>
                          <a:cs typeface="+mn-cs"/>
                        </a:rPr>
                        <a:t>Pilot (Optional)</a:t>
                      </a:r>
                      <a:endParaRPr lang="en-US" sz="1100">
                        <a:solidFill>
                          <a:schemeClr val="bg1"/>
                        </a:solidFill>
                        <a:latin typeface="+mj-lt"/>
                        <a:ea typeface="+mn-ea"/>
                        <a:cs typeface="+mn-cs"/>
                      </a:endParaRPr>
                    </a:p>
                  </a:txBody>
                  <a:tcPr marL="73152" marR="7315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11000">
                          <a:srgbClr val="505FCD"/>
                        </a:gs>
                        <a:gs pos="90000">
                          <a:srgbClr val="505FCD"/>
                        </a:gs>
                      </a:gsLst>
                      <a:lin ang="0" scaled="1"/>
                    </a:gradFill>
                  </a:tcPr>
                </a:tc>
                <a:tc>
                  <a:txBody>
                    <a:bodyPr/>
                    <a:lstStyle/>
                    <a:p>
                      <a:pPr>
                        <a:lnSpc>
                          <a:spcPct val="100000"/>
                        </a:lnSpc>
                      </a:pPr>
                      <a:r>
                        <a:rPr lang="en-US" sz="1100">
                          <a:solidFill>
                            <a:schemeClr val="bg1"/>
                          </a:solidFill>
                          <a:latin typeface="+mj-lt"/>
                          <a:ea typeface="+mn-ea"/>
                          <a:cs typeface="+mn-cs"/>
                        </a:rPr>
                        <a:t>Deploy </a:t>
                      </a:r>
                    </a:p>
                  </a:txBody>
                  <a:tcPr marL="73152" marR="73152"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11000">
                          <a:srgbClr val="505FCD"/>
                        </a:gs>
                        <a:gs pos="90000">
                          <a:srgbClr val="505FCD"/>
                        </a:gs>
                      </a:gsLst>
                      <a:lin ang="0" scaled="1"/>
                    </a:gradFill>
                  </a:tcPr>
                </a:tc>
                <a:tc>
                  <a:txBody>
                    <a:bodyPr/>
                    <a:lstStyle/>
                    <a:p>
                      <a:pPr>
                        <a:lnSpc>
                          <a:spcPct val="100000"/>
                        </a:lnSpc>
                      </a:pPr>
                      <a:r>
                        <a:rPr lang="en-US" sz="1100">
                          <a:solidFill>
                            <a:schemeClr val="bg1"/>
                          </a:solidFill>
                          <a:latin typeface="+mj-lt"/>
                          <a:ea typeface="+mn-ea"/>
                          <a:cs typeface="+mn-cs"/>
                        </a:rPr>
                        <a:t>Operate</a:t>
                      </a:r>
                    </a:p>
                  </a:txBody>
                  <a:tcPr marL="73152" marR="73152" anchor="ctr">
                    <a:lnL w="6350" cap="flat" cmpd="sng" algn="ctr">
                      <a:solidFill>
                        <a:schemeClr val="bg1"/>
                      </a:solidFill>
                      <a:prstDash val="solid"/>
                      <a:round/>
                      <a:headEnd type="none" w="med" len="med"/>
                      <a:tailEnd type="none" w="med" len="med"/>
                    </a:lnL>
                    <a:lnR w="6350" cap="flat" cmpd="sng" algn="ctr">
                      <a:solidFill>
                        <a:srgbClr val="C03BC4"/>
                      </a:solid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11000">
                          <a:srgbClr val="505FCD"/>
                        </a:gs>
                        <a:gs pos="90000">
                          <a:srgbClr val="C03BC4"/>
                        </a:gs>
                      </a:gsLst>
                      <a:lin ang="0" scaled="1"/>
                    </a:gradFill>
                  </a:tcPr>
                </a:tc>
                <a:extLst>
                  <a:ext uri="{0D108BD9-81ED-4DB2-BD59-A6C34878D82A}">
                    <a16:rowId xmlns:a16="http://schemas.microsoft.com/office/drawing/2014/main" val="4113847863"/>
                  </a:ext>
                </a:extLst>
              </a:tr>
              <a:tr h="0">
                <a:tc>
                  <a:txBody>
                    <a:bodyPr/>
                    <a:lstStyle/>
                    <a:p>
                      <a:pPr marL="0" marR="0" lvl="0" indent="0" algn="l" rtl="0" eaLnBrk="1" fontAlgn="auto" latinLnBrk="0" hangingPunct="1">
                        <a:lnSpc>
                          <a:spcPct val="100000"/>
                        </a:lnSpc>
                        <a:spcBef>
                          <a:spcPts val="0"/>
                        </a:spcBef>
                        <a:spcAft>
                          <a:spcPts val="0"/>
                        </a:spcAft>
                        <a:buClrTx/>
                        <a:buSzTx/>
                        <a:buFontTx/>
                        <a:buNone/>
                      </a:pPr>
                      <a:r>
                        <a:rPr lang="en-US" sz="900" b="0" i="0" kern="1200" noProof="0">
                          <a:solidFill>
                            <a:schemeClr val="tx1"/>
                          </a:solidFill>
                          <a:latin typeface="+mj-lt"/>
                          <a:ea typeface="+mn-ea"/>
                          <a:cs typeface="+mn-cs"/>
                        </a:rPr>
                        <a:t>Effort</a:t>
                      </a:r>
                    </a:p>
                  </a:txBody>
                  <a:tcPr marL="73152" marR="73152"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kern="1200">
                          <a:solidFill>
                            <a:schemeClr val="tx1"/>
                          </a:solidFill>
                          <a:latin typeface="+mn-lt"/>
                          <a:ea typeface="+mn-ea"/>
                          <a:cs typeface="Segoe UI"/>
                        </a:rPr>
                        <a:t>2–4 days</a:t>
                      </a: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kern="1200">
                          <a:solidFill>
                            <a:schemeClr val="tx1"/>
                          </a:solidFill>
                          <a:latin typeface="+mn-lt"/>
                          <a:ea typeface="+mn-ea"/>
                          <a:cs typeface="Segoe UI"/>
                        </a:rPr>
                        <a:t>2–4 weeks</a:t>
                      </a: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buClrTx/>
                        <a:buSzTx/>
                        <a:buFont typeface="Arial" panose="020B0604020202020204" pitchFamily="34" charset="0"/>
                        <a:buNone/>
                      </a:pPr>
                      <a:r>
                        <a:rPr lang="en-US" sz="900" b="0" kern="1200">
                          <a:solidFill>
                            <a:schemeClr val="tx1"/>
                          </a:solidFill>
                          <a:latin typeface="+mn-lt"/>
                          <a:ea typeface="+mn-ea"/>
                          <a:cs typeface="Segoe UI"/>
                        </a:rPr>
                        <a:t>1+ months</a:t>
                      </a:r>
                    </a:p>
                  </a:txBody>
                  <a:tcPr marL="73152" marR="73152"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89873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j-lt"/>
                          <a:ea typeface="+mn-ea"/>
                          <a:cs typeface="+mn-cs"/>
                        </a:rPr>
                        <a:t>Deployment </a:t>
                      </a:r>
                      <a:br>
                        <a:rPr kumimoji="0" lang="en-US" sz="900" b="0" i="0" u="none" strike="noStrike" kern="1200" cap="none" spc="0" normalizeH="0" baseline="0" noProof="0">
                          <a:ln>
                            <a:noFill/>
                          </a:ln>
                          <a:solidFill>
                            <a:prstClr val="black"/>
                          </a:solidFill>
                          <a:effectLst/>
                          <a:uLnTx/>
                          <a:uFillTx/>
                          <a:latin typeface="+mj-lt"/>
                          <a:ea typeface="+mn-ea"/>
                          <a:cs typeface="+mn-cs"/>
                        </a:rPr>
                      </a:br>
                      <a:r>
                        <a:rPr kumimoji="0" lang="en-US" sz="900" b="0" i="0" u="none" strike="noStrike" kern="1200" cap="none" spc="0" normalizeH="0" baseline="0" noProof="0">
                          <a:ln>
                            <a:noFill/>
                          </a:ln>
                          <a:solidFill>
                            <a:prstClr val="black"/>
                          </a:solidFill>
                          <a:effectLst/>
                          <a:uLnTx/>
                          <a:uFillTx/>
                          <a:latin typeface="+mj-lt"/>
                          <a:ea typeface="+mn-ea"/>
                          <a:cs typeface="+mn-cs"/>
                        </a:rPr>
                        <a:t>steps</a:t>
                      </a:r>
                    </a:p>
                  </a:txBody>
                  <a:tcPr marL="73152" marR="73152"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a:lnSpc>
                          <a:spcPct val="100000"/>
                        </a:lnSpc>
                        <a:spcBef>
                          <a:spcPts val="600"/>
                        </a:spcBef>
                        <a:spcAft>
                          <a:spcPts val="100"/>
                        </a:spcAft>
                        <a:buClrTx/>
                        <a:buSzTx/>
                        <a:buFont typeface="+mj-lt"/>
                        <a:buAutoNum type="arabicPeriod"/>
                      </a:pPr>
                      <a:r>
                        <a:rPr lang="en-US" sz="900" b="0" kern="1200">
                          <a:solidFill>
                            <a:schemeClr val="tx1"/>
                          </a:solidFill>
                          <a:latin typeface="+mj-lt"/>
                          <a:ea typeface="+mn-ea"/>
                          <a:cs typeface="Segoe UI"/>
                        </a:rPr>
                        <a:t>Identify the most popular sites &amp; assess oversharing</a:t>
                      </a:r>
                    </a:p>
                    <a:p>
                      <a:pPr marL="274320" marR="0" lvl="0" indent="-109728" algn="l">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Export the top 100 most used sites from SPO </a:t>
                      </a:r>
                      <a:br>
                        <a:rPr lang="en-US" sz="800" kern="1200">
                          <a:solidFill>
                            <a:schemeClr val="tx1"/>
                          </a:solidFill>
                          <a:latin typeface="+mn-lt"/>
                          <a:ea typeface="+mn-ea"/>
                          <a:cs typeface="Segoe UI"/>
                        </a:rPr>
                      </a:br>
                      <a:r>
                        <a:rPr lang="en-US" sz="800" kern="1200">
                          <a:solidFill>
                            <a:schemeClr val="tx1"/>
                          </a:solidFill>
                          <a:latin typeface="+mn-lt"/>
                          <a:ea typeface="+mn-ea"/>
                          <a:cs typeface="Segoe UI"/>
                        </a:rPr>
                        <a:t>admin center</a:t>
                      </a:r>
                    </a:p>
                    <a:p>
                      <a:pPr marL="274320" marR="0" lvl="0" indent="-109728" algn="l">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Run SAM permission state report</a:t>
                      </a:r>
                      <a:r>
                        <a:rPr lang="en-US" sz="800" kern="1200" baseline="30000">
                          <a:solidFill>
                            <a:schemeClr val="tx1"/>
                          </a:solidFill>
                          <a:latin typeface="+mn-lt"/>
                          <a:ea typeface="+mn-ea"/>
                          <a:cs typeface="Segoe UI"/>
                        </a:rPr>
                        <a:t>1</a:t>
                      </a:r>
                    </a:p>
                    <a:p>
                      <a:pPr marL="274320" marR="0" lvl="0" indent="-109728" algn="l">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Use Purview Content Explorer to view which sites contain sensitive information types (SITs)</a:t>
                      </a:r>
                      <a:r>
                        <a:rPr lang="en-US" sz="800" kern="1200" baseline="30000">
                          <a:solidFill>
                            <a:schemeClr val="tx1"/>
                          </a:solidFill>
                          <a:latin typeface="+mn-lt"/>
                          <a:ea typeface="+mn-ea"/>
                          <a:cs typeface="Segoe UI"/>
                        </a:rPr>
                        <a:t>2</a:t>
                      </a:r>
                    </a:p>
                    <a:p>
                      <a:pPr marL="114300" marR="0" lvl="0" indent="-114300" algn="l">
                        <a:lnSpc>
                          <a:spcPct val="100000"/>
                        </a:lnSpc>
                        <a:spcBef>
                          <a:spcPts val="600"/>
                        </a:spcBef>
                        <a:spcAft>
                          <a:spcPts val="100"/>
                        </a:spcAft>
                        <a:buClrTx/>
                        <a:buSzTx/>
                        <a:buFont typeface="+mj-lt"/>
                        <a:buAutoNum type="arabicPeriod" startAt="2"/>
                      </a:pPr>
                      <a:r>
                        <a:rPr lang="en-US" sz="900" b="0" kern="1200">
                          <a:solidFill>
                            <a:schemeClr val="tx1"/>
                          </a:solidFill>
                          <a:latin typeface="+mj-lt"/>
                          <a:ea typeface="+mn-ea"/>
                          <a:cs typeface="Segoe UI"/>
                        </a:rPr>
                        <a:t>Grant Copilot access to popular, low risk sites</a:t>
                      </a:r>
                    </a:p>
                    <a:p>
                      <a:pPr marL="274320" marR="0" lvl="0" indent="-109728" algn="l" defTabSz="932742" rtl="0" eaLnBrk="1" latinLnBrk="0" hangingPunct="1">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Cross reference the report results from SAM and Purview Content Explorer with the top 100 used sites to identify up to 100 sites to be allowed for Copilot discovery</a:t>
                      </a:r>
                      <a:r>
                        <a:rPr lang="en-US" sz="800" kern="1200" baseline="30000">
                          <a:solidFill>
                            <a:schemeClr val="tx1"/>
                          </a:solidFill>
                          <a:latin typeface="+mn-lt"/>
                          <a:ea typeface="+mn-ea"/>
                          <a:cs typeface="Segoe UI"/>
                        </a:rPr>
                        <a:t>1,2</a:t>
                      </a:r>
                    </a:p>
                    <a:p>
                      <a:pPr marL="274320" marR="0" lvl="0" indent="-109728" algn="l" defTabSz="932742" rtl="0" eaLnBrk="1" latinLnBrk="0" hangingPunct="1">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Optionally enable Restricted SharePoint Search (RSS) for up to 100 sites identified</a:t>
                      </a:r>
                      <a:r>
                        <a:rPr lang="en-US" sz="800" kern="1200" baseline="30000">
                          <a:solidFill>
                            <a:schemeClr val="tx1"/>
                          </a:solidFill>
                          <a:latin typeface="+mn-lt"/>
                          <a:ea typeface="+mn-ea"/>
                          <a:cs typeface="Segoe UI"/>
                        </a:rPr>
                        <a:t>1</a:t>
                      </a:r>
                    </a:p>
                    <a:p>
                      <a:pPr marL="114300" marR="0" lvl="0" indent="-114300" algn="l" defTabSz="932742" rtl="0" eaLnBrk="1" fontAlgn="auto" latinLnBrk="0" hangingPunct="1">
                        <a:lnSpc>
                          <a:spcPct val="100000"/>
                        </a:lnSpc>
                        <a:spcBef>
                          <a:spcPts val="600"/>
                        </a:spcBef>
                        <a:spcAft>
                          <a:spcPts val="100"/>
                        </a:spcAft>
                        <a:buClrTx/>
                        <a:buSzTx/>
                        <a:buFont typeface="+mj-lt"/>
                        <a:buAutoNum type="arabicPeriod" startAt="3"/>
                        <a:tabLst/>
                        <a:defRPr/>
                      </a:pPr>
                      <a:r>
                        <a:rPr lang="en-US" sz="900" b="0" kern="1200">
                          <a:solidFill>
                            <a:schemeClr val="tx1"/>
                          </a:solidFill>
                          <a:latin typeface="+mj-lt"/>
                          <a:ea typeface="+mn-ea"/>
                          <a:cs typeface="Segoe UI"/>
                        </a:rPr>
                        <a:t>Turn on proactive audit and protection</a:t>
                      </a:r>
                    </a:p>
                    <a:p>
                      <a:pPr marL="274320" marR="0" lvl="0" indent="-109728" algn="l" defTabSz="932742" rtl="0" eaLnBrk="1" latinLnBrk="0" hangingPunct="1">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Turn Off EEEU (everyone except external users) at the tenant level</a:t>
                      </a:r>
                      <a:r>
                        <a:rPr lang="en-US" sz="800" kern="1200" baseline="30000">
                          <a:solidFill>
                            <a:schemeClr val="tx1"/>
                          </a:solidFill>
                          <a:latin typeface="+mn-lt"/>
                          <a:ea typeface="+mn-ea"/>
                          <a:cs typeface="Segoe UI"/>
                        </a:rPr>
                        <a:t>2</a:t>
                      </a:r>
                    </a:p>
                    <a:p>
                      <a:pPr marL="274320" marR="0" lvl="0" indent="-109728" algn="l" defTabSz="932742" rtl="0" eaLnBrk="1" latinLnBrk="0" hangingPunct="1">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Turn on Audit and view Copilot interaction activity reports and charts</a:t>
                      </a:r>
                      <a:r>
                        <a:rPr lang="en-US" sz="800" kern="1200" baseline="30000">
                          <a:solidFill>
                            <a:schemeClr val="tx1"/>
                          </a:solidFill>
                          <a:latin typeface="+mn-lt"/>
                          <a:ea typeface="+mn-ea"/>
                          <a:cs typeface="Segoe UI"/>
                        </a:rPr>
                        <a:t>1,2</a:t>
                      </a:r>
                    </a:p>
                    <a:p>
                      <a:pPr marL="274320" marR="0" lvl="0" indent="-109728" algn="l" defTabSz="932742" rtl="0" eaLnBrk="1" latinLnBrk="0" hangingPunct="1">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Turn on oversharing SPO Purview DLP policy in simulation mode to detect anyone sharing links for labeled and unlabeled data</a:t>
                      </a:r>
                      <a:r>
                        <a:rPr lang="en-US" sz="800" kern="1200" baseline="30000">
                          <a:solidFill>
                            <a:schemeClr val="tx1"/>
                          </a:solidFill>
                          <a:latin typeface="+mn-lt"/>
                          <a:ea typeface="+mn-ea"/>
                          <a:cs typeface="Segoe UI"/>
                        </a:rPr>
                        <a:t>2</a:t>
                      </a:r>
                    </a:p>
                  </a:txBody>
                  <a:tcPr marL="73152" marR="7315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defTabSz="932742" rtl="0" eaLnBrk="1" fontAlgn="auto" latinLnBrk="0" hangingPunct="1">
                        <a:lnSpc>
                          <a:spcPct val="100000"/>
                        </a:lnSpc>
                        <a:spcBef>
                          <a:spcPts val="600"/>
                        </a:spcBef>
                        <a:spcAft>
                          <a:spcPts val="100"/>
                        </a:spcAft>
                        <a:buClrTx/>
                        <a:buSzTx/>
                        <a:buFont typeface="+mj-lt"/>
                        <a:buAutoNum type="arabicPeriod"/>
                        <a:tabLst/>
                        <a:defRPr/>
                      </a:pPr>
                      <a:r>
                        <a:rPr lang="en-US" sz="900" b="0" kern="1200" dirty="0">
                          <a:solidFill>
                            <a:schemeClr val="tx1"/>
                          </a:solidFill>
                          <a:latin typeface="+mj-lt"/>
                          <a:ea typeface="+mn-ea"/>
                          <a:cs typeface="Segoe UI"/>
                        </a:rPr>
                        <a:t>Discover oversharing risks</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dirty="0">
                          <a:solidFill>
                            <a:schemeClr val="tx1"/>
                          </a:solidFill>
                          <a:latin typeface="+mn-lt"/>
                          <a:ea typeface="+mn-ea"/>
                          <a:cs typeface="Segoe UI"/>
                        </a:rPr>
                        <a:t>Use permission state report with SITs to flag sites and files that are potentially overshared (Includes: EEEU, company shared links)</a:t>
                      </a:r>
                      <a:r>
                        <a:rPr lang="en-US" sz="800" kern="1200" baseline="30000" dirty="0">
                          <a:solidFill>
                            <a:schemeClr val="tx1"/>
                          </a:solidFill>
                          <a:latin typeface="+mn-lt"/>
                          <a:ea typeface="+mn-ea"/>
                          <a:cs typeface="Segoe UI"/>
                        </a:rPr>
                        <a:t>1</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dirty="0">
                          <a:solidFill>
                            <a:schemeClr val="tx1"/>
                          </a:solidFill>
                          <a:latin typeface="+mn-lt"/>
                          <a:ea typeface="+mn-ea"/>
                          <a:cs typeface="Segoe UI"/>
                        </a:rPr>
                        <a:t>Identify Copilot agent insights &amp; take actions</a:t>
                      </a:r>
                      <a:r>
                        <a:rPr lang="en-US" sz="800" kern="1200" baseline="30000" dirty="0">
                          <a:solidFill>
                            <a:schemeClr val="tx1"/>
                          </a:solidFill>
                          <a:latin typeface="+mn-lt"/>
                          <a:ea typeface="+mn-ea"/>
                          <a:cs typeface="Segoe UI"/>
                        </a:rPr>
                        <a:t>1</a:t>
                      </a:r>
                    </a:p>
                    <a:p>
                      <a:pPr marL="114300" marR="0" lvl="0" indent="-114300" algn="l" defTabSz="932742" rtl="0" eaLnBrk="1" fontAlgn="auto" latinLnBrk="0" hangingPunct="1">
                        <a:lnSpc>
                          <a:spcPct val="100000"/>
                        </a:lnSpc>
                        <a:spcBef>
                          <a:spcPts val="600"/>
                        </a:spcBef>
                        <a:spcAft>
                          <a:spcPts val="100"/>
                        </a:spcAft>
                        <a:buClrTx/>
                        <a:buSzTx/>
                        <a:buFont typeface="+mj-lt"/>
                        <a:buAutoNum type="arabicPeriod" startAt="2"/>
                        <a:tabLst/>
                        <a:defRPr/>
                      </a:pPr>
                      <a:r>
                        <a:rPr lang="en-US" sz="900" b="0" kern="1200" noProof="0" dirty="0">
                          <a:solidFill>
                            <a:schemeClr val="tx1"/>
                          </a:solidFill>
                          <a:latin typeface="+mj-lt"/>
                          <a:ea typeface="+mn-ea"/>
                          <a:cs typeface="Segoe UI"/>
                        </a:rPr>
                        <a:t>Restrict sensitive info from Copilot access and/or processing</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dirty="0">
                          <a:solidFill>
                            <a:schemeClr val="tx1"/>
                          </a:solidFill>
                          <a:latin typeface="+mn-lt"/>
                          <a:ea typeface="+mn-ea"/>
                          <a:cs typeface="Segoe UI"/>
                        </a:rPr>
                        <a:t>Initiate Access Review for all sites that are overshared</a:t>
                      </a:r>
                      <a:r>
                        <a:rPr lang="en-US" sz="800" kern="1200" baseline="30000" dirty="0">
                          <a:solidFill>
                            <a:schemeClr val="tx1"/>
                          </a:solidFill>
                          <a:latin typeface="+mn-lt"/>
                          <a:ea typeface="+mn-ea"/>
                          <a:cs typeface="Segoe UI"/>
                        </a:rPr>
                        <a:t>1</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dirty="0">
                          <a:solidFill>
                            <a:schemeClr val="tx1"/>
                          </a:solidFill>
                          <a:latin typeface="+mn-lt"/>
                          <a:ea typeface="+mn-ea"/>
                          <a:cs typeface="Segoe UI"/>
                        </a:rPr>
                        <a:t>Apply restricted access control (RAC) on business-critical sites</a:t>
                      </a:r>
                      <a:r>
                        <a:rPr lang="en-US" sz="800" kern="1200" baseline="30000" dirty="0">
                          <a:solidFill>
                            <a:schemeClr val="tx1"/>
                          </a:solidFill>
                          <a:latin typeface="+mn-lt"/>
                          <a:ea typeface="+mn-ea"/>
                          <a:cs typeface="Segoe UI"/>
                        </a:rPr>
                        <a:t>1</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dirty="0">
                          <a:solidFill>
                            <a:schemeClr val="tx1"/>
                          </a:solidFill>
                          <a:latin typeface="+mn-lt"/>
                          <a:ea typeface="+mn-ea"/>
                          <a:cs typeface="Segoe UI"/>
                        </a:rPr>
                        <a:t>Exclude critical sites from Copilot reasoning over them</a:t>
                      </a:r>
                      <a:r>
                        <a:rPr lang="en-US" sz="800" kern="1200" baseline="30000" dirty="0">
                          <a:solidFill>
                            <a:schemeClr val="tx1"/>
                          </a:solidFill>
                          <a:latin typeface="+mn-lt"/>
                          <a:ea typeface="+mn-ea"/>
                          <a:cs typeface="Segoe UI"/>
                        </a:rPr>
                        <a:t>1</a:t>
                      </a:r>
                    </a:p>
                    <a:p>
                      <a:pPr marL="114300" marR="0" lvl="0" indent="-114300" algn="l" defTabSz="932742" rtl="0" eaLnBrk="1" fontAlgn="auto" latinLnBrk="0" hangingPunct="1">
                        <a:lnSpc>
                          <a:spcPct val="100000"/>
                        </a:lnSpc>
                        <a:spcBef>
                          <a:spcPts val="600"/>
                        </a:spcBef>
                        <a:spcAft>
                          <a:spcPts val="100"/>
                        </a:spcAft>
                        <a:buClrTx/>
                        <a:buSzTx/>
                        <a:buFont typeface="+mj-lt"/>
                        <a:buAutoNum type="arabicPeriod" startAt="3"/>
                        <a:tabLst/>
                        <a:defRPr/>
                      </a:pPr>
                      <a:r>
                        <a:rPr lang="en-US" sz="900" b="0" kern="1200" dirty="0">
                          <a:solidFill>
                            <a:schemeClr val="tx1"/>
                          </a:solidFill>
                          <a:latin typeface="+mj-lt"/>
                          <a:ea typeface="+mn-ea"/>
                          <a:cs typeface="Segoe UI"/>
                        </a:rPr>
                        <a:t>Increase site privacy</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Publish labels to Office apps, Container/Sites, Outlook for manual data protection by user</a:t>
                      </a:r>
                      <a:r>
                        <a:rPr lang="en-US" sz="800" kern="1200" baseline="30000" noProof="0" dirty="0">
                          <a:solidFill>
                            <a:schemeClr val="tx1"/>
                          </a:solidFill>
                          <a:latin typeface="+mn-lt"/>
                          <a:ea typeface="+mn-ea"/>
                          <a:cs typeface="Segoe UI"/>
                        </a:rPr>
                        <a:t>2</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Use site labels to limit access to org-wide sharing by marking sites as ’Private’ and giving access only to site members</a:t>
                      </a:r>
                      <a:r>
                        <a:rPr lang="en-US" sz="800" kern="1200" baseline="30000" noProof="0" dirty="0">
                          <a:solidFill>
                            <a:schemeClr val="tx1"/>
                          </a:solidFill>
                          <a:latin typeface="+mn-lt"/>
                          <a:ea typeface="+mn-ea"/>
                          <a:cs typeface="Segoe UI"/>
                        </a:rPr>
                        <a:t>2</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Turn on enforce-mode oversharing SPO DLP policy to restrict access to sensitive data exposure &amp; starting remediating them</a:t>
                      </a:r>
                      <a:r>
                        <a:rPr lang="en-US" sz="800" kern="1200" baseline="30000" noProof="0" dirty="0">
                          <a:solidFill>
                            <a:schemeClr val="tx1"/>
                          </a:solidFill>
                          <a:latin typeface="+mn-lt"/>
                          <a:ea typeface="+mn-ea"/>
                          <a:cs typeface="Segoe UI"/>
                        </a:rPr>
                        <a:t>2</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Disable RSS (if enabled) to allow full Copilot experience</a:t>
                      </a:r>
                      <a:r>
                        <a:rPr lang="en-US" sz="800" kern="1200" baseline="30000" noProof="0" dirty="0">
                          <a:solidFill>
                            <a:schemeClr val="tx1"/>
                          </a:solidFill>
                          <a:latin typeface="+mn-lt"/>
                          <a:ea typeface="+mn-ea"/>
                          <a:cs typeface="Segoe UI"/>
                        </a:rPr>
                        <a:t>1</a:t>
                      </a:r>
                    </a:p>
                  </a:txBody>
                  <a:tcPr marL="73152" marR="7315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defTabSz="932742" rtl="0" eaLnBrk="1" fontAlgn="auto" latinLnBrk="0" hangingPunct="1">
                        <a:lnSpc>
                          <a:spcPct val="100000"/>
                        </a:lnSpc>
                        <a:spcBef>
                          <a:spcPts val="600"/>
                        </a:spcBef>
                        <a:spcAft>
                          <a:spcPts val="100"/>
                        </a:spcAft>
                        <a:buClrTx/>
                        <a:buSzTx/>
                        <a:buFont typeface="+mj-lt"/>
                        <a:buAutoNum type="arabicPeriod"/>
                        <a:tabLst/>
                        <a:defRPr/>
                      </a:pPr>
                      <a:r>
                        <a:rPr lang="en-US" sz="900" b="0" kern="1200" noProof="0" dirty="0">
                          <a:solidFill>
                            <a:schemeClr val="tx1"/>
                          </a:solidFill>
                          <a:latin typeface="+mj-lt"/>
                          <a:ea typeface="+mn-ea"/>
                          <a:cs typeface="Segoe UI"/>
                        </a:rPr>
                        <a:t>Further reduce risk and simplify oversight</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Routinely run the SAM site lifecycle management policy’s site ownership policy and review the ownerless sites and assign owners</a:t>
                      </a:r>
                      <a:r>
                        <a:rPr lang="en-US" sz="800" kern="1200" baseline="30000" noProof="0" dirty="0">
                          <a:solidFill>
                            <a:schemeClr val="tx1"/>
                          </a:solidFill>
                          <a:latin typeface="+mn-lt"/>
                          <a:ea typeface="+mn-ea"/>
                          <a:cs typeface="Segoe UI"/>
                        </a:rPr>
                        <a:t>1</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Automate SAM permission state report to maintain permissions hygiene</a:t>
                      </a:r>
                      <a:r>
                        <a:rPr lang="en-US" sz="800" kern="1200" baseline="30000" noProof="0" dirty="0">
                          <a:solidFill>
                            <a:schemeClr val="tx1"/>
                          </a:solidFill>
                          <a:latin typeface="+mn-lt"/>
                          <a:ea typeface="+mn-ea"/>
                          <a:cs typeface="Segoe UI"/>
                        </a:rPr>
                        <a:t>1</a:t>
                      </a:r>
                    </a:p>
                    <a:p>
                      <a:pPr marL="438912" marR="0" lvl="0" indent="-118872" algn="l" defTabSz="932742" rtl="0" eaLnBrk="1" fontAlgn="auto" latinLnBrk="0" hangingPunct="1">
                        <a:lnSpc>
                          <a:spcPct val="100000"/>
                        </a:lnSpc>
                        <a:spcBef>
                          <a:spcPts val="0"/>
                        </a:spcBef>
                        <a:spcAft>
                          <a:spcPts val="200"/>
                        </a:spcAft>
                        <a:buClrTx/>
                        <a:buSzTx/>
                        <a:buFont typeface="Segoe UI" panose="020B0502040204020203" pitchFamily="34" charset="0"/>
                        <a:buChar char="–"/>
                        <a:tabLst/>
                        <a:defRPr/>
                      </a:pPr>
                      <a:r>
                        <a:rPr lang="en-US" sz="800" kern="1200" noProof="0" dirty="0">
                          <a:solidFill>
                            <a:schemeClr val="tx1"/>
                          </a:solidFill>
                          <a:latin typeface="+mn-lt"/>
                          <a:ea typeface="+mn-ea"/>
                          <a:cs typeface="Segoe UI"/>
                        </a:rPr>
                        <a:t>Automate permission reports and actions to maintain </a:t>
                      </a:r>
                      <a:br>
                        <a:rPr lang="en-US" sz="800" kern="1200" noProof="0" dirty="0">
                          <a:solidFill>
                            <a:schemeClr val="tx1"/>
                          </a:solidFill>
                          <a:latin typeface="+mn-lt"/>
                          <a:ea typeface="+mn-ea"/>
                          <a:cs typeface="Segoe UI"/>
                        </a:rPr>
                      </a:br>
                      <a:r>
                        <a:rPr lang="en-US" sz="800" kern="1200" noProof="0" dirty="0">
                          <a:solidFill>
                            <a:schemeClr val="tx1"/>
                          </a:solidFill>
                          <a:latin typeface="+mn-lt"/>
                          <a:ea typeface="+mn-ea"/>
                          <a:cs typeface="Segoe UI"/>
                        </a:rPr>
                        <a:t>permission hygiene</a:t>
                      </a:r>
                      <a:r>
                        <a:rPr lang="en-US" sz="800" kern="1200" baseline="30000" noProof="0" dirty="0">
                          <a:solidFill>
                            <a:schemeClr val="tx1"/>
                          </a:solidFill>
                          <a:latin typeface="+mn-lt"/>
                          <a:ea typeface="+mn-ea"/>
                          <a:cs typeface="Segoe UI"/>
                        </a:rPr>
                        <a:t>1</a:t>
                      </a:r>
                    </a:p>
                    <a:p>
                      <a:pPr marL="438912" marR="0" lvl="0" indent="-118872" algn="l" defTabSz="932742" rtl="0" eaLnBrk="1" fontAlgn="auto" latinLnBrk="0" hangingPunct="1">
                        <a:lnSpc>
                          <a:spcPct val="100000"/>
                        </a:lnSpc>
                        <a:spcBef>
                          <a:spcPts val="0"/>
                        </a:spcBef>
                        <a:spcAft>
                          <a:spcPts val="200"/>
                        </a:spcAft>
                        <a:buClrTx/>
                        <a:buSzTx/>
                        <a:buFont typeface="Segoe UI" panose="020B0502040204020203" pitchFamily="34" charset="0"/>
                        <a:buChar char="–"/>
                        <a:tabLst/>
                        <a:defRPr/>
                      </a:pPr>
                      <a:r>
                        <a:rPr lang="en-US" sz="800" kern="1200" noProof="0" dirty="0">
                          <a:solidFill>
                            <a:schemeClr val="tx1"/>
                          </a:solidFill>
                          <a:latin typeface="+mn-lt"/>
                          <a:ea typeface="+mn-ea"/>
                          <a:cs typeface="Segoe UI"/>
                        </a:rPr>
                        <a:t>Regularly review oversharing reports and restrict access as needed</a:t>
                      </a:r>
                      <a:r>
                        <a:rPr lang="en-US" sz="800" kern="1200" baseline="30000" noProof="0" dirty="0">
                          <a:solidFill>
                            <a:schemeClr val="tx1"/>
                          </a:solidFill>
                          <a:latin typeface="+mn-lt"/>
                          <a:ea typeface="+mn-ea"/>
                          <a:cs typeface="Segoe UI"/>
                        </a:rPr>
                        <a:t>1</a:t>
                      </a:r>
                    </a:p>
                    <a:p>
                      <a:pPr marL="438912" marR="0" lvl="0" indent="-118872" algn="l" defTabSz="932742" rtl="0" eaLnBrk="1" fontAlgn="auto" latinLnBrk="0" hangingPunct="1">
                        <a:lnSpc>
                          <a:spcPct val="100000"/>
                        </a:lnSpc>
                        <a:spcBef>
                          <a:spcPts val="0"/>
                        </a:spcBef>
                        <a:spcAft>
                          <a:spcPts val="200"/>
                        </a:spcAft>
                        <a:buClrTx/>
                        <a:buSzTx/>
                        <a:buFont typeface="Segoe UI" panose="020B0502040204020203" pitchFamily="34" charset="0"/>
                        <a:buChar char="–"/>
                        <a:tabLst/>
                        <a:defRPr/>
                      </a:pPr>
                      <a:r>
                        <a:rPr lang="en-US" sz="800" kern="1200" noProof="0" dirty="0">
                          <a:solidFill>
                            <a:schemeClr val="tx1"/>
                          </a:solidFill>
                          <a:latin typeface="+mn-lt"/>
                          <a:ea typeface="+mn-ea"/>
                          <a:cs typeface="Segoe UI"/>
                        </a:rPr>
                        <a:t>Proactively avoid oversharing by applying RAC at site provisioning</a:t>
                      </a:r>
                      <a:r>
                        <a:rPr lang="en-US" sz="800" kern="1200" baseline="30000" noProof="0" dirty="0">
                          <a:solidFill>
                            <a:schemeClr val="tx1"/>
                          </a:solidFill>
                          <a:latin typeface="+mn-lt"/>
                          <a:ea typeface="+mn-ea"/>
                          <a:cs typeface="Segoe UI"/>
                        </a:rPr>
                        <a:t>1</a:t>
                      </a:r>
                    </a:p>
                    <a:p>
                      <a:pPr marL="438912" marR="0" lvl="0" indent="-118872" algn="l" defTabSz="932742" rtl="0" eaLnBrk="1" fontAlgn="auto" latinLnBrk="0" hangingPunct="1">
                        <a:lnSpc>
                          <a:spcPct val="100000"/>
                        </a:lnSpc>
                        <a:spcBef>
                          <a:spcPts val="0"/>
                        </a:spcBef>
                        <a:spcAft>
                          <a:spcPts val="200"/>
                        </a:spcAft>
                        <a:buClrTx/>
                        <a:buSzTx/>
                        <a:buFont typeface="Segoe UI" panose="020B0502040204020203" pitchFamily="34" charset="0"/>
                        <a:buChar char="–"/>
                        <a:tabLst/>
                        <a:defRPr/>
                      </a:pPr>
                      <a:r>
                        <a:rPr lang="en-US" sz="800" kern="1200" noProof="0" dirty="0">
                          <a:solidFill>
                            <a:schemeClr val="tx1"/>
                          </a:solidFill>
                          <a:latin typeface="+mn-lt"/>
                          <a:ea typeface="+mn-ea"/>
                          <a:cs typeface="Segoe UI"/>
                        </a:rPr>
                        <a:t>Periodically review inactive sites and take necessary action</a:t>
                      </a:r>
                      <a:r>
                        <a:rPr lang="en-US" sz="800" kern="1200" baseline="30000" noProof="0" dirty="0">
                          <a:solidFill>
                            <a:schemeClr val="tx1"/>
                          </a:solidFill>
                          <a:latin typeface="+mn-lt"/>
                          <a:ea typeface="+mn-ea"/>
                          <a:cs typeface="Segoe UI"/>
                        </a:rPr>
                        <a:t>1</a:t>
                      </a:r>
                    </a:p>
                    <a:p>
                      <a:pPr marL="438912" marR="0" lvl="0" indent="-118872" algn="l" defTabSz="932742" rtl="0" eaLnBrk="1" fontAlgn="auto" latinLnBrk="0" hangingPunct="1">
                        <a:lnSpc>
                          <a:spcPct val="100000"/>
                        </a:lnSpc>
                        <a:spcBef>
                          <a:spcPts val="0"/>
                        </a:spcBef>
                        <a:spcAft>
                          <a:spcPts val="200"/>
                        </a:spcAft>
                        <a:buClrTx/>
                        <a:buSzTx/>
                        <a:buFont typeface="Segoe UI" panose="020B0502040204020203" pitchFamily="34" charset="0"/>
                        <a:buChar char="–"/>
                        <a:tabLst/>
                        <a:defRPr/>
                      </a:pPr>
                      <a:r>
                        <a:rPr lang="en-US" sz="800" kern="1200" noProof="0" dirty="0">
                          <a:solidFill>
                            <a:schemeClr val="tx1"/>
                          </a:solidFill>
                          <a:latin typeface="+mn-lt"/>
                          <a:ea typeface="+mn-ea"/>
                          <a:cs typeface="Segoe UI"/>
                        </a:rPr>
                        <a:t>Control site provisioning by allowing creation for users that </a:t>
                      </a:r>
                      <a:br>
                        <a:rPr lang="en-US" sz="800" kern="1200" noProof="0" dirty="0">
                          <a:solidFill>
                            <a:schemeClr val="tx1"/>
                          </a:solidFill>
                          <a:latin typeface="+mn-lt"/>
                          <a:ea typeface="+mn-ea"/>
                          <a:cs typeface="Segoe UI"/>
                        </a:rPr>
                      </a:br>
                      <a:r>
                        <a:rPr lang="en-US" sz="800" kern="1200" noProof="0" dirty="0">
                          <a:solidFill>
                            <a:schemeClr val="tx1"/>
                          </a:solidFill>
                          <a:latin typeface="+mn-lt"/>
                          <a:ea typeface="+mn-ea"/>
                          <a:cs typeface="Segoe UI"/>
                        </a:rPr>
                        <a:t>complete training</a:t>
                      </a:r>
                      <a:r>
                        <a:rPr lang="en-US" sz="800" kern="1200" baseline="30000" noProof="0" dirty="0">
                          <a:solidFill>
                            <a:schemeClr val="tx1"/>
                          </a:solidFill>
                          <a:latin typeface="+mn-lt"/>
                          <a:ea typeface="+mn-ea"/>
                          <a:cs typeface="Segoe UI"/>
                        </a:rPr>
                        <a:t>1</a:t>
                      </a:r>
                    </a:p>
                    <a:p>
                      <a:pPr marL="438912" marR="0" lvl="0" indent="-118872" algn="l" defTabSz="932742" rtl="0" eaLnBrk="1" fontAlgn="auto" latinLnBrk="0" hangingPunct="1">
                        <a:lnSpc>
                          <a:spcPct val="100000"/>
                        </a:lnSpc>
                        <a:spcBef>
                          <a:spcPts val="0"/>
                        </a:spcBef>
                        <a:spcAft>
                          <a:spcPts val="200"/>
                        </a:spcAft>
                        <a:buClrTx/>
                        <a:buSzTx/>
                        <a:buFont typeface="Segoe UI" panose="020B0502040204020203" pitchFamily="34" charset="0"/>
                        <a:buChar char="–"/>
                        <a:tabLst/>
                        <a:defRPr/>
                      </a:pPr>
                      <a:r>
                        <a:rPr lang="en-US" sz="800" kern="1200" noProof="0" dirty="0">
                          <a:solidFill>
                            <a:schemeClr val="tx1"/>
                          </a:solidFill>
                          <a:latin typeface="+mn-lt"/>
                          <a:ea typeface="+mn-ea"/>
                          <a:cs typeface="Segoe UI"/>
                        </a:rPr>
                        <a:t>Use change history to identify site changes that may cause oversharing</a:t>
                      </a:r>
                      <a:r>
                        <a:rPr lang="en-US" sz="800" kern="1200" baseline="30000" noProof="0" dirty="0">
                          <a:solidFill>
                            <a:schemeClr val="tx1"/>
                          </a:solidFill>
                          <a:latin typeface="+mn-lt"/>
                          <a:ea typeface="+mn-ea"/>
                          <a:cs typeface="Segoe UI"/>
                        </a:rPr>
                        <a:t>1</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Continuously manage all your oversharing DLP alerts via the Microsoft Purview Portal</a:t>
                      </a:r>
                      <a:r>
                        <a:rPr lang="en-US" sz="800" kern="1200" baseline="30000" noProof="0" dirty="0">
                          <a:solidFill>
                            <a:schemeClr val="tx1"/>
                          </a:solidFill>
                          <a:latin typeface="+mn-lt"/>
                          <a:ea typeface="+mn-ea"/>
                          <a:cs typeface="Segoe UI"/>
                        </a:rPr>
                        <a:t>2</a:t>
                      </a:r>
                    </a:p>
                    <a:p>
                      <a:pPr marL="114300" marR="0" lvl="0" indent="-114300" algn="l" defTabSz="932742" rtl="0" eaLnBrk="1" fontAlgn="auto" latinLnBrk="0" hangingPunct="1">
                        <a:lnSpc>
                          <a:spcPct val="100000"/>
                        </a:lnSpc>
                        <a:spcBef>
                          <a:spcPts val="600"/>
                        </a:spcBef>
                        <a:spcAft>
                          <a:spcPts val="100"/>
                        </a:spcAft>
                        <a:buClrTx/>
                        <a:buSzTx/>
                        <a:buFont typeface="+mj-lt"/>
                        <a:buAutoNum type="arabicPeriod" startAt="2"/>
                        <a:tabLst/>
                        <a:defRPr/>
                      </a:pPr>
                      <a:r>
                        <a:rPr lang="en-US" sz="900" b="0" kern="1200" noProof="0" dirty="0">
                          <a:solidFill>
                            <a:schemeClr val="tx1"/>
                          </a:solidFill>
                          <a:latin typeface="+mj-lt"/>
                          <a:ea typeface="+mn-ea"/>
                          <a:cs typeface="Segoe UI"/>
                        </a:rPr>
                        <a:t>Further secure sensitive data</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Reduce risk by remediating alerts for overshared documents from the SPO DLP policy and applying sensitive labels</a:t>
                      </a:r>
                      <a:r>
                        <a:rPr lang="en-US" sz="800" kern="1200" baseline="30000" noProof="0" dirty="0">
                          <a:solidFill>
                            <a:schemeClr val="tx1"/>
                          </a:solidFill>
                          <a:latin typeface="+mn-lt"/>
                          <a:ea typeface="+mn-ea"/>
                          <a:cs typeface="Segoe UI"/>
                        </a:rPr>
                        <a:t>2</a:t>
                      </a:r>
                    </a:p>
                    <a:p>
                      <a:pPr marL="114300" marR="0" lvl="0" indent="-114300" algn="l" defTabSz="932742" rtl="0" eaLnBrk="1" fontAlgn="auto" latinLnBrk="0" hangingPunct="1">
                        <a:lnSpc>
                          <a:spcPct val="100000"/>
                        </a:lnSpc>
                        <a:spcBef>
                          <a:spcPts val="800"/>
                        </a:spcBef>
                        <a:spcAft>
                          <a:spcPts val="100"/>
                        </a:spcAft>
                        <a:buClrTx/>
                        <a:buSzTx/>
                        <a:buFont typeface="+mj-lt"/>
                        <a:buAutoNum type="arabicPeriod" startAt="3"/>
                        <a:tabLst/>
                        <a:defRPr/>
                      </a:pPr>
                      <a:r>
                        <a:rPr lang="en-US" sz="900" b="0" kern="1200" noProof="0" dirty="0">
                          <a:solidFill>
                            <a:schemeClr val="tx1"/>
                          </a:solidFill>
                          <a:latin typeface="+mj-lt"/>
                          <a:ea typeface="+mn-ea"/>
                          <a:cs typeface="Segoe UI"/>
                        </a:rPr>
                        <a:t>Improve Copilot responses</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Setup retention/deletion policies for SharePoint to reduce data surface</a:t>
                      </a:r>
                      <a:r>
                        <a:rPr lang="en-US" sz="800" kern="1200" baseline="30000" noProof="0" dirty="0">
                          <a:solidFill>
                            <a:schemeClr val="tx1"/>
                          </a:solidFill>
                          <a:latin typeface="+mn-lt"/>
                          <a:ea typeface="+mn-ea"/>
                          <a:cs typeface="Segoe UI"/>
                        </a:rPr>
                        <a:t>2</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Identify inactive sites, then restrict access or delete</a:t>
                      </a:r>
                      <a:r>
                        <a:rPr lang="en-US" sz="800" kern="1200" baseline="30000" noProof="0" dirty="0">
                          <a:solidFill>
                            <a:schemeClr val="tx1"/>
                          </a:solidFill>
                          <a:latin typeface="+mn-lt"/>
                          <a:ea typeface="+mn-ea"/>
                          <a:cs typeface="Segoe UI"/>
                        </a:rPr>
                        <a:t>1</a:t>
                      </a:r>
                    </a:p>
                  </a:txBody>
                  <a:tcPr marL="73152" marR="73152">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5972818"/>
                  </a:ext>
                </a:extLst>
              </a:tr>
            </a:tbl>
          </a:graphicData>
        </a:graphic>
      </p:graphicFrame>
      <p:sp>
        <p:nvSpPr>
          <p:cNvPr id="16" name="TextBox 15">
            <a:extLst>
              <a:ext uri="{FF2B5EF4-FFF2-40B4-BE49-F238E27FC236}">
                <a16:creationId xmlns:a16="http://schemas.microsoft.com/office/drawing/2014/main" id="{E4E2118C-05D1-95ED-A08B-66AB3F35046B}"/>
              </a:ext>
            </a:extLst>
          </p:cNvPr>
          <p:cNvSpPr txBox="1"/>
          <p:nvPr/>
        </p:nvSpPr>
        <p:spPr>
          <a:xfrm>
            <a:off x="298451" y="6433279"/>
            <a:ext cx="11599862" cy="49244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Segoe UI"/>
                <a:ea typeface="+mn-ea"/>
                <a:cs typeface="Segoe UI"/>
              </a:rPr>
              <a:t>Guidance assumes Copilot technical prerequisites in place: Technical enablement of core services (Teams, SharePoint, Exchange), Office Applications deployed (modern Outlook recommended) and on current or monthly update channel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dirty="0">
                <a:ln>
                  <a:noFill/>
                </a:ln>
                <a:solidFill>
                  <a:srgbClr val="000000"/>
                </a:solidFill>
                <a:effectLst/>
                <a:uLnTx/>
                <a:uFillTx/>
                <a:latin typeface="Segoe UI"/>
                <a:ea typeface="+mn-ea"/>
                <a:cs typeface="Segoe UI"/>
              </a:rPr>
              <a:t>Learn how to use the features in the blueprint and how these features impact Microsoft 365 Copilot: </a:t>
            </a:r>
            <a:r>
              <a:rPr kumimoji="0" lang="en-AU" sz="800" b="1" i="0" u="none" strike="noStrike" kern="1200" cap="none" spc="0" normalizeH="0" baseline="0" noProof="0" dirty="0">
                <a:ln>
                  <a:noFill/>
                </a:ln>
                <a:solidFill>
                  <a:srgbClr val="000000"/>
                </a:solidFill>
                <a:effectLst/>
                <a:uLnTx/>
                <a:uFillTx/>
                <a:latin typeface="Segoe UI"/>
                <a:ea typeface="+mn-lt"/>
                <a:cs typeface="Segoe UI"/>
                <a:hlinkClick r:id="rId3"/>
              </a:rPr>
              <a:t>https://aka.ms/E3PrepareYourDataForCopilot</a:t>
            </a:r>
            <a:endParaRPr kumimoji="0" lang="en-AU" sz="800" b="1" i="0" u="none" strike="noStrike" kern="1200" cap="none" spc="0" normalizeH="0" baseline="0" noProof="0" dirty="0">
              <a:ln>
                <a:noFill/>
              </a:ln>
              <a:solidFill>
                <a:srgbClr val="000000"/>
              </a:solidFill>
              <a:effectLst/>
              <a:uLnTx/>
              <a:uFillTx/>
              <a:latin typeface="Segoe UI"/>
              <a:ea typeface="+mn-lt"/>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800" b="1" i="0" u="none" strike="noStrike" kern="1200" cap="none" spc="0" normalizeH="0" baseline="0" noProof="0" dirty="0">
              <a:ln>
                <a:noFill/>
              </a:ln>
              <a:solidFill>
                <a:srgbClr val="000000"/>
              </a:solidFill>
              <a:effectLst/>
              <a:uLnTx/>
              <a:uFillTx/>
              <a:latin typeface="Segoe UI"/>
              <a:ea typeface="+mn-lt"/>
              <a:cs typeface="Segoe UI"/>
            </a:endParaRPr>
          </a:p>
        </p:txBody>
      </p:sp>
      <p:sp>
        <p:nvSpPr>
          <p:cNvPr id="7" name="TextBox 6">
            <a:extLst>
              <a:ext uri="{FF2B5EF4-FFF2-40B4-BE49-F238E27FC236}">
                <a16:creationId xmlns:a16="http://schemas.microsoft.com/office/drawing/2014/main" id="{732B4452-D106-6C70-B01B-6D748F696E5C}"/>
              </a:ext>
            </a:extLst>
          </p:cNvPr>
          <p:cNvSpPr txBox="1"/>
          <p:nvPr/>
        </p:nvSpPr>
        <p:spPr>
          <a:xfrm>
            <a:off x="293687" y="6175888"/>
            <a:ext cx="10092990" cy="215444"/>
          </a:xfrm>
          <a:prstGeom prst="rect">
            <a:avLst/>
          </a:prstGeom>
          <a:noFill/>
        </p:spPr>
        <p:txBody>
          <a:bodyPr wrap="square" lIns="0" tIns="45720" rIns="0" bIns="4572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Segoe UI"/>
                <a:ea typeface="+mn-ea"/>
                <a:cs typeface="+mn-cs"/>
              </a:rPr>
              <a:t>*Note:</a:t>
            </a:r>
            <a:r>
              <a:rPr kumimoji="0" lang="en-US" sz="800" b="0" i="0" u="none" strike="noStrike" kern="1200" cap="none" spc="0" normalizeH="0" baseline="0" noProof="0" dirty="0">
                <a:ln>
                  <a:noFill/>
                </a:ln>
                <a:solidFill>
                  <a:srgbClr val="000000"/>
                </a:solidFill>
                <a:effectLst/>
                <a:uLnTx/>
                <a:uFillTx/>
                <a:latin typeface="Segoe UI"/>
                <a:ea typeface="+mn-ea"/>
                <a:cs typeface="+mn-cs"/>
              </a:rPr>
              <a:t> Eligible customers can request technical and deployment assistance from </a:t>
            </a:r>
            <a:r>
              <a:rPr kumimoji="0" lang="en-US" sz="800" b="0" i="0" u="none" strike="noStrike" kern="1200" cap="none" spc="0" normalizeH="0" baseline="0" noProof="0" dirty="0">
                <a:ln>
                  <a:noFill/>
                </a:ln>
                <a:solidFill>
                  <a:srgbClr val="8661C5"/>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Microsoft FastTrack</a:t>
            </a:r>
            <a:r>
              <a:rPr kumimoji="0" lang="en-US" sz="800" b="0" i="0" u="none" strike="noStrike" kern="1200" cap="none" spc="0" normalizeH="0" baseline="0" noProof="0" dirty="0">
                <a:ln>
                  <a:noFill/>
                </a:ln>
                <a:solidFill>
                  <a:srgbClr val="000000"/>
                </a:solidFill>
                <a:effectLst/>
                <a:uLnTx/>
                <a:uFillTx/>
                <a:latin typeface="Segoe UI"/>
                <a:ea typeface="+mn-ea"/>
                <a:cs typeface="+mn-cs"/>
              </a:rPr>
              <a:t>.</a:t>
            </a:r>
          </a:p>
        </p:txBody>
      </p:sp>
      <p:sp>
        <p:nvSpPr>
          <p:cNvPr id="8" name="Rectangle: Rounded Corners 7">
            <a:extLst>
              <a:ext uri="{FF2B5EF4-FFF2-40B4-BE49-F238E27FC236}">
                <a16:creationId xmlns:a16="http://schemas.microsoft.com/office/drawing/2014/main" id="{CB2FB22B-F0F2-0065-2E6D-27092F84E3B0}"/>
              </a:ext>
            </a:extLst>
          </p:cNvPr>
          <p:cNvSpPr/>
          <p:nvPr/>
        </p:nvSpPr>
        <p:spPr>
          <a:xfrm>
            <a:off x="2979982" y="6967"/>
            <a:ext cx="3762526" cy="700911"/>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Segoe UI Semibold"/>
                <a:ea typeface="+mn-ea"/>
                <a:cs typeface="+mn-cs"/>
              </a:rPr>
              <a:t>Required licenses:</a:t>
            </a:r>
          </a:p>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Segoe UI Semibold"/>
                <a:ea typeface="+mn-ea"/>
                <a:cs typeface="+mn-cs"/>
              </a:rPr>
              <a:t>Office 365 E3, Microsoft 365 Business Standard/Premium, or higher; and SPP-SharePoint Advanced Management</a:t>
            </a:r>
          </a:p>
        </p:txBody>
      </p:sp>
    </p:spTree>
    <p:extLst>
      <p:ext uri="{BB962C8B-B14F-4D97-AF65-F5344CB8AC3E}">
        <p14:creationId xmlns:p14="http://schemas.microsoft.com/office/powerpoint/2010/main" val="139864271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3D53D-4C1B-A276-F6C2-4886A7CAE407}"/>
            </a:ext>
          </a:extLst>
        </p:cNvPr>
        <p:cNvGrpSpPr/>
        <p:nvPr/>
      </p:nvGrpSpPr>
      <p:grpSpPr>
        <a:xfrm>
          <a:off x="0" y="0"/>
          <a:ext cx="0" cy="0"/>
          <a:chOff x="0" y="0"/>
          <a:chExt cx="0" cy="0"/>
        </a:xfrm>
      </p:grpSpPr>
      <p:sp>
        <p:nvSpPr>
          <p:cNvPr id="18" name="Rectangle: Rounded Corners 18">
            <a:extLst>
              <a:ext uri="{FF2B5EF4-FFF2-40B4-BE49-F238E27FC236}">
                <a16:creationId xmlns:a16="http://schemas.microsoft.com/office/drawing/2014/main" id="{A582C30E-579C-28E2-668E-887B33D9F4C9}"/>
              </a:ext>
              <a:ext uri="{C183D7F6-B498-43B3-948B-1728B52AA6E4}">
                <adec:decorative xmlns:adec="http://schemas.microsoft.com/office/drawing/2017/decorative" val="1"/>
              </a:ext>
            </a:extLst>
          </p:cNvPr>
          <p:cNvSpPr>
            <a:spLocks/>
          </p:cNvSpPr>
          <p:nvPr/>
        </p:nvSpPr>
        <p:spPr bwMode="auto">
          <a:xfrm rot="16200000" flipV="1">
            <a:off x="1238153" y="-1134393"/>
            <a:ext cx="369331" cy="2845644"/>
          </a:xfrm>
          <a:prstGeom prst="round2SameRect">
            <a:avLst>
              <a:gd name="adj1" fmla="val 50000"/>
              <a:gd name="adj2" fmla="val 0"/>
            </a:avLst>
          </a:prstGeom>
          <a:solidFill>
            <a:schemeClr val="accent1"/>
          </a:solidFill>
          <a:ln>
            <a:noFill/>
            <a:prstDash/>
          </a:ln>
          <a:effectLst>
            <a:outerShdw blurRad="355600" algn="ctr" rotWithShape="0">
              <a:prstClr val="black">
                <a:alpha val="17000"/>
              </a:prstClr>
            </a:outerShdw>
          </a:effectLst>
        </p:spPr>
        <p:txBody>
          <a:bodyPr rot="0" spcFirstLastPara="0" vertOverflow="overflow" horzOverflow="overflow" vert="vert270" wrap="square" lIns="0" tIns="0" rIns="0" bIns="576072"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1200"/>
              </a:spcAft>
              <a:buClrTx/>
              <a:buSzPct val="90000"/>
              <a:buFontTx/>
              <a:buNone/>
              <a:tabLst/>
              <a:defRPr/>
            </a:pP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1" name="Title 1">
            <a:extLst>
              <a:ext uri="{FF2B5EF4-FFF2-40B4-BE49-F238E27FC236}">
                <a16:creationId xmlns:a16="http://schemas.microsoft.com/office/drawing/2014/main" id="{6BB0D327-4F49-E573-E8BB-BE98DEC44F75}"/>
              </a:ext>
            </a:extLst>
          </p:cNvPr>
          <p:cNvSpPr>
            <a:spLocks noGrp="1"/>
          </p:cNvSpPr>
          <p:nvPr>
            <p:ph type="title"/>
          </p:nvPr>
        </p:nvSpPr>
        <p:spPr>
          <a:xfrm>
            <a:off x="298451" y="585788"/>
            <a:ext cx="11599862" cy="430887"/>
          </a:xfrm>
        </p:spPr>
        <p:txBody>
          <a:bodyPr wrap="square">
            <a:spAutoFit/>
          </a:bodyPr>
          <a:lstStyle/>
          <a:p>
            <a:r>
              <a:rPr lang="en-AU" sz="2800" dirty="0"/>
              <a:t>Address internal oversharing concerns in Microsoft 365 Copilot</a:t>
            </a:r>
          </a:p>
        </p:txBody>
      </p:sp>
      <p:sp>
        <p:nvSpPr>
          <p:cNvPr id="16" name="Rectangle: Rounded Corners 15">
            <a:extLst>
              <a:ext uri="{FF2B5EF4-FFF2-40B4-BE49-F238E27FC236}">
                <a16:creationId xmlns:a16="http://schemas.microsoft.com/office/drawing/2014/main" id="{375F1960-073B-8321-4CA4-5CF42B63D4E9}"/>
              </a:ext>
            </a:extLst>
          </p:cNvPr>
          <p:cNvSpPr/>
          <p:nvPr/>
        </p:nvSpPr>
        <p:spPr bwMode="auto">
          <a:xfrm>
            <a:off x="-49603" y="140620"/>
            <a:ext cx="2849953" cy="279718"/>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78D4"/>
                </a:solidFill>
                <a:effectLst/>
                <a:uLnTx/>
                <a:uFillTx/>
                <a:latin typeface="Segoe UI Semibold"/>
                <a:ea typeface="Segoe UI" pitchFamily="34" charset="0"/>
                <a:cs typeface="Segoe UI" pitchFamily="34" charset="0"/>
              </a:rPr>
              <a:t>Optimized (previously Best-in-Class)</a:t>
            </a:r>
          </a:p>
        </p:txBody>
      </p:sp>
      <p:sp>
        <p:nvSpPr>
          <p:cNvPr id="15" name="TextBox 14">
            <a:extLst>
              <a:ext uri="{FF2B5EF4-FFF2-40B4-BE49-F238E27FC236}">
                <a16:creationId xmlns:a16="http://schemas.microsoft.com/office/drawing/2014/main" id="{5D59631B-7CCF-0246-0372-71EE6D0C9D3A}"/>
              </a:ext>
            </a:extLst>
          </p:cNvPr>
          <p:cNvSpPr txBox="1"/>
          <p:nvPr/>
        </p:nvSpPr>
        <p:spPr>
          <a:xfrm>
            <a:off x="8073023" y="219760"/>
            <a:ext cx="458202" cy="138499"/>
          </a:xfrm>
          <a:prstGeom prst="rect">
            <a:avLst/>
          </a:prstGeom>
          <a:solidFill>
            <a:srgbClr val="FDFDFD"/>
          </a:solid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900" b="1" i="0" u="none" strike="noStrike" kern="1200" cap="none" spc="0" normalizeH="0" baseline="0" noProof="0">
                <a:ln>
                  <a:noFill/>
                </a:ln>
                <a:solidFill>
                  <a:srgbClr val="0070C4"/>
                </a:solidFill>
                <a:effectLst/>
                <a:uLnTx/>
                <a:uFillTx/>
                <a:latin typeface="Segoe UI"/>
                <a:ea typeface="+mn-ea"/>
                <a:cs typeface="+mn-cs"/>
              </a:rPr>
              <a:t>LEGEND</a:t>
            </a:r>
          </a:p>
        </p:txBody>
      </p:sp>
      <p:sp>
        <p:nvSpPr>
          <p:cNvPr id="13" name="TextBox 12">
            <a:extLst>
              <a:ext uri="{FF2B5EF4-FFF2-40B4-BE49-F238E27FC236}">
                <a16:creationId xmlns:a16="http://schemas.microsoft.com/office/drawing/2014/main" id="{B0065BCF-C5FC-5561-438F-4495F256DF23}"/>
              </a:ext>
            </a:extLst>
          </p:cNvPr>
          <p:cNvSpPr txBox="1"/>
          <p:nvPr/>
        </p:nvSpPr>
        <p:spPr>
          <a:xfrm>
            <a:off x="8631902" y="151771"/>
            <a:ext cx="1058608" cy="274476"/>
          </a:xfrm>
          <a:prstGeom prst="roundRect">
            <a:avLst>
              <a:gd name="adj" fmla="val 50000"/>
            </a:avLst>
          </a:prstGeom>
          <a:solidFill>
            <a:schemeClr val="bg1"/>
          </a:solidFill>
          <a:ln>
            <a:noFill/>
            <a:prstDash/>
          </a:ln>
          <a:effectLst>
            <a:outerShdw blurRad="50800" dist="38100" dir="2700000" algn="tl" rotWithShape="0">
              <a:schemeClr val="bg1">
                <a:lumMod val="65000"/>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en-US"/>
            </a:defPPr>
            <a:lvl1pPr fontAlgn="base">
              <a:spcBef>
                <a:spcPct val="0"/>
              </a:spcBef>
              <a:spcAft>
                <a:spcPts val="1200"/>
              </a:spcAft>
              <a:buSzPct val="90000"/>
              <a:defRPr kumimoji="0" sz="1000" b="0" i="0" u="none" strike="noStrike" cap="none" spc="0" normalizeH="0" baseline="0">
                <a:ln>
                  <a:noFill/>
                </a:ln>
                <a:solidFill>
                  <a:schemeClr val="accent1"/>
                </a:solidFill>
                <a:uLnTx/>
                <a:uFillTx/>
                <a:latin typeface="+mj-lt"/>
              </a:defRPr>
            </a:lvl1pPr>
          </a:lstStyle>
          <a:p>
            <a:pPr marL="0" marR="0" lvl="0" indent="0" algn="ctr" defTabSz="914400" rtl="0" eaLnBrk="1" fontAlgn="base" latinLnBrk="0" hangingPunct="1">
              <a:lnSpc>
                <a:spcPct val="100000"/>
              </a:lnSpc>
              <a:spcBef>
                <a:spcPct val="0"/>
              </a:spcBef>
              <a:spcAft>
                <a:spcPts val="200"/>
              </a:spcAft>
              <a:buClrTx/>
              <a:buSzPct val="90000"/>
              <a:buFontTx/>
              <a:buNone/>
              <a:tabLst/>
              <a:defRPr/>
            </a:pPr>
            <a:r>
              <a:rPr kumimoji="0" lang="en-US" sz="700" b="1" i="0" u="none" strike="noStrike" kern="1200" cap="none" spc="0" normalizeH="0" baseline="0" noProof="0">
                <a:ln>
                  <a:noFill/>
                </a:ln>
                <a:solidFill>
                  <a:srgbClr val="000000"/>
                </a:solidFill>
                <a:effectLst/>
                <a:uLnTx/>
                <a:uFillTx/>
                <a:latin typeface="Segoe UI"/>
                <a:ea typeface="+mn-ea"/>
                <a:cs typeface="+mn-cs"/>
              </a:rPr>
              <a:t>1</a:t>
            </a:r>
            <a:r>
              <a:rPr kumimoji="0" lang="en-US" sz="700" b="0" i="0" u="none" strike="noStrike" kern="1200" cap="none" spc="0" normalizeH="0" baseline="0" noProof="0">
                <a:ln>
                  <a:noFill/>
                </a:ln>
                <a:solidFill>
                  <a:srgbClr val="000000"/>
                </a:solidFill>
                <a:effectLst/>
                <a:uLnTx/>
                <a:uFillTx/>
                <a:latin typeface="Segoe UI"/>
                <a:ea typeface="+mn-ea"/>
                <a:cs typeface="+mn-cs"/>
              </a:rPr>
              <a:t> – Copilot and </a:t>
            </a:r>
            <a:br>
              <a:rPr kumimoji="0" lang="en-US" sz="700" b="0" i="0" u="none" strike="noStrike" kern="1200" cap="none" spc="0" normalizeH="0" baseline="0" noProof="0">
                <a:ln>
                  <a:noFill/>
                </a:ln>
                <a:solidFill>
                  <a:srgbClr val="000000"/>
                </a:solidFill>
                <a:effectLst/>
                <a:uLnTx/>
                <a:uFillTx/>
                <a:latin typeface="Segoe UI"/>
                <a:ea typeface="+mn-ea"/>
                <a:cs typeface="+mn-cs"/>
              </a:rPr>
            </a:br>
            <a:r>
              <a:rPr kumimoji="0" lang="en-US" sz="700" b="0" i="0" u="none" strike="noStrike" kern="1200" cap="none" spc="0" normalizeH="0" baseline="0" noProof="0">
                <a:ln>
                  <a:noFill/>
                </a:ln>
                <a:solidFill>
                  <a:srgbClr val="000000"/>
                </a:solidFill>
                <a:effectLst/>
                <a:uLnTx/>
                <a:uFillTx/>
                <a:latin typeface="Segoe UI"/>
                <a:ea typeface="+mn-ea"/>
                <a:cs typeface="+mn-cs"/>
              </a:rPr>
              <a:t>SharePoint Adv. Mgt.</a:t>
            </a:r>
          </a:p>
        </p:txBody>
      </p:sp>
      <p:sp>
        <p:nvSpPr>
          <p:cNvPr id="4" name="TextBox 3">
            <a:extLst>
              <a:ext uri="{FF2B5EF4-FFF2-40B4-BE49-F238E27FC236}">
                <a16:creationId xmlns:a16="http://schemas.microsoft.com/office/drawing/2014/main" id="{CB3FA8B8-6202-B20F-5C9F-5D05EA4F1635}"/>
              </a:ext>
            </a:extLst>
          </p:cNvPr>
          <p:cNvSpPr txBox="1"/>
          <p:nvPr/>
        </p:nvSpPr>
        <p:spPr>
          <a:xfrm>
            <a:off x="9735802" y="151771"/>
            <a:ext cx="1058608" cy="274476"/>
          </a:xfrm>
          <a:prstGeom prst="roundRect">
            <a:avLst>
              <a:gd name="adj" fmla="val 50000"/>
            </a:avLst>
          </a:prstGeom>
          <a:solidFill>
            <a:schemeClr val="bg1"/>
          </a:solidFill>
          <a:ln>
            <a:noFill/>
            <a:prstDash/>
          </a:ln>
          <a:effectLst>
            <a:outerShdw blurRad="50800" dist="38100" dir="2700000" algn="tl" rotWithShape="0">
              <a:schemeClr val="bg1">
                <a:lumMod val="65000"/>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en-US"/>
            </a:defPPr>
            <a:lvl1pPr fontAlgn="base">
              <a:spcBef>
                <a:spcPct val="0"/>
              </a:spcBef>
              <a:spcAft>
                <a:spcPts val="1200"/>
              </a:spcAft>
              <a:buSzPct val="90000"/>
              <a:defRPr kumimoji="0" sz="1000" b="0" i="0" u="none" strike="noStrike" cap="none" spc="0" normalizeH="0" baseline="0">
                <a:ln>
                  <a:noFill/>
                </a:ln>
                <a:solidFill>
                  <a:schemeClr val="accent1"/>
                </a:solidFill>
                <a:uLnTx/>
                <a:uFillTx/>
                <a:latin typeface="+mj-lt"/>
              </a:defRPr>
            </a:lvl1pPr>
          </a:lstStyle>
          <a:p>
            <a:pPr marL="0" marR="0" lvl="0" indent="0" algn="ctr" defTabSz="914400" rtl="0" eaLnBrk="1" fontAlgn="base" latinLnBrk="0" hangingPunct="1">
              <a:lnSpc>
                <a:spcPct val="100000"/>
              </a:lnSpc>
              <a:spcBef>
                <a:spcPct val="0"/>
              </a:spcBef>
              <a:spcAft>
                <a:spcPts val="200"/>
              </a:spcAft>
              <a:buClrTx/>
              <a:buSzPct val="90000"/>
              <a:buFontTx/>
              <a:buNone/>
              <a:tabLst/>
              <a:defRPr/>
            </a:pPr>
            <a:r>
              <a:rPr kumimoji="0" lang="en-US" sz="700" b="1" i="0" u="none" strike="noStrike" kern="1200" cap="none" spc="0" normalizeH="0" baseline="0" noProof="0">
                <a:ln>
                  <a:noFill/>
                </a:ln>
                <a:solidFill>
                  <a:srgbClr val="000000"/>
                </a:solidFill>
                <a:effectLst/>
                <a:uLnTx/>
                <a:uFillTx/>
                <a:latin typeface="Segoe UI"/>
                <a:ea typeface="+mn-ea"/>
                <a:cs typeface="+mn-cs"/>
              </a:rPr>
              <a:t>2</a:t>
            </a:r>
            <a:r>
              <a:rPr kumimoji="0" lang="en-US" sz="700" b="0" i="0" u="none" strike="noStrike" kern="1200" cap="none" spc="0" normalizeH="0" baseline="0" noProof="0">
                <a:ln>
                  <a:noFill/>
                </a:ln>
                <a:solidFill>
                  <a:srgbClr val="000000"/>
                </a:solidFill>
                <a:effectLst/>
                <a:uLnTx/>
                <a:uFillTx/>
                <a:latin typeface="Segoe UI"/>
                <a:ea typeface="+mn-ea"/>
                <a:cs typeface="+mn-cs"/>
              </a:rPr>
              <a:t> – OE3/ME3</a:t>
            </a:r>
          </a:p>
        </p:txBody>
      </p:sp>
      <p:sp>
        <p:nvSpPr>
          <p:cNvPr id="6" name="TextBox 5">
            <a:extLst>
              <a:ext uri="{FF2B5EF4-FFF2-40B4-BE49-F238E27FC236}">
                <a16:creationId xmlns:a16="http://schemas.microsoft.com/office/drawing/2014/main" id="{4D2FA1DD-82F3-F8E0-01EB-B7CFD63789A6}"/>
              </a:ext>
            </a:extLst>
          </p:cNvPr>
          <p:cNvSpPr txBox="1"/>
          <p:nvPr/>
        </p:nvSpPr>
        <p:spPr>
          <a:xfrm>
            <a:off x="10839702" y="151771"/>
            <a:ext cx="1058608" cy="274476"/>
          </a:xfrm>
          <a:prstGeom prst="roundRect">
            <a:avLst>
              <a:gd name="adj" fmla="val 50000"/>
            </a:avLst>
          </a:prstGeom>
          <a:solidFill>
            <a:schemeClr val="bg1"/>
          </a:solidFill>
          <a:ln>
            <a:noFill/>
            <a:prstDash/>
          </a:ln>
          <a:effectLst>
            <a:outerShdw blurRad="50800" dist="38100" dir="2700000" algn="tl" rotWithShape="0">
              <a:schemeClr val="bg1">
                <a:lumMod val="65000"/>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defRPr lang="en-US"/>
            </a:defPPr>
            <a:lvl1pPr fontAlgn="base">
              <a:spcBef>
                <a:spcPct val="0"/>
              </a:spcBef>
              <a:spcAft>
                <a:spcPts val="1200"/>
              </a:spcAft>
              <a:buSzPct val="90000"/>
              <a:defRPr kumimoji="0" sz="1000" b="0" i="0" u="none" strike="noStrike" cap="none" spc="0" normalizeH="0" baseline="0">
                <a:ln>
                  <a:noFill/>
                </a:ln>
                <a:solidFill>
                  <a:schemeClr val="accent1"/>
                </a:solidFill>
                <a:uLnTx/>
                <a:uFillTx/>
                <a:latin typeface="+mj-lt"/>
              </a:defRPr>
            </a:lvl1pPr>
          </a:lstStyle>
          <a:p>
            <a:pPr marL="0" marR="0" lvl="0" indent="0" algn="ctr" defTabSz="914400" rtl="0" eaLnBrk="1" fontAlgn="base" latinLnBrk="0" hangingPunct="1">
              <a:lnSpc>
                <a:spcPct val="100000"/>
              </a:lnSpc>
              <a:spcBef>
                <a:spcPct val="0"/>
              </a:spcBef>
              <a:spcAft>
                <a:spcPts val="200"/>
              </a:spcAft>
              <a:buClrTx/>
              <a:buSzPct val="90000"/>
              <a:buFontTx/>
              <a:buNone/>
              <a:tabLst/>
              <a:defRPr/>
            </a:pPr>
            <a:r>
              <a:rPr kumimoji="0" lang="en-US" sz="700" b="1" i="0" u="none" strike="noStrike" kern="1200" cap="none" spc="0" normalizeH="0" baseline="0" noProof="0">
                <a:ln>
                  <a:noFill/>
                </a:ln>
                <a:solidFill>
                  <a:srgbClr val="000000"/>
                </a:solidFill>
                <a:effectLst/>
                <a:uLnTx/>
                <a:uFillTx/>
                <a:latin typeface="Segoe UI"/>
                <a:ea typeface="+mn-ea"/>
                <a:cs typeface="+mn-cs"/>
              </a:rPr>
              <a:t>3</a:t>
            </a:r>
            <a:r>
              <a:rPr kumimoji="0" lang="en-US" sz="700" b="0" i="0" u="none" strike="noStrike" kern="1200" cap="none" spc="0" normalizeH="0" baseline="0" noProof="0">
                <a:ln>
                  <a:noFill/>
                </a:ln>
                <a:solidFill>
                  <a:srgbClr val="000000"/>
                </a:solidFill>
                <a:effectLst/>
                <a:uLnTx/>
                <a:uFillTx/>
                <a:latin typeface="Segoe UI"/>
                <a:ea typeface="+mn-ea"/>
                <a:cs typeface="+mn-cs"/>
              </a:rPr>
              <a:t> – ME5/E5 Compliance</a:t>
            </a:r>
          </a:p>
        </p:txBody>
      </p:sp>
      <p:sp>
        <p:nvSpPr>
          <p:cNvPr id="9" name="TextBox 8">
            <a:extLst>
              <a:ext uri="{FF2B5EF4-FFF2-40B4-BE49-F238E27FC236}">
                <a16:creationId xmlns:a16="http://schemas.microsoft.com/office/drawing/2014/main" id="{A102D292-89E6-F082-9478-D9D6DA8EC976}"/>
              </a:ext>
            </a:extLst>
          </p:cNvPr>
          <p:cNvSpPr txBox="1">
            <a:spLocks/>
          </p:cNvSpPr>
          <p:nvPr/>
        </p:nvSpPr>
        <p:spPr>
          <a:xfrm>
            <a:off x="298451" y="1120915"/>
            <a:ext cx="11310937" cy="215444"/>
          </a:xfrm>
          <a:prstGeom prst="rect">
            <a:avLst/>
          </a:prstGeom>
          <a:noFill/>
        </p:spPr>
        <p:txBody>
          <a:bodyPr wrap="square" lIns="0" tIns="0" rIns="0" bIns="0" rtlCol="0" anchor="t">
            <a:spAutoFit/>
          </a:bodyPr>
          <a:lstStyle/>
          <a:p>
            <a:pPr marL="7938" marR="0" lvl="1"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Follow the recommended activities for the Optimized path to achieve top-tier security posture.</a:t>
            </a:r>
          </a:p>
        </p:txBody>
      </p:sp>
      <p:graphicFrame>
        <p:nvGraphicFramePr>
          <p:cNvPr id="7" name="Table 6">
            <a:extLst>
              <a:ext uri="{FF2B5EF4-FFF2-40B4-BE49-F238E27FC236}">
                <a16:creationId xmlns:a16="http://schemas.microsoft.com/office/drawing/2014/main" id="{750AE578-46ED-D79A-DC2C-DE29E9466E64}"/>
              </a:ext>
            </a:extLst>
          </p:cNvPr>
          <p:cNvGraphicFramePr>
            <a:graphicFrameLocks noGrp="1"/>
          </p:cNvGraphicFramePr>
          <p:nvPr/>
        </p:nvGraphicFramePr>
        <p:xfrm>
          <a:off x="298449" y="1922782"/>
          <a:ext cx="11594592" cy="4244340"/>
        </p:xfrm>
        <a:graphic>
          <a:graphicData uri="http://schemas.openxmlformats.org/drawingml/2006/table">
            <a:tbl>
              <a:tblPr firstRow="1" bandRow="1">
                <a:effectLst>
                  <a:outerShdw blurRad="63500" algn="ctr" rotWithShape="0">
                    <a:prstClr val="black">
                      <a:alpha val="17000"/>
                    </a:prstClr>
                  </a:outerShdw>
                </a:effectLst>
                <a:tableStyleId>{5940675A-B579-460E-94D1-54222C63F5DA}</a:tableStyleId>
              </a:tblPr>
              <a:tblGrid>
                <a:gridCol w="914400">
                  <a:extLst>
                    <a:ext uri="{9D8B030D-6E8A-4147-A177-3AD203B41FA5}">
                      <a16:colId xmlns:a16="http://schemas.microsoft.com/office/drawing/2014/main" val="2545195864"/>
                    </a:ext>
                  </a:extLst>
                </a:gridCol>
                <a:gridCol w="2962656">
                  <a:extLst>
                    <a:ext uri="{9D8B030D-6E8A-4147-A177-3AD203B41FA5}">
                      <a16:colId xmlns:a16="http://schemas.microsoft.com/office/drawing/2014/main" val="755212729"/>
                    </a:ext>
                  </a:extLst>
                </a:gridCol>
                <a:gridCol w="3666744">
                  <a:extLst>
                    <a:ext uri="{9D8B030D-6E8A-4147-A177-3AD203B41FA5}">
                      <a16:colId xmlns:a16="http://schemas.microsoft.com/office/drawing/2014/main" val="2550281842"/>
                    </a:ext>
                  </a:extLst>
                </a:gridCol>
                <a:gridCol w="4050792">
                  <a:extLst>
                    <a:ext uri="{9D8B030D-6E8A-4147-A177-3AD203B41FA5}">
                      <a16:colId xmlns:a16="http://schemas.microsoft.com/office/drawing/2014/main" val="3692620053"/>
                    </a:ext>
                  </a:extLst>
                </a:gridCol>
              </a:tblGrid>
              <a:tr h="0">
                <a:tc>
                  <a:txBody>
                    <a:bodyPr/>
                    <a:lstStyle/>
                    <a:p>
                      <a:pPr>
                        <a:lnSpc>
                          <a:spcPct val="100000"/>
                        </a:lnSpc>
                      </a:pPr>
                      <a:r>
                        <a:rPr lang="en-US" sz="1100" b="0">
                          <a:solidFill>
                            <a:schemeClr val="bg1"/>
                          </a:solidFill>
                          <a:latin typeface="+mj-lt"/>
                          <a:ea typeface="+mj-ea"/>
                          <a:cs typeface="+mj-cs"/>
                        </a:rPr>
                        <a:t>Phase</a:t>
                      </a:r>
                    </a:p>
                  </a:txBody>
                  <a:tcPr marL="73152" marR="73152" anchor="ctr">
                    <a:lnL w="6350" cap="flat" cmpd="sng" algn="ctr">
                      <a:solidFill>
                        <a:schemeClr val="accent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11000">
                          <a:schemeClr val="accent1"/>
                        </a:gs>
                        <a:gs pos="90000">
                          <a:srgbClr val="505FCD"/>
                        </a:gs>
                      </a:gsLst>
                      <a:lin ang="0" scaled="1"/>
                    </a:gradFill>
                  </a:tcPr>
                </a:tc>
                <a:tc>
                  <a:txBody>
                    <a:bodyPr/>
                    <a:lstStyle/>
                    <a:p>
                      <a:pPr>
                        <a:lnSpc>
                          <a:spcPct val="100000"/>
                        </a:lnSpc>
                      </a:pPr>
                      <a:r>
                        <a:rPr lang="en-US" sz="1100" kern="1200" noProof="0">
                          <a:solidFill>
                            <a:schemeClr val="bg1"/>
                          </a:solidFill>
                          <a:latin typeface="+mj-lt"/>
                          <a:ea typeface="+mn-ea"/>
                          <a:cs typeface="+mn-cs"/>
                        </a:rPr>
                        <a:t>Pilot (Optional)</a:t>
                      </a:r>
                      <a:endParaRPr lang="en-US" sz="1100">
                        <a:solidFill>
                          <a:schemeClr val="bg1"/>
                        </a:solidFill>
                        <a:latin typeface="+mj-lt"/>
                        <a:ea typeface="+mn-ea"/>
                        <a:cs typeface="+mn-cs"/>
                      </a:endParaRPr>
                    </a:p>
                  </a:txBody>
                  <a:tcPr marL="73152" marR="7315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11000">
                          <a:srgbClr val="505FCD"/>
                        </a:gs>
                        <a:gs pos="90000">
                          <a:srgbClr val="505FCD"/>
                        </a:gs>
                      </a:gsLst>
                      <a:lin ang="0" scaled="1"/>
                    </a:gradFill>
                  </a:tcPr>
                </a:tc>
                <a:tc>
                  <a:txBody>
                    <a:bodyPr/>
                    <a:lstStyle/>
                    <a:p>
                      <a:pPr>
                        <a:lnSpc>
                          <a:spcPct val="100000"/>
                        </a:lnSpc>
                      </a:pPr>
                      <a:r>
                        <a:rPr lang="en-US" sz="1100">
                          <a:solidFill>
                            <a:schemeClr val="bg1"/>
                          </a:solidFill>
                          <a:latin typeface="+mj-lt"/>
                          <a:ea typeface="+mn-ea"/>
                          <a:cs typeface="+mn-cs"/>
                        </a:rPr>
                        <a:t>Deploy </a:t>
                      </a:r>
                    </a:p>
                  </a:txBody>
                  <a:tcPr marL="73152" marR="73152" anchor="ctr">
                    <a:lnL w="6350" cap="flat" cmpd="sng" algn="ctr">
                      <a:solidFill>
                        <a:schemeClr val="bg1">
                          <a:lumMod val="7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11000">
                          <a:srgbClr val="505FCD"/>
                        </a:gs>
                        <a:gs pos="90000">
                          <a:srgbClr val="505FCD"/>
                        </a:gs>
                      </a:gsLst>
                      <a:lin ang="0" scaled="1"/>
                    </a:gradFill>
                  </a:tcPr>
                </a:tc>
                <a:tc>
                  <a:txBody>
                    <a:bodyPr/>
                    <a:lstStyle/>
                    <a:p>
                      <a:pPr>
                        <a:lnSpc>
                          <a:spcPct val="100000"/>
                        </a:lnSpc>
                      </a:pPr>
                      <a:r>
                        <a:rPr lang="en-US" sz="1100">
                          <a:solidFill>
                            <a:schemeClr val="bg1"/>
                          </a:solidFill>
                          <a:latin typeface="+mj-lt"/>
                          <a:ea typeface="+mn-ea"/>
                          <a:cs typeface="+mn-cs"/>
                        </a:rPr>
                        <a:t>Operate</a:t>
                      </a:r>
                    </a:p>
                  </a:txBody>
                  <a:tcPr marL="73152" marR="73152" anchor="ctr">
                    <a:lnL w="6350" cap="flat" cmpd="sng" algn="ctr">
                      <a:solidFill>
                        <a:schemeClr val="bg1"/>
                      </a:solidFill>
                      <a:prstDash val="solid"/>
                      <a:round/>
                      <a:headEnd type="none" w="med" len="med"/>
                      <a:tailEnd type="none" w="med" len="med"/>
                    </a:lnL>
                    <a:lnR w="6350" cap="flat" cmpd="sng" algn="ctr">
                      <a:solidFill>
                        <a:srgbClr val="C03BC4"/>
                      </a:solid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11000">
                          <a:srgbClr val="505FCD"/>
                        </a:gs>
                        <a:gs pos="90000">
                          <a:srgbClr val="C03BC4"/>
                        </a:gs>
                      </a:gsLst>
                      <a:lin ang="0" scaled="1"/>
                    </a:gradFill>
                  </a:tcPr>
                </a:tc>
                <a:extLst>
                  <a:ext uri="{0D108BD9-81ED-4DB2-BD59-A6C34878D82A}">
                    <a16:rowId xmlns:a16="http://schemas.microsoft.com/office/drawing/2014/main" val="4113847863"/>
                  </a:ext>
                </a:extLst>
              </a:tr>
              <a:tr h="0">
                <a:tc>
                  <a:txBody>
                    <a:bodyPr/>
                    <a:lstStyle/>
                    <a:p>
                      <a:pPr marL="0" marR="0" lvl="0" indent="0" algn="l" rtl="0" eaLnBrk="1" fontAlgn="auto" latinLnBrk="0" hangingPunct="1">
                        <a:lnSpc>
                          <a:spcPct val="100000"/>
                        </a:lnSpc>
                        <a:spcBef>
                          <a:spcPts val="0"/>
                        </a:spcBef>
                        <a:spcAft>
                          <a:spcPts val="0"/>
                        </a:spcAft>
                        <a:buClrTx/>
                        <a:buSzTx/>
                        <a:buFontTx/>
                        <a:buNone/>
                      </a:pPr>
                      <a:r>
                        <a:rPr lang="en-US" sz="900" b="0" i="0" kern="1200" noProof="0">
                          <a:solidFill>
                            <a:schemeClr val="tx1"/>
                          </a:solidFill>
                          <a:latin typeface="+mj-lt"/>
                          <a:ea typeface="+mn-ea"/>
                          <a:cs typeface="+mn-cs"/>
                        </a:rPr>
                        <a:t>Effort</a:t>
                      </a:r>
                    </a:p>
                  </a:txBody>
                  <a:tcPr marL="73152" marR="73152"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kern="1200">
                          <a:solidFill>
                            <a:schemeClr val="tx1"/>
                          </a:solidFill>
                          <a:latin typeface="+mn-lt"/>
                          <a:ea typeface="+mn-ea"/>
                          <a:cs typeface="Segoe UI"/>
                        </a:rPr>
                        <a:t>2–4 days</a:t>
                      </a: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kern="1200">
                          <a:solidFill>
                            <a:schemeClr val="tx1"/>
                          </a:solidFill>
                          <a:latin typeface="+mn-lt"/>
                          <a:ea typeface="+mn-ea"/>
                          <a:cs typeface="Segoe UI"/>
                        </a:rPr>
                        <a:t>2–4 weeks</a:t>
                      </a: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rtl="0" eaLnBrk="1" fontAlgn="auto" latinLnBrk="0" hangingPunct="1">
                        <a:lnSpc>
                          <a:spcPct val="100000"/>
                        </a:lnSpc>
                        <a:buClrTx/>
                        <a:buSzTx/>
                        <a:buFont typeface="Arial" panose="020B0604020202020204" pitchFamily="34" charset="0"/>
                        <a:buNone/>
                      </a:pPr>
                      <a:r>
                        <a:rPr lang="en-US" sz="900" b="0" kern="1200">
                          <a:solidFill>
                            <a:schemeClr val="tx1"/>
                          </a:solidFill>
                          <a:latin typeface="+mn-lt"/>
                          <a:ea typeface="+mn-ea"/>
                          <a:cs typeface="Segoe UI"/>
                        </a:rPr>
                        <a:t>1+ months</a:t>
                      </a:r>
                    </a:p>
                  </a:txBody>
                  <a:tcPr marL="73152" marR="73152"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89873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j-lt"/>
                          <a:ea typeface="+mn-ea"/>
                          <a:cs typeface="+mn-cs"/>
                        </a:rPr>
                        <a:t>Deployment </a:t>
                      </a:r>
                      <a:br>
                        <a:rPr kumimoji="0" lang="en-US" sz="900" b="0" i="0" u="none" strike="noStrike" kern="1200" cap="none" spc="0" normalizeH="0" baseline="0" noProof="0">
                          <a:ln>
                            <a:noFill/>
                          </a:ln>
                          <a:solidFill>
                            <a:prstClr val="black"/>
                          </a:solidFill>
                          <a:effectLst/>
                          <a:uLnTx/>
                          <a:uFillTx/>
                          <a:latin typeface="+mj-lt"/>
                          <a:ea typeface="+mn-ea"/>
                          <a:cs typeface="+mn-cs"/>
                        </a:rPr>
                      </a:br>
                      <a:r>
                        <a:rPr kumimoji="0" lang="en-US" sz="900" b="0" i="0" u="none" strike="noStrike" kern="1200" cap="none" spc="0" normalizeH="0" baseline="0" noProof="0">
                          <a:ln>
                            <a:noFill/>
                          </a:ln>
                          <a:solidFill>
                            <a:prstClr val="black"/>
                          </a:solidFill>
                          <a:effectLst/>
                          <a:uLnTx/>
                          <a:uFillTx/>
                          <a:latin typeface="+mj-lt"/>
                          <a:ea typeface="+mn-ea"/>
                          <a:cs typeface="+mn-cs"/>
                        </a:rPr>
                        <a:t>steps</a:t>
                      </a:r>
                    </a:p>
                  </a:txBody>
                  <a:tcPr marL="73152" marR="73152"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a:lnSpc>
                          <a:spcPct val="100000"/>
                        </a:lnSpc>
                        <a:spcBef>
                          <a:spcPts val="600"/>
                        </a:spcBef>
                        <a:spcAft>
                          <a:spcPts val="100"/>
                        </a:spcAft>
                        <a:buClrTx/>
                        <a:buSzTx/>
                        <a:buFont typeface="+mj-lt"/>
                        <a:buAutoNum type="arabicPeriod"/>
                      </a:pPr>
                      <a:r>
                        <a:rPr lang="en-US" sz="900" b="0" kern="1200">
                          <a:solidFill>
                            <a:schemeClr val="tx1"/>
                          </a:solidFill>
                          <a:latin typeface="+mj-lt"/>
                          <a:ea typeface="+mn-ea"/>
                          <a:cs typeface="Segoe UI"/>
                        </a:rPr>
                        <a:t>Identify the most popular sites &amp; assess oversharing</a:t>
                      </a:r>
                    </a:p>
                    <a:p>
                      <a:pPr marL="276225" marR="0" lvl="0" indent="-109538" algn="l">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Export the top 100 most used sites from SPO </a:t>
                      </a:r>
                      <a:br>
                        <a:rPr lang="en-US" sz="800" kern="1200">
                          <a:solidFill>
                            <a:schemeClr val="tx1"/>
                          </a:solidFill>
                          <a:latin typeface="+mn-lt"/>
                          <a:ea typeface="+mn-ea"/>
                          <a:cs typeface="Segoe UI"/>
                        </a:rPr>
                      </a:br>
                      <a:r>
                        <a:rPr lang="en-US" sz="800" kern="1200">
                          <a:solidFill>
                            <a:schemeClr val="tx1"/>
                          </a:solidFill>
                          <a:latin typeface="+mn-lt"/>
                          <a:ea typeface="+mn-ea"/>
                          <a:cs typeface="Segoe UI"/>
                        </a:rPr>
                        <a:t>admin center</a:t>
                      </a:r>
                    </a:p>
                    <a:p>
                      <a:pPr marL="276225" marR="0" lvl="0" indent="-109538" algn="l">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Run SAM permission state report</a:t>
                      </a:r>
                      <a:r>
                        <a:rPr lang="en-US" sz="800" kern="1200" baseline="30000">
                          <a:solidFill>
                            <a:schemeClr val="tx1"/>
                          </a:solidFill>
                          <a:latin typeface="+mn-lt"/>
                          <a:ea typeface="+mn-ea"/>
                          <a:cs typeface="Segoe UI"/>
                        </a:rPr>
                        <a:t>1</a:t>
                      </a:r>
                    </a:p>
                    <a:p>
                      <a:pPr marL="276225" marR="0" lvl="0" indent="-109538" algn="l">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Run the Purview</a:t>
                      </a:r>
                      <a:r>
                        <a:rPr lang="it-IT" sz="800" kern="1200">
                          <a:solidFill>
                            <a:schemeClr val="tx1"/>
                          </a:solidFill>
                          <a:latin typeface="+mn-lt"/>
                          <a:ea typeface="+mn-ea"/>
                          <a:cs typeface="Segoe UI"/>
                        </a:rPr>
                        <a:t> DSPM for AI Data assessments </a:t>
                      </a:r>
                      <a:r>
                        <a:rPr lang="en-US" sz="800" kern="1200">
                          <a:solidFill>
                            <a:schemeClr val="tx1"/>
                          </a:solidFill>
                          <a:latin typeface="+mn-lt"/>
                          <a:ea typeface="+mn-ea"/>
                          <a:cs typeface="Segoe UI"/>
                        </a:rPr>
                        <a:t>to gain visibility into all data at risk of Copilot access, pivoted on labels and sensitive information types</a:t>
                      </a:r>
                      <a:r>
                        <a:rPr lang="en-US" sz="800" kern="1200" baseline="30000">
                          <a:solidFill>
                            <a:schemeClr val="tx1"/>
                          </a:solidFill>
                          <a:latin typeface="+mn-lt"/>
                          <a:ea typeface="+mn-ea"/>
                          <a:cs typeface="Segoe UI"/>
                        </a:rPr>
                        <a:t>3</a:t>
                      </a:r>
                      <a:endParaRPr lang="en-US" sz="800" b="0" kern="1200" baseline="30000">
                        <a:solidFill>
                          <a:schemeClr val="tx1"/>
                        </a:solidFill>
                        <a:latin typeface="+mn-lt"/>
                        <a:ea typeface="+mn-ea"/>
                        <a:cs typeface="Segoe UI"/>
                      </a:endParaRPr>
                    </a:p>
                    <a:p>
                      <a:pPr marL="114300" marR="0" lvl="0" indent="-114300" algn="l">
                        <a:lnSpc>
                          <a:spcPct val="100000"/>
                        </a:lnSpc>
                        <a:spcBef>
                          <a:spcPts val="600"/>
                        </a:spcBef>
                        <a:spcAft>
                          <a:spcPts val="100"/>
                        </a:spcAft>
                        <a:buClrTx/>
                        <a:buSzTx/>
                        <a:buFont typeface="+mj-lt"/>
                        <a:buAutoNum type="arabicPeriod" startAt="2"/>
                      </a:pPr>
                      <a:r>
                        <a:rPr lang="en-US" sz="900" b="0" kern="1200">
                          <a:solidFill>
                            <a:schemeClr val="tx1"/>
                          </a:solidFill>
                          <a:latin typeface="+mj-lt"/>
                          <a:ea typeface="+mn-ea"/>
                          <a:cs typeface="Segoe UI"/>
                        </a:rPr>
                        <a:t>Grant Copilot access to popular, low risk sites</a:t>
                      </a:r>
                    </a:p>
                    <a:p>
                      <a:pPr marL="274320" marR="0" lvl="0" indent="-109728" algn="l" defTabSz="932742" rtl="0" eaLnBrk="1" latinLnBrk="0" hangingPunct="1">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Cross reference the report results from SAM and Purview DSPM for AI with the top 100 used sites to identify up to 100 sites to be allowed for Copilot discovery</a:t>
                      </a:r>
                      <a:r>
                        <a:rPr lang="en-US" sz="800" kern="1200" baseline="30000">
                          <a:solidFill>
                            <a:schemeClr val="tx1"/>
                          </a:solidFill>
                          <a:latin typeface="+mn-lt"/>
                          <a:ea typeface="+mn-ea"/>
                          <a:cs typeface="Segoe UI"/>
                        </a:rPr>
                        <a:t>1,3</a:t>
                      </a:r>
                    </a:p>
                    <a:p>
                      <a:pPr marL="274320" marR="0" lvl="0" indent="-109728" algn="l" defTabSz="932742" rtl="0" eaLnBrk="1" latinLnBrk="0" hangingPunct="1">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Optionally enable Restricted SharePoint Search (RSS) for up to 100 sites identified</a:t>
                      </a:r>
                      <a:r>
                        <a:rPr lang="en-US" sz="800" kern="1200" baseline="30000">
                          <a:solidFill>
                            <a:schemeClr val="tx1"/>
                          </a:solidFill>
                          <a:latin typeface="+mn-lt"/>
                          <a:ea typeface="+mn-ea"/>
                          <a:cs typeface="Segoe UI"/>
                        </a:rPr>
                        <a:t>1</a:t>
                      </a:r>
                    </a:p>
                    <a:p>
                      <a:pPr marL="114300" marR="0" lvl="0" indent="-114300" algn="l" defTabSz="932742" rtl="0" eaLnBrk="1" fontAlgn="auto" latinLnBrk="0" hangingPunct="1">
                        <a:lnSpc>
                          <a:spcPct val="100000"/>
                        </a:lnSpc>
                        <a:spcBef>
                          <a:spcPts val="600"/>
                        </a:spcBef>
                        <a:spcAft>
                          <a:spcPts val="100"/>
                        </a:spcAft>
                        <a:buClrTx/>
                        <a:buSzTx/>
                        <a:buFont typeface="+mj-lt"/>
                        <a:buAutoNum type="arabicPeriod" startAt="3"/>
                        <a:tabLst/>
                        <a:defRPr/>
                      </a:pPr>
                      <a:r>
                        <a:rPr lang="en-US" sz="900" b="0" kern="1200">
                          <a:solidFill>
                            <a:schemeClr val="tx1"/>
                          </a:solidFill>
                          <a:latin typeface="+mj-lt"/>
                          <a:ea typeface="+mn-ea"/>
                          <a:cs typeface="Segoe UI"/>
                        </a:rPr>
                        <a:t>Turn on proactive audit and protection</a:t>
                      </a:r>
                    </a:p>
                    <a:p>
                      <a:pPr marL="274320" marR="0" lvl="0" indent="-109728" algn="l" defTabSz="932742" rtl="0" eaLnBrk="1" latinLnBrk="0" hangingPunct="1">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Turn Off EEEU (everyone except external users) at the tenant level</a:t>
                      </a:r>
                      <a:r>
                        <a:rPr lang="en-US" sz="800" kern="1200" baseline="30000">
                          <a:solidFill>
                            <a:schemeClr val="tx1"/>
                          </a:solidFill>
                          <a:latin typeface="+mn-lt"/>
                          <a:ea typeface="+mn-ea"/>
                          <a:cs typeface="Segoe UI"/>
                        </a:rPr>
                        <a:t>2</a:t>
                      </a:r>
                    </a:p>
                    <a:p>
                      <a:pPr marL="274320" marR="0" lvl="0" indent="-109728" algn="l" defTabSz="932742" rtl="0" eaLnBrk="1" latinLnBrk="0" hangingPunct="1">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Turn on Purview Audit and view Copilot interaction activity reports and charts</a:t>
                      </a:r>
                      <a:r>
                        <a:rPr lang="en-US" sz="800" kern="1200" baseline="30000">
                          <a:solidFill>
                            <a:schemeClr val="tx1"/>
                          </a:solidFill>
                          <a:latin typeface="+mn-lt"/>
                          <a:ea typeface="+mn-ea"/>
                          <a:cs typeface="Segoe UI"/>
                        </a:rPr>
                        <a:t>1,2,3</a:t>
                      </a:r>
                    </a:p>
                    <a:p>
                      <a:pPr marL="274320" marR="0" lvl="0" indent="-109728" algn="l" defTabSz="932742" rtl="0" eaLnBrk="1" latinLnBrk="0" hangingPunct="1">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Turn on proactive analysis for sensitive data handling with prompts and responses with Purview Communications Compliance</a:t>
                      </a:r>
                      <a:r>
                        <a:rPr lang="en-US" sz="800" kern="1200" baseline="30000">
                          <a:solidFill>
                            <a:schemeClr val="tx1"/>
                          </a:solidFill>
                          <a:latin typeface="+mn-lt"/>
                          <a:ea typeface="+mn-ea"/>
                          <a:cs typeface="Segoe UI"/>
                        </a:rPr>
                        <a:t>3</a:t>
                      </a:r>
                    </a:p>
                    <a:p>
                      <a:pPr marL="274320" marR="0" lvl="0" indent="-109728" algn="l" defTabSz="932742" rtl="0" eaLnBrk="1" latinLnBrk="0" hangingPunct="1">
                        <a:lnSpc>
                          <a:spcPct val="100000"/>
                        </a:lnSpc>
                        <a:spcBef>
                          <a:spcPts val="0"/>
                        </a:spcBef>
                        <a:spcAft>
                          <a:spcPts val="200"/>
                        </a:spcAft>
                        <a:buClrTx/>
                        <a:buSzTx/>
                        <a:buFont typeface="Arial" panose="020B0604020202020204" pitchFamily="34" charset="0"/>
                        <a:buChar char="•"/>
                        <a:tabLst/>
                      </a:pPr>
                      <a:r>
                        <a:rPr lang="en-US" sz="800" kern="1200">
                          <a:solidFill>
                            <a:schemeClr val="tx1"/>
                          </a:solidFill>
                          <a:latin typeface="+mn-lt"/>
                          <a:ea typeface="+mn-ea"/>
                          <a:cs typeface="Segoe UI"/>
                        </a:rPr>
                        <a:t>Turn on oversharing SPO Purview DLP policy in simulation mode to detect anyone sharing links for labeled and unlabeled data</a:t>
                      </a:r>
                      <a:r>
                        <a:rPr lang="en-US" sz="800" kern="1200" baseline="30000">
                          <a:solidFill>
                            <a:schemeClr val="tx1"/>
                          </a:solidFill>
                          <a:latin typeface="+mn-lt"/>
                          <a:ea typeface="+mn-ea"/>
                          <a:cs typeface="Segoe UI"/>
                        </a:rPr>
                        <a:t>2</a:t>
                      </a:r>
                    </a:p>
                  </a:txBody>
                  <a:tcPr marL="73152" marR="7315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defTabSz="932742" rtl="0" eaLnBrk="1" fontAlgn="auto" latinLnBrk="0" hangingPunct="1">
                        <a:lnSpc>
                          <a:spcPct val="100000"/>
                        </a:lnSpc>
                        <a:spcBef>
                          <a:spcPts val="600"/>
                        </a:spcBef>
                        <a:spcAft>
                          <a:spcPts val="100"/>
                        </a:spcAft>
                        <a:buClrTx/>
                        <a:buSzTx/>
                        <a:buFont typeface="+mj-lt"/>
                        <a:buAutoNum type="arabicPeriod"/>
                        <a:tabLst/>
                        <a:defRPr/>
                      </a:pPr>
                      <a:r>
                        <a:rPr lang="en-US" sz="900" b="0" kern="1200">
                          <a:solidFill>
                            <a:schemeClr val="tx1"/>
                          </a:solidFill>
                          <a:latin typeface="+mj-lt"/>
                          <a:ea typeface="+mn-ea"/>
                          <a:cs typeface="Segoe UI"/>
                        </a:rPr>
                        <a:t>Discover oversharing risks</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a:solidFill>
                            <a:schemeClr val="tx1"/>
                          </a:solidFill>
                          <a:latin typeface="+mn-lt"/>
                          <a:ea typeface="+mn-ea"/>
                          <a:cs typeface="Segoe UI"/>
                        </a:rPr>
                        <a:t>Use DAG permission state report with SITs to flag sites and files that are potentially overshared (Includes: EEEU, company shared links)</a:t>
                      </a:r>
                      <a:r>
                        <a:rPr lang="en-US" sz="800" kern="1200" baseline="30000">
                          <a:solidFill>
                            <a:schemeClr val="tx1"/>
                          </a:solidFill>
                          <a:latin typeface="+mn-lt"/>
                          <a:ea typeface="+mn-ea"/>
                          <a:cs typeface="Segoe UI"/>
                        </a:rPr>
                        <a:t>1</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a:solidFill>
                            <a:schemeClr val="tx1"/>
                          </a:solidFill>
                          <a:latin typeface="+mn-lt"/>
                          <a:ea typeface="+mn-ea"/>
                          <a:cs typeface="Segoe UI"/>
                        </a:rPr>
                        <a:t>Identify Copilot agent insights &amp; take actions</a:t>
                      </a:r>
                      <a:r>
                        <a:rPr lang="en-US" sz="800" kern="1200" baseline="30000">
                          <a:solidFill>
                            <a:schemeClr val="tx1"/>
                          </a:solidFill>
                          <a:latin typeface="+mn-lt"/>
                          <a:ea typeface="+mn-ea"/>
                          <a:cs typeface="Segoe UI"/>
                        </a:rPr>
                        <a:t>1</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a:solidFill>
                            <a:schemeClr val="tx1"/>
                          </a:solidFill>
                          <a:latin typeface="+mn-lt"/>
                          <a:ea typeface="+mn-ea"/>
                          <a:cs typeface="Segoe UI"/>
                        </a:rPr>
                        <a:t>Create customized Purview </a:t>
                      </a:r>
                      <a:r>
                        <a:rPr lang="it-IT" sz="800" kern="1200" noProof="0">
                          <a:solidFill>
                            <a:schemeClr val="tx1"/>
                          </a:solidFill>
                          <a:latin typeface="+mn-lt"/>
                          <a:ea typeface="+mn-ea"/>
                          <a:cs typeface="Segoe UI"/>
                        </a:rPr>
                        <a:t>DSPM for AI Data assessment</a:t>
                      </a:r>
                      <a:r>
                        <a:rPr lang="en-US" sz="800" kern="1200" noProof="0">
                          <a:solidFill>
                            <a:schemeClr val="tx1"/>
                          </a:solidFill>
                          <a:latin typeface="+mn-lt"/>
                          <a:ea typeface="+mn-ea"/>
                          <a:cs typeface="Segoe UI"/>
                        </a:rPr>
                        <a:t>s to scale out data security actions, </a:t>
                      </a:r>
                      <a:r>
                        <a:rPr lang="en-US" sz="800" kern="1200">
                          <a:solidFill>
                            <a:schemeClr val="tx1"/>
                          </a:solidFill>
                          <a:latin typeface="+mn-lt"/>
                          <a:ea typeface="+mn-ea"/>
                          <a:cs typeface="Segoe UI"/>
                        </a:rPr>
                        <a:t>pivoted on labels and sensitive information types</a:t>
                      </a:r>
                      <a:r>
                        <a:rPr lang="en-US" sz="800" kern="1200" baseline="30000">
                          <a:solidFill>
                            <a:schemeClr val="tx1"/>
                          </a:solidFill>
                          <a:latin typeface="+mn-lt"/>
                          <a:ea typeface="+mn-ea"/>
                          <a:cs typeface="Segoe UI"/>
                        </a:rPr>
                        <a:t>3</a:t>
                      </a:r>
                    </a:p>
                    <a:p>
                      <a:pPr marL="114300" marR="0" lvl="0" indent="-114300" algn="l" defTabSz="932742" rtl="0" eaLnBrk="1" fontAlgn="auto" latinLnBrk="0" hangingPunct="1">
                        <a:lnSpc>
                          <a:spcPct val="100000"/>
                        </a:lnSpc>
                        <a:spcBef>
                          <a:spcPts val="600"/>
                        </a:spcBef>
                        <a:spcAft>
                          <a:spcPts val="100"/>
                        </a:spcAft>
                        <a:buClrTx/>
                        <a:buSzTx/>
                        <a:buFont typeface="+mj-lt"/>
                        <a:buAutoNum type="arabicPeriod" startAt="2"/>
                        <a:tabLst/>
                        <a:defRPr/>
                      </a:pPr>
                      <a:r>
                        <a:rPr lang="en-US" sz="900" b="0" kern="1200" noProof="0">
                          <a:solidFill>
                            <a:schemeClr val="tx1"/>
                          </a:solidFill>
                          <a:latin typeface="+mj-lt"/>
                          <a:ea typeface="+mn-ea"/>
                          <a:cs typeface="Segoe UI"/>
                        </a:rPr>
                        <a:t>Restrict sensitive info from Copilot access and/or processing</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a:solidFill>
                            <a:schemeClr val="tx1"/>
                          </a:solidFill>
                          <a:latin typeface="+mn-lt"/>
                          <a:ea typeface="+mn-ea"/>
                          <a:cs typeface="Segoe UI"/>
                        </a:rPr>
                        <a:t>Initiate SAM Access Review for all sites that are overshared</a:t>
                      </a:r>
                      <a:r>
                        <a:rPr lang="en-US" sz="800" kern="1200" baseline="30000">
                          <a:solidFill>
                            <a:schemeClr val="tx1"/>
                          </a:solidFill>
                          <a:latin typeface="+mn-lt"/>
                          <a:ea typeface="+mn-ea"/>
                          <a:cs typeface="Segoe UI"/>
                        </a:rPr>
                        <a:t>1</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a:solidFill>
                            <a:schemeClr val="tx1"/>
                          </a:solidFill>
                          <a:latin typeface="+mn-lt"/>
                          <a:ea typeface="+mn-ea"/>
                          <a:cs typeface="Segoe UI"/>
                        </a:rPr>
                        <a:t>Apply SAM restricted access control (RAC) on business-critical sites</a:t>
                      </a:r>
                      <a:r>
                        <a:rPr lang="en-US" sz="800" kern="1200" baseline="30000">
                          <a:solidFill>
                            <a:schemeClr val="tx1"/>
                          </a:solidFill>
                          <a:latin typeface="+mn-lt"/>
                          <a:ea typeface="+mn-ea"/>
                          <a:cs typeface="Segoe UI"/>
                        </a:rPr>
                        <a:t>1</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a:solidFill>
                            <a:schemeClr val="tx1"/>
                          </a:solidFill>
                          <a:latin typeface="+mn-lt"/>
                          <a:ea typeface="+mn-ea"/>
                          <a:cs typeface="Segoe UI"/>
                        </a:rPr>
                        <a:t>Exclude critical sites from Copilot reasoning over them with SAM Restricted Content Discovery (RCD)</a:t>
                      </a:r>
                      <a:r>
                        <a:rPr lang="en-US" sz="800" kern="1200" baseline="30000">
                          <a:solidFill>
                            <a:schemeClr val="tx1"/>
                          </a:solidFill>
                          <a:latin typeface="+mn-lt"/>
                          <a:ea typeface="+mn-ea"/>
                          <a:cs typeface="Segoe UI"/>
                        </a:rPr>
                        <a:t>1</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pPr>
                      <a:r>
                        <a:rPr lang="en-US" sz="800" kern="1200" noProof="0">
                          <a:solidFill>
                            <a:schemeClr val="tx1"/>
                          </a:solidFill>
                          <a:latin typeface="+mn-lt"/>
                          <a:ea typeface="+mn-ea"/>
                          <a:cs typeface="Segoe UI"/>
                        </a:rPr>
                        <a:t>Publish sensitivity labels with Purview Information Protection to Office apps, Container/Sites, Outlook for manual data protection by user</a:t>
                      </a:r>
                      <a:r>
                        <a:rPr lang="en-US" sz="800" kern="1200" baseline="30000" noProof="0">
                          <a:solidFill>
                            <a:schemeClr val="tx1"/>
                          </a:solidFill>
                          <a:latin typeface="+mn-lt"/>
                          <a:ea typeface="+mn-ea"/>
                          <a:cs typeface="Segoe UI"/>
                        </a:rPr>
                        <a:t>2</a:t>
                      </a:r>
                    </a:p>
                    <a:p>
                      <a:pPr marL="274320" marR="0" lvl="0" indent="-109728" algn="l" defTabSz="932742" rtl="0" eaLnBrk="1"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a:solidFill>
                            <a:schemeClr val="tx1"/>
                          </a:solidFill>
                          <a:latin typeface="+mn-lt"/>
                          <a:ea typeface="+mn-ea"/>
                          <a:cs typeface="Segoe UI"/>
                        </a:rPr>
                        <a:t>Exclude Copilot from summarizing sensitive content via sensitivity </a:t>
                      </a:r>
                      <a:br>
                        <a:rPr lang="en-US" sz="800" kern="1200" noProof="0">
                          <a:solidFill>
                            <a:schemeClr val="tx1"/>
                          </a:solidFill>
                          <a:latin typeface="+mn-lt"/>
                          <a:ea typeface="+mn-ea"/>
                          <a:cs typeface="Segoe UI"/>
                        </a:rPr>
                      </a:br>
                      <a:r>
                        <a:rPr lang="en-US" sz="800" kern="1200" noProof="0">
                          <a:solidFill>
                            <a:schemeClr val="tx1"/>
                          </a:solidFill>
                          <a:latin typeface="+mn-lt"/>
                          <a:ea typeface="+mn-ea"/>
                          <a:cs typeface="Segoe UI"/>
                        </a:rPr>
                        <a:t>labels</a:t>
                      </a:r>
                      <a:r>
                        <a:rPr lang="en-US" sz="800" kern="1200" baseline="30000">
                          <a:solidFill>
                            <a:schemeClr val="tx1"/>
                          </a:solidFill>
                          <a:latin typeface="+mn-lt"/>
                          <a:ea typeface="+mn-ea"/>
                          <a:cs typeface="Segoe UI"/>
                        </a:rPr>
                        <a:t>3</a:t>
                      </a:r>
                      <a:r>
                        <a:rPr lang="en-US" sz="800" kern="1200" noProof="0">
                          <a:solidFill>
                            <a:schemeClr val="tx1"/>
                          </a:solidFill>
                          <a:latin typeface="+mn-lt"/>
                          <a:ea typeface="+mn-ea"/>
                          <a:cs typeface="Segoe UI"/>
                        </a:rPr>
                        <a:t> </a:t>
                      </a:r>
                      <a:endParaRPr lang="en-US" sz="800" kern="1200">
                        <a:solidFill>
                          <a:schemeClr val="tx1"/>
                        </a:solidFill>
                        <a:latin typeface="+mn-lt"/>
                        <a:ea typeface="+mn-ea"/>
                        <a:cs typeface="Segoe UI"/>
                      </a:endParaRPr>
                    </a:p>
                    <a:p>
                      <a:pPr marL="114300" marR="0" lvl="0" indent="-114300" algn="l" defTabSz="932742" rtl="0" eaLnBrk="1" fontAlgn="auto" latinLnBrk="0" hangingPunct="1">
                        <a:lnSpc>
                          <a:spcPct val="100000"/>
                        </a:lnSpc>
                        <a:spcBef>
                          <a:spcPts val="600"/>
                        </a:spcBef>
                        <a:spcAft>
                          <a:spcPts val="100"/>
                        </a:spcAft>
                        <a:buClrTx/>
                        <a:buSzTx/>
                        <a:buFont typeface="+mj-lt"/>
                        <a:buAutoNum type="arabicPeriod" startAt="3"/>
                        <a:tabLst/>
                        <a:defRPr/>
                      </a:pPr>
                      <a:r>
                        <a:rPr lang="en-US" sz="900" b="0" kern="1200">
                          <a:solidFill>
                            <a:schemeClr val="tx1"/>
                          </a:solidFill>
                          <a:latin typeface="+mj-lt"/>
                          <a:ea typeface="+mn-ea"/>
                          <a:cs typeface="Segoe UI"/>
                        </a:rPr>
                        <a:t>Increase site privacy</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a:solidFill>
                            <a:schemeClr val="tx1"/>
                          </a:solidFill>
                          <a:latin typeface="+mn-lt"/>
                          <a:ea typeface="+mn-ea"/>
                          <a:cs typeface="Segoe UI"/>
                        </a:rPr>
                        <a:t>Use site sensitivity labels to limit access to org-wide sharing by marking sites as ’Private’ and giving access only to site members</a:t>
                      </a:r>
                      <a:r>
                        <a:rPr lang="en-US" sz="800" kern="1200" baseline="30000">
                          <a:solidFill>
                            <a:schemeClr val="tx1"/>
                          </a:solidFill>
                          <a:latin typeface="+mn-lt"/>
                          <a:ea typeface="+mn-ea"/>
                          <a:cs typeface="Segoe UI"/>
                        </a:rPr>
                        <a:t>2</a:t>
                      </a:r>
                      <a:endParaRPr lang="en-US" sz="800" kern="1200" baseline="30000" noProof="0">
                        <a:solidFill>
                          <a:schemeClr val="tx1"/>
                        </a:solidFill>
                        <a:latin typeface="+mn-lt"/>
                        <a:ea typeface="+mn-ea"/>
                        <a:cs typeface="Segoe UI"/>
                      </a:endParaRP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a:solidFill>
                            <a:schemeClr val="tx1"/>
                          </a:solidFill>
                          <a:latin typeface="+mn-lt"/>
                          <a:ea typeface="+mn-ea"/>
                          <a:cs typeface="Segoe UI"/>
                        </a:rPr>
                        <a:t>Apply default site library sensitivity labels to protect new and modified unlabeled documents</a:t>
                      </a:r>
                      <a:r>
                        <a:rPr lang="en-US" sz="800" kern="1200" baseline="30000">
                          <a:solidFill>
                            <a:schemeClr val="tx1"/>
                          </a:solidFill>
                          <a:latin typeface="+mn-lt"/>
                          <a:ea typeface="+mn-ea"/>
                          <a:cs typeface="Segoe UI"/>
                        </a:rPr>
                        <a:t>3</a:t>
                      </a:r>
                      <a:endParaRPr lang="en-US" sz="800" kern="1200" baseline="30000" noProof="0">
                        <a:solidFill>
                          <a:schemeClr val="tx1"/>
                        </a:solidFill>
                        <a:latin typeface="+mn-lt"/>
                        <a:ea typeface="+mn-ea"/>
                        <a:cs typeface="Segoe UI"/>
                      </a:endParaRP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a:solidFill>
                            <a:schemeClr val="tx1"/>
                          </a:solidFill>
                          <a:latin typeface="+mn-lt"/>
                          <a:ea typeface="+mn-ea"/>
                          <a:cs typeface="Segoe UI"/>
                        </a:rPr>
                        <a:t>Turn on enforce-mode oversharing SPO Purview DLP policy to </a:t>
                      </a:r>
                      <a:r>
                        <a:rPr lang="en-US" sz="800" kern="1200" noProof="0">
                          <a:solidFill>
                            <a:schemeClr val="tx1"/>
                          </a:solidFill>
                          <a:latin typeface="+mn-lt"/>
                          <a:ea typeface="+mn-ea"/>
                          <a:cs typeface="Segoe UI"/>
                        </a:rPr>
                        <a:t>restrict access to sensitive data exposure &amp; starting remediating them</a:t>
                      </a:r>
                      <a:r>
                        <a:rPr lang="en-US" sz="800" kern="1200" baseline="30000">
                          <a:solidFill>
                            <a:schemeClr val="tx1"/>
                          </a:solidFill>
                          <a:latin typeface="+mn-lt"/>
                          <a:ea typeface="+mn-ea"/>
                          <a:cs typeface="Segoe UI"/>
                        </a:rPr>
                        <a:t>2</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a:solidFill>
                            <a:schemeClr val="tx1"/>
                          </a:solidFill>
                          <a:latin typeface="+mn-lt"/>
                          <a:ea typeface="+mn-ea"/>
                          <a:cs typeface="Segoe UI"/>
                        </a:rPr>
                        <a:t>Disable RSS (if enabled) to allow full Copilot experience</a:t>
                      </a:r>
                      <a:r>
                        <a:rPr lang="en-US" sz="800" kern="1200" baseline="30000">
                          <a:solidFill>
                            <a:schemeClr val="tx1"/>
                          </a:solidFill>
                          <a:latin typeface="+mn-lt"/>
                          <a:ea typeface="+mn-ea"/>
                          <a:cs typeface="Segoe UI"/>
                        </a:rPr>
                        <a:t>1</a:t>
                      </a:r>
                    </a:p>
                  </a:txBody>
                  <a:tcPr marL="73152" marR="73152">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marR="0" lvl="0" indent="-114300" algn="l" defTabSz="932742" rtl="0" eaLnBrk="1" fontAlgn="auto" latinLnBrk="0" hangingPunct="1">
                        <a:lnSpc>
                          <a:spcPct val="100000"/>
                        </a:lnSpc>
                        <a:spcBef>
                          <a:spcPts val="600"/>
                        </a:spcBef>
                        <a:spcAft>
                          <a:spcPts val="100"/>
                        </a:spcAft>
                        <a:buClrTx/>
                        <a:buSzTx/>
                        <a:buFont typeface="+mj-lt"/>
                        <a:buAutoNum type="arabicPeriod"/>
                        <a:tabLst/>
                        <a:defRPr/>
                      </a:pPr>
                      <a:r>
                        <a:rPr lang="en-US" sz="900" b="0" kern="1200" noProof="0" dirty="0">
                          <a:solidFill>
                            <a:schemeClr val="tx1"/>
                          </a:solidFill>
                          <a:latin typeface="+mj-lt"/>
                          <a:ea typeface="+mn-ea"/>
                          <a:cs typeface="Segoe UI"/>
                        </a:rPr>
                        <a:t>Further reduce risk and simplify oversight</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Routinely run the SAM site lifecycle management policy’s site ownership policy and review the ownerless sites and assign owners</a:t>
                      </a:r>
                      <a:r>
                        <a:rPr lang="en-US" sz="800" kern="1200" baseline="30000" dirty="0">
                          <a:solidFill>
                            <a:schemeClr val="tx1"/>
                          </a:solidFill>
                          <a:latin typeface="+mn-lt"/>
                          <a:ea typeface="+mn-ea"/>
                          <a:cs typeface="Segoe UI"/>
                        </a:rPr>
                        <a:t>1</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dirty="0">
                          <a:solidFill>
                            <a:schemeClr val="tx1"/>
                          </a:solidFill>
                          <a:latin typeface="+mn-lt"/>
                          <a:ea typeface="+mn-ea"/>
                          <a:cs typeface="Segoe UI"/>
                        </a:rPr>
                        <a:t>Automate SAM permission state report to maintain permissions hygiene</a:t>
                      </a:r>
                      <a:r>
                        <a:rPr lang="en-US" sz="800" kern="1200" baseline="30000" dirty="0">
                          <a:solidFill>
                            <a:schemeClr val="tx1"/>
                          </a:solidFill>
                          <a:latin typeface="+mn-lt"/>
                          <a:ea typeface="+mn-ea"/>
                          <a:cs typeface="Segoe UI"/>
                        </a:rPr>
                        <a:t>1</a:t>
                      </a:r>
                    </a:p>
                    <a:p>
                      <a:pPr marL="441325" marR="0" lvl="0" indent="-114300" algn="l" defTabSz="932742" rtl="0" eaLnBrk="1" fontAlgn="auto" latinLnBrk="0" hangingPunct="1">
                        <a:lnSpc>
                          <a:spcPct val="100000"/>
                        </a:lnSpc>
                        <a:spcBef>
                          <a:spcPts val="0"/>
                        </a:spcBef>
                        <a:spcAft>
                          <a:spcPts val="200"/>
                        </a:spcAft>
                        <a:buClrTx/>
                        <a:buSzTx/>
                        <a:buFont typeface="Segoe UI" panose="020B0502040204020203" pitchFamily="34" charset="0"/>
                        <a:buChar char="–"/>
                        <a:tabLst/>
                        <a:defRPr/>
                      </a:pPr>
                      <a:r>
                        <a:rPr lang="en-US" sz="800" kern="1200" dirty="0">
                          <a:solidFill>
                            <a:schemeClr val="tx1"/>
                          </a:solidFill>
                          <a:latin typeface="+mn-lt"/>
                          <a:ea typeface="+mn-ea"/>
                          <a:cs typeface="Segoe UI"/>
                        </a:rPr>
                        <a:t>Automate permission reports and actions to maintain permission hygiene</a:t>
                      </a:r>
                      <a:r>
                        <a:rPr lang="en-US" sz="800" kern="1200" baseline="30000" dirty="0">
                          <a:solidFill>
                            <a:schemeClr val="tx1"/>
                          </a:solidFill>
                          <a:latin typeface="+mn-lt"/>
                          <a:ea typeface="+mn-ea"/>
                          <a:cs typeface="Segoe UI"/>
                        </a:rPr>
                        <a:t>1</a:t>
                      </a:r>
                    </a:p>
                    <a:p>
                      <a:pPr marL="441325" marR="0" lvl="0" indent="-114300" algn="l" defTabSz="932742" rtl="0" eaLnBrk="1" fontAlgn="auto" latinLnBrk="0" hangingPunct="1">
                        <a:lnSpc>
                          <a:spcPct val="100000"/>
                        </a:lnSpc>
                        <a:spcBef>
                          <a:spcPts val="0"/>
                        </a:spcBef>
                        <a:spcAft>
                          <a:spcPts val="200"/>
                        </a:spcAft>
                        <a:buClrTx/>
                        <a:buSzTx/>
                        <a:buFont typeface="Segoe UI" panose="020B0502040204020203" pitchFamily="34" charset="0"/>
                        <a:buChar char="–"/>
                        <a:tabLst/>
                        <a:defRPr/>
                      </a:pPr>
                      <a:r>
                        <a:rPr lang="en-US" sz="800" kern="1200" dirty="0">
                          <a:solidFill>
                            <a:schemeClr val="tx1"/>
                          </a:solidFill>
                          <a:latin typeface="+mn-lt"/>
                          <a:ea typeface="+mn-ea"/>
                          <a:cs typeface="Segoe UI"/>
                        </a:rPr>
                        <a:t>Regularly review oversharing reports and restrict access as needed.</a:t>
                      </a:r>
                      <a:r>
                        <a:rPr lang="en-US" sz="800" kern="1200" baseline="30000" dirty="0">
                          <a:solidFill>
                            <a:schemeClr val="tx1"/>
                          </a:solidFill>
                          <a:latin typeface="+mn-lt"/>
                          <a:ea typeface="+mn-ea"/>
                          <a:cs typeface="Segoe UI"/>
                        </a:rPr>
                        <a:t>1</a:t>
                      </a:r>
                    </a:p>
                    <a:p>
                      <a:pPr marL="441325" marR="0" lvl="0" indent="-114300" algn="l" defTabSz="932742" rtl="0" eaLnBrk="1" fontAlgn="auto" latinLnBrk="0" hangingPunct="1">
                        <a:lnSpc>
                          <a:spcPct val="100000"/>
                        </a:lnSpc>
                        <a:spcBef>
                          <a:spcPts val="0"/>
                        </a:spcBef>
                        <a:spcAft>
                          <a:spcPts val="200"/>
                        </a:spcAft>
                        <a:buClrTx/>
                        <a:buSzTx/>
                        <a:buFont typeface="Segoe UI" panose="020B0502040204020203" pitchFamily="34" charset="0"/>
                        <a:buChar char="–"/>
                        <a:tabLst/>
                        <a:defRPr/>
                      </a:pPr>
                      <a:r>
                        <a:rPr lang="en-US" sz="800" kern="1200" dirty="0">
                          <a:solidFill>
                            <a:schemeClr val="tx1"/>
                          </a:solidFill>
                          <a:latin typeface="+mn-lt"/>
                          <a:ea typeface="+mn-ea"/>
                          <a:cs typeface="Segoe UI"/>
                        </a:rPr>
                        <a:t>Proactively avoid oversharing by applying RAC at site provisioning.</a:t>
                      </a:r>
                      <a:r>
                        <a:rPr lang="en-US" sz="800" kern="1200" baseline="30000" dirty="0">
                          <a:solidFill>
                            <a:schemeClr val="tx1"/>
                          </a:solidFill>
                          <a:latin typeface="+mn-lt"/>
                          <a:ea typeface="+mn-ea"/>
                          <a:cs typeface="Segoe UI"/>
                        </a:rPr>
                        <a:t>1</a:t>
                      </a:r>
                    </a:p>
                    <a:p>
                      <a:pPr marL="441325" marR="0" lvl="0" indent="-114300" algn="l" defTabSz="932742" rtl="0" eaLnBrk="1" fontAlgn="auto" latinLnBrk="0" hangingPunct="1">
                        <a:lnSpc>
                          <a:spcPct val="100000"/>
                        </a:lnSpc>
                        <a:spcBef>
                          <a:spcPts val="0"/>
                        </a:spcBef>
                        <a:spcAft>
                          <a:spcPts val="200"/>
                        </a:spcAft>
                        <a:buClrTx/>
                        <a:buSzTx/>
                        <a:buFont typeface="Segoe UI" panose="020B0502040204020203" pitchFamily="34" charset="0"/>
                        <a:buChar char="–"/>
                        <a:tabLst/>
                        <a:defRPr/>
                      </a:pPr>
                      <a:r>
                        <a:rPr lang="en-US" sz="800" kern="1200" dirty="0">
                          <a:solidFill>
                            <a:schemeClr val="tx1"/>
                          </a:solidFill>
                          <a:latin typeface="+mn-lt"/>
                          <a:ea typeface="+mn-ea"/>
                          <a:cs typeface="Segoe UI"/>
                        </a:rPr>
                        <a:t>Periodically review ownerless sites and take necessary action</a:t>
                      </a:r>
                      <a:r>
                        <a:rPr lang="en-US" sz="800" kern="1200" baseline="30000" dirty="0">
                          <a:solidFill>
                            <a:schemeClr val="tx1"/>
                          </a:solidFill>
                          <a:latin typeface="+mn-lt"/>
                          <a:ea typeface="+mn-ea"/>
                          <a:cs typeface="Segoe UI"/>
                        </a:rPr>
                        <a:t>1</a:t>
                      </a:r>
                    </a:p>
                    <a:p>
                      <a:pPr marL="441325" marR="0" lvl="0" indent="-114300" algn="l" defTabSz="932742" rtl="0" eaLnBrk="1" fontAlgn="auto" latinLnBrk="0" hangingPunct="1">
                        <a:lnSpc>
                          <a:spcPct val="100000"/>
                        </a:lnSpc>
                        <a:spcBef>
                          <a:spcPts val="0"/>
                        </a:spcBef>
                        <a:spcAft>
                          <a:spcPts val="200"/>
                        </a:spcAft>
                        <a:buClrTx/>
                        <a:buSzTx/>
                        <a:buFont typeface="Segoe UI" panose="020B0502040204020203" pitchFamily="34" charset="0"/>
                        <a:buChar char="–"/>
                        <a:tabLst/>
                        <a:defRPr/>
                      </a:pPr>
                      <a:r>
                        <a:rPr lang="en-US" sz="800" kern="1200" dirty="0">
                          <a:solidFill>
                            <a:schemeClr val="tx1"/>
                          </a:solidFill>
                          <a:latin typeface="+mn-lt"/>
                          <a:ea typeface="+mn-ea"/>
                          <a:cs typeface="Segoe UI"/>
                        </a:rPr>
                        <a:t>Control site provisioning by allowing creation for users that </a:t>
                      </a:r>
                      <a:br>
                        <a:rPr lang="en-US" sz="800" kern="1200" dirty="0">
                          <a:solidFill>
                            <a:schemeClr val="tx1"/>
                          </a:solidFill>
                          <a:latin typeface="+mn-lt"/>
                          <a:ea typeface="+mn-ea"/>
                          <a:cs typeface="Segoe UI"/>
                        </a:rPr>
                      </a:br>
                      <a:r>
                        <a:rPr lang="en-US" sz="800" kern="1200" dirty="0">
                          <a:solidFill>
                            <a:schemeClr val="tx1"/>
                          </a:solidFill>
                          <a:latin typeface="+mn-lt"/>
                          <a:ea typeface="+mn-ea"/>
                          <a:cs typeface="Segoe UI"/>
                        </a:rPr>
                        <a:t>complete training</a:t>
                      </a:r>
                      <a:r>
                        <a:rPr lang="en-US" sz="800" kern="1200" baseline="30000" dirty="0">
                          <a:solidFill>
                            <a:schemeClr val="tx1"/>
                          </a:solidFill>
                          <a:latin typeface="+mn-lt"/>
                          <a:ea typeface="+mn-ea"/>
                          <a:cs typeface="Segoe UI"/>
                        </a:rPr>
                        <a:t>1</a:t>
                      </a:r>
                    </a:p>
                    <a:p>
                      <a:pPr marL="441325" marR="0" lvl="0" indent="-114300" algn="l" defTabSz="932742" rtl="0" eaLnBrk="1" fontAlgn="auto" latinLnBrk="0" hangingPunct="1">
                        <a:lnSpc>
                          <a:spcPct val="100000"/>
                        </a:lnSpc>
                        <a:spcBef>
                          <a:spcPts val="0"/>
                        </a:spcBef>
                        <a:spcAft>
                          <a:spcPts val="200"/>
                        </a:spcAft>
                        <a:buClrTx/>
                        <a:buSzTx/>
                        <a:buFont typeface="Segoe UI" panose="020B0502040204020203" pitchFamily="34" charset="0"/>
                        <a:buChar char="–"/>
                        <a:tabLst/>
                        <a:defRPr/>
                      </a:pPr>
                      <a:r>
                        <a:rPr lang="en-US" sz="800" kern="1200" dirty="0">
                          <a:solidFill>
                            <a:schemeClr val="tx1"/>
                          </a:solidFill>
                          <a:latin typeface="+mn-lt"/>
                          <a:ea typeface="+mn-ea"/>
                          <a:cs typeface="Segoe UI"/>
                        </a:rPr>
                        <a:t>Use change history to identify site changes that may cause oversharing</a:t>
                      </a:r>
                      <a:r>
                        <a:rPr lang="en-US" sz="800" kern="1200" baseline="30000" dirty="0">
                          <a:solidFill>
                            <a:schemeClr val="tx1"/>
                          </a:solidFill>
                          <a:latin typeface="+mn-lt"/>
                          <a:ea typeface="+mn-ea"/>
                          <a:cs typeface="Segoe UI"/>
                        </a:rPr>
                        <a:t>1</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Routinely run Purview DSPM for AI Data assessments to scale out data security actions, </a:t>
                      </a:r>
                      <a:r>
                        <a:rPr lang="en-US" sz="800" kern="1200" dirty="0">
                          <a:solidFill>
                            <a:schemeClr val="tx1"/>
                          </a:solidFill>
                          <a:latin typeface="+mn-lt"/>
                          <a:ea typeface="+mn-ea"/>
                          <a:cs typeface="Segoe UI"/>
                        </a:rPr>
                        <a:t>pivoted on labels and sensitive information types</a:t>
                      </a:r>
                      <a:r>
                        <a:rPr lang="en-US" sz="800" kern="1200" baseline="30000" dirty="0">
                          <a:solidFill>
                            <a:schemeClr val="tx1"/>
                          </a:solidFill>
                          <a:latin typeface="+mn-lt"/>
                          <a:ea typeface="+mn-ea"/>
                          <a:cs typeface="Segoe UI"/>
                        </a:rPr>
                        <a:t>3</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Continuously manage all your oversharing Purview DLP alerts via incidents with Microsoft Defender XDR incident queue</a:t>
                      </a:r>
                      <a:r>
                        <a:rPr lang="en-US" sz="800" kern="1200" baseline="30000" dirty="0">
                          <a:solidFill>
                            <a:schemeClr val="tx1"/>
                          </a:solidFill>
                          <a:latin typeface="+mn-lt"/>
                          <a:ea typeface="+mn-ea"/>
                          <a:cs typeface="Segoe UI"/>
                        </a:rPr>
                        <a:t>2</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View risky user activity in context of oversharing Purview DLP incidents</a:t>
                      </a:r>
                      <a:r>
                        <a:rPr lang="en-US" sz="800" kern="1200" baseline="30000" dirty="0">
                          <a:solidFill>
                            <a:schemeClr val="tx1"/>
                          </a:solidFill>
                          <a:latin typeface="+mn-lt"/>
                          <a:ea typeface="+mn-ea"/>
                          <a:cs typeface="Segoe UI"/>
                        </a:rPr>
                        <a:t>3</a:t>
                      </a:r>
                      <a:endParaRPr lang="en-US" sz="800" kern="1200" baseline="30000" noProof="0" dirty="0">
                        <a:solidFill>
                          <a:schemeClr val="tx1"/>
                        </a:solidFill>
                        <a:latin typeface="+mn-lt"/>
                        <a:ea typeface="+mn-ea"/>
                        <a:cs typeface="Segoe UI"/>
                      </a:endParaRPr>
                    </a:p>
                    <a:p>
                      <a:pPr marL="114300" marR="0" lvl="0" indent="-114300" algn="l" defTabSz="932742" rtl="0" eaLnBrk="1" fontAlgn="auto" latinLnBrk="0" hangingPunct="1">
                        <a:lnSpc>
                          <a:spcPct val="100000"/>
                        </a:lnSpc>
                        <a:spcBef>
                          <a:spcPts val="600"/>
                        </a:spcBef>
                        <a:spcAft>
                          <a:spcPts val="100"/>
                        </a:spcAft>
                        <a:buClrTx/>
                        <a:buSzTx/>
                        <a:buFont typeface="+mj-lt"/>
                        <a:buAutoNum type="arabicPeriod" startAt="2"/>
                        <a:tabLst/>
                        <a:defRPr/>
                      </a:pPr>
                      <a:r>
                        <a:rPr lang="en-US" sz="900" b="0" kern="1200" noProof="0" dirty="0">
                          <a:solidFill>
                            <a:schemeClr val="tx1"/>
                          </a:solidFill>
                          <a:latin typeface="+mj-lt"/>
                          <a:ea typeface="+mn-ea"/>
                          <a:cs typeface="Segoe UI"/>
                        </a:rPr>
                        <a:t>Further secure sensitive data</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Automatically label new documents and prevent them from oversharing with </a:t>
                      </a:r>
                      <a:br>
                        <a:rPr lang="en-US" sz="800" kern="1200" noProof="0" dirty="0">
                          <a:solidFill>
                            <a:schemeClr val="tx1"/>
                          </a:solidFill>
                          <a:latin typeface="+mn-lt"/>
                          <a:ea typeface="+mn-ea"/>
                          <a:cs typeface="Segoe UI"/>
                        </a:rPr>
                      </a:br>
                      <a:r>
                        <a:rPr lang="en-US" sz="800" kern="1200" noProof="0" dirty="0">
                          <a:solidFill>
                            <a:schemeClr val="tx1"/>
                          </a:solidFill>
                          <a:latin typeface="+mn-lt"/>
                          <a:ea typeface="+mn-ea"/>
                          <a:cs typeface="Segoe UI"/>
                        </a:rPr>
                        <a:t>run time auto-labeling policy, starting with client-side policies and extend to service-side policies</a:t>
                      </a:r>
                      <a:r>
                        <a:rPr lang="en-US" sz="800" kern="1200" baseline="30000" dirty="0">
                          <a:solidFill>
                            <a:schemeClr val="tx1"/>
                          </a:solidFill>
                          <a:latin typeface="+mn-lt"/>
                          <a:ea typeface="+mn-ea"/>
                          <a:cs typeface="Segoe UI"/>
                        </a:rPr>
                        <a:t>3</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Reduce risk by remediating alerts for overshared documents from the SPO Purview DLP policy by applying sensitive labels and disabling anyone access</a:t>
                      </a:r>
                      <a:r>
                        <a:rPr lang="en-US" sz="800" kern="1200" baseline="30000" dirty="0">
                          <a:solidFill>
                            <a:schemeClr val="tx1"/>
                          </a:solidFill>
                          <a:latin typeface="+mn-lt"/>
                          <a:ea typeface="+mn-ea"/>
                          <a:cs typeface="Segoe UI"/>
                        </a:rPr>
                        <a:t>2</a:t>
                      </a:r>
                      <a:endParaRPr lang="en-US" sz="800" kern="1200" baseline="30000" noProof="0" dirty="0">
                        <a:solidFill>
                          <a:schemeClr val="tx1"/>
                        </a:solidFill>
                        <a:latin typeface="+mn-lt"/>
                        <a:ea typeface="+mn-ea"/>
                        <a:cs typeface="Segoe UI"/>
                      </a:endParaRPr>
                    </a:p>
                    <a:p>
                      <a:pPr marL="114300" marR="0" lvl="0" indent="-114300" algn="l" defTabSz="932742" rtl="0" eaLnBrk="1" fontAlgn="auto" latinLnBrk="0" hangingPunct="1">
                        <a:lnSpc>
                          <a:spcPct val="100000"/>
                        </a:lnSpc>
                        <a:spcBef>
                          <a:spcPts val="800"/>
                        </a:spcBef>
                        <a:spcAft>
                          <a:spcPts val="100"/>
                        </a:spcAft>
                        <a:buClrTx/>
                        <a:buSzTx/>
                        <a:buFont typeface="+mj-lt"/>
                        <a:buAutoNum type="arabicPeriod" startAt="3"/>
                        <a:tabLst/>
                        <a:defRPr/>
                      </a:pPr>
                      <a:r>
                        <a:rPr lang="en-US" sz="900" b="0" kern="1200" noProof="0" dirty="0">
                          <a:solidFill>
                            <a:schemeClr val="tx1"/>
                          </a:solidFill>
                          <a:latin typeface="+mj-lt"/>
                          <a:ea typeface="+mn-ea"/>
                          <a:cs typeface="Segoe UI"/>
                        </a:rPr>
                        <a:t>Improve Copilot responses</a:t>
                      </a:r>
                    </a:p>
                    <a:p>
                      <a:pPr marL="274320" marR="0" lvl="0" indent="-109728" algn="l" defTabSz="932742"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800" kern="1200" noProof="0" dirty="0">
                          <a:solidFill>
                            <a:schemeClr val="tx1"/>
                          </a:solidFill>
                          <a:latin typeface="+mn-lt"/>
                          <a:ea typeface="+mn-ea"/>
                          <a:cs typeface="Segoe UI"/>
                        </a:rPr>
                        <a:t>Setup Purview retention/deletion policies for SharePoint to reduce data surface</a:t>
                      </a:r>
                      <a:r>
                        <a:rPr lang="en-US" sz="800" kern="1200" baseline="30000" dirty="0">
                          <a:solidFill>
                            <a:schemeClr val="tx1"/>
                          </a:solidFill>
                          <a:latin typeface="+mn-lt"/>
                          <a:ea typeface="+mn-ea"/>
                          <a:cs typeface="Segoe UI"/>
                        </a:rPr>
                        <a:t>2</a:t>
                      </a:r>
                    </a:p>
                    <a:p>
                      <a:pPr marL="274320" marR="0" lvl="0" indent="-109728" algn="l" defTabSz="932742"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800" kern="1200" dirty="0">
                          <a:solidFill>
                            <a:schemeClr val="tx1"/>
                          </a:solidFill>
                          <a:latin typeface="+mn-lt"/>
                          <a:ea typeface="+mn-ea"/>
                          <a:cs typeface="Segoe UI"/>
                        </a:rPr>
                        <a:t>Identify inactive sites with SAM, then restrict access or delete</a:t>
                      </a:r>
                      <a:r>
                        <a:rPr lang="en-US" sz="800" kern="1200" baseline="30000" dirty="0">
                          <a:solidFill>
                            <a:schemeClr val="tx1"/>
                          </a:solidFill>
                          <a:latin typeface="+mn-lt"/>
                          <a:ea typeface="+mn-ea"/>
                          <a:cs typeface="Segoe UI"/>
                        </a:rPr>
                        <a:t>1</a:t>
                      </a:r>
                      <a:endParaRPr lang="en-US" sz="800" kern="1200" baseline="30000" noProof="0" dirty="0">
                        <a:solidFill>
                          <a:schemeClr val="tx1"/>
                        </a:solidFill>
                        <a:latin typeface="+mn-lt"/>
                        <a:ea typeface="+mn-ea"/>
                        <a:cs typeface="Segoe UI"/>
                      </a:endParaRPr>
                    </a:p>
                  </a:txBody>
                  <a:tcPr marL="73152" marR="73152">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5972818"/>
                  </a:ext>
                </a:extLst>
              </a:tr>
            </a:tbl>
          </a:graphicData>
        </a:graphic>
      </p:graphicFrame>
      <p:sp>
        <p:nvSpPr>
          <p:cNvPr id="5" name="TextBox 4">
            <a:extLst>
              <a:ext uri="{FF2B5EF4-FFF2-40B4-BE49-F238E27FC236}">
                <a16:creationId xmlns:a16="http://schemas.microsoft.com/office/drawing/2014/main" id="{A1D7FA3D-339C-C9F8-14E9-371D566EB4F6}"/>
              </a:ext>
            </a:extLst>
          </p:cNvPr>
          <p:cNvSpPr txBox="1"/>
          <p:nvPr/>
        </p:nvSpPr>
        <p:spPr>
          <a:xfrm>
            <a:off x="298451" y="6433279"/>
            <a:ext cx="11599862" cy="36933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Segoe UI"/>
                <a:ea typeface="+mn-ea"/>
                <a:cs typeface="Segoe UI"/>
              </a:rPr>
              <a:t>Guidance assumes Copilot technical prerequisites in place: Technical enablement of core services (Teams, SharePoint, Exchange), Office Applications deployed (modern Outlook recommended) and on current or monthly update channel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800" b="0" i="0" u="none" strike="noStrike" kern="1200" cap="none" spc="0" normalizeH="0" baseline="0" noProof="0">
              <a:ln>
                <a:noFill/>
              </a:ln>
              <a:solidFill>
                <a:srgbClr val="000000"/>
              </a:solidFill>
              <a:effectLst/>
              <a:uLnTx/>
              <a:uFillTx/>
              <a:latin typeface="Segoe UI"/>
              <a:ea typeface="+mn-lt"/>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a:ln>
                  <a:noFill/>
                </a:ln>
                <a:solidFill>
                  <a:srgbClr val="000000"/>
                </a:solidFill>
                <a:effectLst/>
                <a:uLnTx/>
                <a:uFillTx/>
                <a:latin typeface="Segoe UI"/>
                <a:ea typeface="+mn-lt"/>
                <a:cs typeface="Segoe UI"/>
              </a:rPr>
              <a:t>Learn how to use the features in the blueprint and how these features impact Microsoft 365 Copilot: </a:t>
            </a:r>
            <a:r>
              <a:rPr kumimoji="0" lang="en-AU" sz="800" b="1" i="0" u="none" strike="noStrike" kern="1200" cap="none" spc="0" normalizeH="0" baseline="0" noProof="0">
                <a:ln>
                  <a:noFill/>
                </a:ln>
                <a:solidFill>
                  <a:srgbClr val="000000"/>
                </a:solidFill>
                <a:effectLst/>
                <a:uLnTx/>
                <a:uFillTx/>
                <a:latin typeface="Segoe UI"/>
                <a:ea typeface="+mn-lt"/>
                <a:cs typeface="Segoe UI"/>
                <a:hlinkClick r:id="rId3"/>
              </a:rPr>
              <a:t>https://aka.ms/E5PrepareYourDataForCopilot</a:t>
            </a:r>
            <a:endParaRPr kumimoji="0" lang="en-AU" sz="800" b="1" i="0" u="none" strike="noStrike" kern="1200" cap="none" spc="0" normalizeH="0" baseline="0" noProof="0">
              <a:ln>
                <a:noFill/>
              </a:ln>
              <a:solidFill>
                <a:srgbClr val="000000"/>
              </a:solidFill>
              <a:effectLst/>
              <a:uLnTx/>
              <a:uFillTx/>
              <a:latin typeface="Segoe UI"/>
              <a:ea typeface="+mn-ea"/>
              <a:cs typeface="Segoe UI"/>
            </a:endParaRPr>
          </a:p>
        </p:txBody>
      </p:sp>
      <p:sp>
        <p:nvSpPr>
          <p:cNvPr id="8" name="Rectangle: Rounded Corners 7">
            <a:extLst>
              <a:ext uri="{FF2B5EF4-FFF2-40B4-BE49-F238E27FC236}">
                <a16:creationId xmlns:a16="http://schemas.microsoft.com/office/drawing/2014/main" id="{C2BC6496-61AD-0243-BD2B-6E790D020E61}"/>
              </a:ext>
            </a:extLst>
          </p:cNvPr>
          <p:cNvSpPr/>
          <p:nvPr/>
        </p:nvSpPr>
        <p:spPr>
          <a:xfrm>
            <a:off x="3005578" y="17974"/>
            <a:ext cx="2443517" cy="700911"/>
          </a:xfrm>
          <a:prstGeom prst="round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0" bIns="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Segoe UI Semibold"/>
                <a:ea typeface="+mn-ea"/>
                <a:cs typeface="+mn-cs"/>
              </a:rPr>
              <a:t>Required licenses:</a:t>
            </a:r>
            <a:br>
              <a:rPr kumimoji="0" lang="en-US" sz="1000" b="0" i="0" u="none" strike="noStrike" kern="1200" cap="none" spc="0" normalizeH="0" baseline="0" noProof="0" dirty="0">
                <a:ln>
                  <a:noFill/>
                </a:ln>
                <a:solidFill>
                  <a:schemeClr val="tx1"/>
                </a:solidFill>
                <a:effectLst/>
                <a:uLnTx/>
                <a:uFillTx/>
                <a:latin typeface="Segoe UI Semibold"/>
                <a:ea typeface="+mn-ea"/>
                <a:cs typeface="+mn-cs"/>
              </a:rPr>
            </a:br>
            <a:r>
              <a:rPr kumimoji="0" lang="en-US" sz="1000" b="0" i="0" u="none" strike="noStrike" kern="1200" cap="none" spc="0" normalizeH="0" baseline="0" noProof="0" dirty="0">
                <a:ln>
                  <a:noFill/>
                </a:ln>
                <a:solidFill>
                  <a:schemeClr val="tx1"/>
                </a:solidFill>
                <a:effectLst/>
                <a:uLnTx/>
                <a:uFillTx/>
                <a:latin typeface="Segoe UI Semibold"/>
                <a:ea typeface="+mn-ea"/>
                <a:cs typeface="+mn-cs"/>
              </a:rPr>
              <a:t>Microsoft 365 E5; and SPP-SharePoint Advanced Management</a:t>
            </a:r>
          </a:p>
        </p:txBody>
      </p:sp>
    </p:spTree>
    <p:extLst>
      <p:ext uri="{BB962C8B-B14F-4D97-AF65-F5344CB8AC3E}">
        <p14:creationId xmlns:p14="http://schemas.microsoft.com/office/powerpoint/2010/main" val="353615384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97ECADD-2F91-7C36-634D-D604041B4470}"/>
              </a:ext>
            </a:extLst>
          </p:cNvPr>
          <p:cNvSpPr txBox="1">
            <a:spLocks noGrp="1"/>
          </p:cNvSpPr>
          <p:nvPr>
            <p:ph type="title"/>
          </p:nvPr>
        </p:nvSpPr>
        <p:spPr>
          <a:xfrm>
            <a:off x="515938" y="391795"/>
            <a:ext cx="11018837" cy="353943"/>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563" rtl="0" eaLnBrk="1" latinLnBrk="0" hangingPunct="1">
              <a:lnSpc>
                <a:spcPct val="100000"/>
              </a:lnSpc>
              <a:spcBef>
                <a:spcPct val="0"/>
              </a:spcBef>
              <a:buNone/>
              <a:defRPr lang="en-US" sz="2300" b="0" kern="1200" cap="none" spc="-50" baseline="0" dirty="0">
                <a:ln w="3175">
                  <a:noFill/>
                </a:ln>
                <a:gradFill>
                  <a:gsLst>
                    <a:gs pos="100000">
                      <a:srgbClr val="282828"/>
                    </a:gs>
                    <a:gs pos="83000">
                      <a:srgbClr val="282828"/>
                    </a:gs>
                  </a:gsLst>
                  <a:lin ang="5400000" scaled="1"/>
                </a:gradFill>
                <a:effectLst/>
                <a:latin typeface="+mj-lt"/>
                <a:ea typeface="+mn-ea"/>
                <a:cs typeface="Segoe UI" pitchFamily="34" charset="0"/>
              </a:defRPr>
            </a:lvl1pPr>
          </a:lstStyle>
          <a:p>
            <a:pPr lvl="0"/>
            <a:r>
              <a:rPr lang="en-US">
                <a:ea typeface="+mj-ea"/>
                <a:cs typeface="+mj-cs"/>
              </a:rPr>
              <a:t>Secure and Govern Microsoft 365 Copilot licensing</a:t>
            </a:r>
            <a:endParaRPr lang="en-US" noProof="0">
              <a:ea typeface="+mj-ea"/>
              <a:cs typeface="+mj-cs"/>
            </a:endParaRPr>
          </a:p>
        </p:txBody>
      </p:sp>
      <p:graphicFrame>
        <p:nvGraphicFramePr>
          <p:cNvPr id="17" name="Table 13">
            <a:extLst>
              <a:ext uri="{FF2B5EF4-FFF2-40B4-BE49-F238E27FC236}">
                <a16:creationId xmlns:a16="http://schemas.microsoft.com/office/drawing/2014/main" id="{8B21F3F5-1FA5-85A7-D707-3882E17B4523}"/>
              </a:ext>
            </a:extLst>
          </p:cNvPr>
          <p:cNvGraphicFramePr>
            <a:graphicFrameLocks noGrp="1"/>
          </p:cNvGraphicFramePr>
          <p:nvPr/>
        </p:nvGraphicFramePr>
        <p:xfrm>
          <a:off x="515938" y="705313"/>
          <a:ext cx="11181081" cy="5574792"/>
        </p:xfrm>
        <a:graphic>
          <a:graphicData uri="http://schemas.openxmlformats.org/drawingml/2006/table">
            <a:tbl>
              <a:tblPr firstRow="1" bandRow="1">
                <a:effectLst/>
              </a:tblPr>
              <a:tblGrid>
                <a:gridCol w="980353">
                  <a:extLst>
                    <a:ext uri="{9D8B030D-6E8A-4147-A177-3AD203B41FA5}">
                      <a16:colId xmlns:a16="http://schemas.microsoft.com/office/drawing/2014/main" val="3878487154"/>
                    </a:ext>
                  </a:extLst>
                </a:gridCol>
                <a:gridCol w="6860309">
                  <a:extLst>
                    <a:ext uri="{9D8B030D-6E8A-4147-A177-3AD203B41FA5}">
                      <a16:colId xmlns:a16="http://schemas.microsoft.com/office/drawing/2014/main" val="266154532"/>
                    </a:ext>
                  </a:extLst>
                </a:gridCol>
                <a:gridCol w="1113473">
                  <a:extLst>
                    <a:ext uri="{9D8B030D-6E8A-4147-A177-3AD203B41FA5}">
                      <a16:colId xmlns:a16="http://schemas.microsoft.com/office/drawing/2014/main" val="3737962418"/>
                    </a:ext>
                  </a:extLst>
                </a:gridCol>
                <a:gridCol w="1113473">
                  <a:extLst>
                    <a:ext uri="{9D8B030D-6E8A-4147-A177-3AD203B41FA5}">
                      <a16:colId xmlns:a16="http://schemas.microsoft.com/office/drawing/2014/main" val="823466920"/>
                    </a:ext>
                  </a:extLst>
                </a:gridCol>
                <a:gridCol w="1113473">
                  <a:extLst>
                    <a:ext uri="{9D8B030D-6E8A-4147-A177-3AD203B41FA5}">
                      <a16:colId xmlns:a16="http://schemas.microsoft.com/office/drawing/2014/main" val="2559870678"/>
                    </a:ext>
                  </a:extLst>
                </a:gridCol>
              </a:tblGrid>
              <a:tr h="0">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a:ln>
                            <a:noFill/>
                          </a:ln>
                          <a:solidFill>
                            <a:schemeClr val="tx1"/>
                          </a:solidFill>
                          <a:effectLst/>
                          <a:uLnTx/>
                          <a:uFillTx/>
                          <a:latin typeface="+mj-lt"/>
                          <a:ea typeface="+mj-ea"/>
                          <a:cs typeface="+mj-cs"/>
                        </a:rPr>
                        <a:t> </a:t>
                      </a:r>
                    </a:p>
                  </a:txBody>
                  <a:tcPr marL="36576" marR="36576" marT="18288" marB="18288" anchor="ctr">
                    <a:lnL w="12700" cmpd="sng">
                      <a:noFill/>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1100" b="0" i="0" u="none" strike="noStrike" kern="1200" cap="none" spc="0" normalizeH="0" baseline="0">
                        <a:ln w="3175">
                          <a:noFill/>
                        </a:ln>
                        <a:gradFill flip="none" rotWithShape="1">
                          <a:gsLst>
                            <a:gs pos="0">
                              <a:srgbClr val="C03BC4"/>
                            </a:gs>
                            <a:gs pos="99000">
                              <a:srgbClr val="0078D4"/>
                            </a:gs>
                          </a:gsLst>
                          <a:lin ang="13500000" scaled="1"/>
                          <a:tileRect/>
                        </a:gradFill>
                        <a:effectLst/>
                        <a:uLnTx/>
                        <a:uFillTx/>
                        <a:latin typeface="+mj-lt"/>
                        <a:ea typeface="+mj-ea"/>
                        <a:cs typeface="+mj-cs"/>
                      </a:endParaRP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67" rtl="0" eaLnBrk="1" latinLnBrk="0" hangingPunct="1">
                        <a:defRPr sz="1765" b="1" kern="1200">
                          <a:solidFill>
                            <a:schemeClr val="tx1"/>
                          </a:solidFill>
                          <a:latin typeface="Segoe UI"/>
                        </a:defRPr>
                      </a:lvl1pPr>
                      <a:lvl2pPr marL="457183" algn="l" defTabSz="914367" rtl="0" eaLnBrk="1" latinLnBrk="0" hangingPunct="1">
                        <a:defRPr sz="1765" b="1" kern="1200">
                          <a:solidFill>
                            <a:schemeClr val="tx1"/>
                          </a:solidFill>
                          <a:latin typeface="Segoe UI"/>
                        </a:defRPr>
                      </a:lvl2pPr>
                      <a:lvl3pPr marL="914367" algn="l" defTabSz="914367" rtl="0" eaLnBrk="1" latinLnBrk="0" hangingPunct="1">
                        <a:defRPr sz="1765" b="1" kern="1200">
                          <a:solidFill>
                            <a:schemeClr val="tx1"/>
                          </a:solidFill>
                          <a:latin typeface="Segoe UI"/>
                        </a:defRPr>
                      </a:lvl3pPr>
                      <a:lvl4pPr marL="1371550" algn="l" defTabSz="914367" rtl="0" eaLnBrk="1" latinLnBrk="0" hangingPunct="1">
                        <a:defRPr sz="1765" b="1" kern="1200">
                          <a:solidFill>
                            <a:schemeClr val="tx1"/>
                          </a:solidFill>
                          <a:latin typeface="Segoe UI"/>
                        </a:defRPr>
                      </a:lvl4pPr>
                      <a:lvl5pPr marL="1828734" algn="l" defTabSz="914367" rtl="0" eaLnBrk="1" latinLnBrk="0" hangingPunct="1">
                        <a:defRPr sz="1765" b="1" kern="1200">
                          <a:solidFill>
                            <a:schemeClr val="tx1"/>
                          </a:solidFill>
                          <a:latin typeface="Segoe UI"/>
                        </a:defRPr>
                      </a:lvl5pPr>
                      <a:lvl6pPr marL="2285918" algn="l" defTabSz="914367" rtl="0" eaLnBrk="1" latinLnBrk="0" hangingPunct="1">
                        <a:defRPr sz="1765" b="1" kern="1200">
                          <a:solidFill>
                            <a:schemeClr val="tx1"/>
                          </a:solidFill>
                          <a:latin typeface="Segoe UI"/>
                        </a:defRPr>
                      </a:lvl6pPr>
                      <a:lvl7pPr marL="2743101" algn="l" defTabSz="914367" rtl="0" eaLnBrk="1" latinLnBrk="0" hangingPunct="1">
                        <a:defRPr sz="1765" b="1" kern="1200">
                          <a:solidFill>
                            <a:schemeClr val="tx1"/>
                          </a:solidFill>
                          <a:latin typeface="Segoe UI"/>
                        </a:defRPr>
                      </a:lvl7pPr>
                      <a:lvl8pPr marL="3200284" algn="l" defTabSz="914367" rtl="0" eaLnBrk="1" latinLnBrk="0" hangingPunct="1">
                        <a:defRPr sz="1765" b="1" kern="1200">
                          <a:solidFill>
                            <a:schemeClr val="tx1"/>
                          </a:solidFill>
                          <a:latin typeface="Segoe UI"/>
                        </a:defRPr>
                      </a:lvl8pPr>
                      <a:lvl9pPr marL="3657469" algn="l" defTabSz="914367" rtl="0" eaLnBrk="1" latinLnBrk="0" hangingPunct="1">
                        <a:defRPr sz="1765" b="1" kern="1200">
                          <a:solidFill>
                            <a:schemeClr val="tx1"/>
                          </a:solidFill>
                          <a:latin typeface="Segoe UI"/>
                        </a:defRPr>
                      </a:lvl9pPr>
                    </a:lstStyle>
                    <a:p>
                      <a:pPr marL="0" marR="0" indent="0" algn="ctr" defTabSz="914437" rtl="0" eaLnBrk="1" fontAlgn="base" latinLnBrk="0" hangingPunct="1">
                        <a:lnSpc>
                          <a:spcPct val="100000"/>
                        </a:lnSpc>
                        <a:spcBef>
                          <a:spcPct val="0"/>
                        </a:spcBef>
                        <a:spcAft>
                          <a:spcPts val="0"/>
                        </a:spcAft>
                        <a:buClrTx/>
                        <a:buSzTx/>
                        <a:buFontTx/>
                        <a:buNone/>
                        <a:tabLst>
                          <a:tab pos="1371655" algn="l"/>
                        </a:tabLst>
                      </a:pPr>
                      <a:r>
                        <a:rPr kumimoji="0" lang="en-US" sz="1000" b="0" i="0" u="none" strike="noStrike" kern="1200" cap="none" spc="0" normalizeH="0" baseline="0">
                          <a:ln w="3175">
                            <a:noFill/>
                          </a:ln>
                          <a:solidFill>
                            <a:schemeClr val="bg1"/>
                          </a:solidFill>
                          <a:effectLst/>
                          <a:uLnTx/>
                          <a:uFillTx/>
                          <a:latin typeface="+mj-lt"/>
                          <a:ea typeface="+mj-ea"/>
                          <a:cs typeface="+mj-cs"/>
                        </a:rPr>
                        <a:t>Microsoft 365 Copilot*</a:t>
                      </a:r>
                    </a:p>
                  </a:txBody>
                  <a:tcPr marL="36576" marR="36576" marT="18288" marB="18288"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367" rtl="0" eaLnBrk="1" latinLnBrk="0" hangingPunct="1">
                        <a:defRPr sz="1765" b="1" kern="1200">
                          <a:solidFill>
                            <a:schemeClr val="tx1"/>
                          </a:solidFill>
                          <a:latin typeface="Segoe UI"/>
                        </a:defRPr>
                      </a:lvl1pPr>
                      <a:lvl2pPr marL="457183" algn="l" defTabSz="914367" rtl="0" eaLnBrk="1" latinLnBrk="0" hangingPunct="1">
                        <a:defRPr sz="1765" b="1" kern="1200">
                          <a:solidFill>
                            <a:schemeClr val="tx1"/>
                          </a:solidFill>
                          <a:latin typeface="Segoe UI"/>
                        </a:defRPr>
                      </a:lvl2pPr>
                      <a:lvl3pPr marL="914367" algn="l" defTabSz="914367" rtl="0" eaLnBrk="1" latinLnBrk="0" hangingPunct="1">
                        <a:defRPr sz="1765" b="1" kern="1200">
                          <a:solidFill>
                            <a:schemeClr val="tx1"/>
                          </a:solidFill>
                          <a:latin typeface="Segoe UI"/>
                        </a:defRPr>
                      </a:lvl3pPr>
                      <a:lvl4pPr marL="1371550" algn="l" defTabSz="914367" rtl="0" eaLnBrk="1" latinLnBrk="0" hangingPunct="1">
                        <a:defRPr sz="1765" b="1" kern="1200">
                          <a:solidFill>
                            <a:schemeClr val="tx1"/>
                          </a:solidFill>
                          <a:latin typeface="Segoe UI"/>
                        </a:defRPr>
                      </a:lvl4pPr>
                      <a:lvl5pPr marL="1828734" algn="l" defTabSz="914367" rtl="0" eaLnBrk="1" latinLnBrk="0" hangingPunct="1">
                        <a:defRPr sz="1765" b="1" kern="1200">
                          <a:solidFill>
                            <a:schemeClr val="tx1"/>
                          </a:solidFill>
                          <a:latin typeface="Segoe UI"/>
                        </a:defRPr>
                      </a:lvl5pPr>
                      <a:lvl6pPr marL="2285918" algn="l" defTabSz="914367" rtl="0" eaLnBrk="1" latinLnBrk="0" hangingPunct="1">
                        <a:defRPr sz="1765" b="1" kern="1200">
                          <a:solidFill>
                            <a:schemeClr val="tx1"/>
                          </a:solidFill>
                          <a:latin typeface="Segoe UI"/>
                        </a:defRPr>
                      </a:lvl6pPr>
                      <a:lvl7pPr marL="2743101" algn="l" defTabSz="914367" rtl="0" eaLnBrk="1" latinLnBrk="0" hangingPunct="1">
                        <a:defRPr sz="1765" b="1" kern="1200">
                          <a:solidFill>
                            <a:schemeClr val="tx1"/>
                          </a:solidFill>
                          <a:latin typeface="Segoe UI"/>
                        </a:defRPr>
                      </a:lvl7pPr>
                      <a:lvl8pPr marL="3200284" algn="l" defTabSz="914367" rtl="0" eaLnBrk="1" latinLnBrk="0" hangingPunct="1">
                        <a:defRPr sz="1765" b="1" kern="1200">
                          <a:solidFill>
                            <a:schemeClr val="tx1"/>
                          </a:solidFill>
                          <a:latin typeface="Segoe UI"/>
                        </a:defRPr>
                      </a:lvl8pPr>
                      <a:lvl9pPr marL="3657469" algn="l" defTabSz="914367" rtl="0" eaLnBrk="1" latinLnBrk="0" hangingPunct="1">
                        <a:defRPr sz="1765" b="1" kern="1200">
                          <a:solidFill>
                            <a:schemeClr val="tx1"/>
                          </a:solidFill>
                          <a:latin typeface="Segoe UI"/>
                        </a:defRPr>
                      </a:lvl9pPr>
                    </a:lstStyle>
                    <a:p>
                      <a:pPr marL="0" marR="0" indent="0" algn="ctr" defTabSz="914437" rtl="0" eaLnBrk="1" fontAlgn="base" latinLnBrk="0" hangingPunct="1">
                        <a:lnSpc>
                          <a:spcPct val="100000"/>
                        </a:lnSpc>
                        <a:spcBef>
                          <a:spcPct val="0"/>
                        </a:spcBef>
                        <a:spcAft>
                          <a:spcPts val="0"/>
                        </a:spcAft>
                        <a:buClrTx/>
                        <a:buSzTx/>
                        <a:buFontTx/>
                        <a:buNone/>
                        <a:tabLst>
                          <a:tab pos="1371655" algn="l"/>
                        </a:tabLst>
                      </a:pPr>
                      <a:r>
                        <a:rPr kumimoji="0" lang="nn-NO" sz="1000" b="0" i="0" u="none" strike="noStrike" kern="1200" cap="none" spc="0" normalizeH="0" baseline="0">
                          <a:ln w="3175">
                            <a:noFill/>
                          </a:ln>
                          <a:solidFill>
                            <a:schemeClr val="bg1"/>
                          </a:solidFill>
                          <a:effectLst/>
                          <a:uLnTx/>
                          <a:uFillTx/>
                          <a:latin typeface="+mj-lt"/>
                          <a:ea typeface="+mj-ea"/>
                          <a:cs typeface="+mj-cs"/>
                        </a:rPr>
                        <a:t>Microsoft 365 Copilot* + Microsoft 365 E3</a:t>
                      </a:r>
                    </a:p>
                  </a:txBody>
                  <a:tcPr marL="36576" marR="36576" marT="18288" marB="18288"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14367" rtl="0" eaLnBrk="1" latinLnBrk="0" hangingPunct="1">
                        <a:defRPr sz="1765" b="1" kern="1200">
                          <a:solidFill>
                            <a:schemeClr val="tx1"/>
                          </a:solidFill>
                          <a:latin typeface="Segoe UI"/>
                        </a:defRPr>
                      </a:lvl1pPr>
                      <a:lvl2pPr marL="457183" algn="l" defTabSz="914367" rtl="0" eaLnBrk="1" latinLnBrk="0" hangingPunct="1">
                        <a:defRPr sz="1765" b="1" kern="1200">
                          <a:solidFill>
                            <a:schemeClr val="tx1"/>
                          </a:solidFill>
                          <a:latin typeface="Segoe UI"/>
                        </a:defRPr>
                      </a:lvl2pPr>
                      <a:lvl3pPr marL="914367" algn="l" defTabSz="914367" rtl="0" eaLnBrk="1" latinLnBrk="0" hangingPunct="1">
                        <a:defRPr sz="1765" b="1" kern="1200">
                          <a:solidFill>
                            <a:schemeClr val="tx1"/>
                          </a:solidFill>
                          <a:latin typeface="Segoe UI"/>
                        </a:defRPr>
                      </a:lvl3pPr>
                      <a:lvl4pPr marL="1371550" algn="l" defTabSz="914367" rtl="0" eaLnBrk="1" latinLnBrk="0" hangingPunct="1">
                        <a:defRPr sz="1765" b="1" kern="1200">
                          <a:solidFill>
                            <a:schemeClr val="tx1"/>
                          </a:solidFill>
                          <a:latin typeface="Segoe UI"/>
                        </a:defRPr>
                      </a:lvl4pPr>
                      <a:lvl5pPr marL="1828734" algn="l" defTabSz="914367" rtl="0" eaLnBrk="1" latinLnBrk="0" hangingPunct="1">
                        <a:defRPr sz="1765" b="1" kern="1200">
                          <a:solidFill>
                            <a:schemeClr val="tx1"/>
                          </a:solidFill>
                          <a:latin typeface="Segoe UI"/>
                        </a:defRPr>
                      </a:lvl5pPr>
                      <a:lvl6pPr marL="2285918" algn="l" defTabSz="914367" rtl="0" eaLnBrk="1" latinLnBrk="0" hangingPunct="1">
                        <a:defRPr sz="1765" b="1" kern="1200">
                          <a:solidFill>
                            <a:schemeClr val="tx1"/>
                          </a:solidFill>
                          <a:latin typeface="Segoe UI"/>
                        </a:defRPr>
                      </a:lvl6pPr>
                      <a:lvl7pPr marL="2743101" algn="l" defTabSz="914367" rtl="0" eaLnBrk="1" latinLnBrk="0" hangingPunct="1">
                        <a:defRPr sz="1765" b="1" kern="1200">
                          <a:solidFill>
                            <a:schemeClr val="tx1"/>
                          </a:solidFill>
                          <a:latin typeface="Segoe UI"/>
                        </a:defRPr>
                      </a:lvl7pPr>
                      <a:lvl8pPr marL="3200284" algn="l" defTabSz="914367" rtl="0" eaLnBrk="1" latinLnBrk="0" hangingPunct="1">
                        <a:defRPr sz="1765" b="1" kern="1200">
                          <a:solidFill>
                            <a:schemeClr val="tx1"/>
                          </a:solidFill>
                          <a:latin typeface="Segoe UI"/>
                        </a:defRPr>
                      </a:lvl8pPr>
                      <a:lvl9pPr marL="3657469" algn="l" defTabSz="914367" rtl="0" eaLnBrk="1" latinLnBrk="0" hangingPunct="1">
                        <a:defRPr sz="1765" b="1" kern="1200">
                          <a:solidFill>
                            <a:schemeClr val="tx1"/>
                          </a:solidFill>
                          <a:latin typeface="Segoe UI"/>
                        </a:defRPr>
                      </a:lvl9pPr>
                    </a:lstStyle>
                    <a:p>
                      <a:pPr marL="0" marR="0" indent="0" algn="ctr" defTabSz="914437" rtl="0" eaLnBrk="1" fontAlgn="base" latinLnBrk="0" hangingPunct="1">
                        <a:lnSpc>
                          <a:spcPct val="100000"/>
                        </a:lnSpc>
                        <a:spcBef>
                          <a:spcPct val="0"/>
                        </a:spcBef>
                        <a:spcAft>
                          <a:spcPts val="0"/>
                        </a:spcAft>
                        <a:buClrTx/>
                        <a:buSzTx/>
                        <a:buFontTx/>
                        <a:buNone/>
                        <a:tabLst>
                          <a:tab pos="1371655" algn="l"/>
                        </a:tabLst>
                      </a:pPr>
                      <a:r>
                        <a:rPr kumimoji="0" lang="nn-NO" sz="1000" b="0" i="0" u="none" strike="noStrike" kern="1200" cap="none" spc="0" normalizeH="0" baseline="0">
                          <a:ln w="3175">
                            <a:noFill/>
                          </a:ln>
                          <a:solidFill>
                            <a:schemeClr val="bg1"/>
                          </a:solidFill>
                          <a:effectLst/>
                          <a:uLnTx/>
                          <a:uFillTx/>
                          <a:latin typeface="+mj-lt"/>
                          <a:ea typeface="+mj-ea"/>
                          <a:cs typeface="+mj-cs"/>
                        </a:rPr>
                        <a:t>Microsoft 365 Copilot* + Microsoft 365 E5 Compliance</a:t>
                      </a:r>
                    </a:p>
                  </a:txBody>
                  <a:tcPr marL="36576" marR="36576" marT="18288" marB="18288" anchor="ctr">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00508989"/>
                  </a:ext>
                </a:extLst>
              </a:tr>
              <a:tr h="180833">
                <a:tc rowSpan="9">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j-lt"/>
                          <a:ea typeface="+mj-ea"/>
                          <a:cs typeface="+mj-cs"/>
                        </a:rPr>
                        <a:t>Address oversharing </a:t>
                      </a:r>
                    </a:p>
                    <a:p>
                      <a:pPr marL="0" marR="0" lvl="0" indent="0" algn="ctr" defTabSz="932742"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j-lt"/>
                          <a:ea typeface="+mj-ea"/>
                          <a:cs typeface="+mj-cs"/>
                        </a:rPr>
                        <a:t>concerns</a:t>
                      </a:r>
                    </a:p>
                  </a:txBody>
                  <a:tcPr marL="36576" marR="36576" marT="18288" marB="18288" vert="vert27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spc="0" noProof="0">
                          <a:solidFill>
                            <a:schemeClr val="tx1"/>
                          </a:solidFill>
                          <a:latin typeface="+mn-lt"/>
                          <a:ea typeface="+mn-ea"/>
                          <a:cs typeface="+mn-cs"/>
                        </a:rPr>
                        <a:t>Identify potentially overshared sites and files across all of Microsoft 365</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Sites</a:t>
                      </a: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p>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Sites</a:t>
                      </a: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p>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Sites</a:t>
                      </a:r>
                      <a:r>
                        <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rPr>
                        <a:t> </a:t>
                      </a:r>
                      <a:r>
                        <a:rPr kumimoji="0" lang="en-US" sz="900" b="0" i="0" u="none" strike="noStrike" kern="1200" cap="none" spc="0" normalizeH="0" baseline="0" noProof="0">
                          <a:ln>
                            <a:noFill/>
                          </a:ln>
                          <a:solidFill>
                            <a:prstClr val="black"/>
                          </a:solidFill>
                          <a:effectLst/>
                          <a:uLnTx/>
                          <a:uFillTx/>
                          <a:latin typeface="Segoe UI"/>
                          <a:ea typeface="+mn-ea"/>
                          <a:cs typeface="+mn-cs"/>
                        </a:rPr>
                        <a:t>and files</a:t>
                      </a: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5390638"/>
                  </a:ext>
                </a:extLst>
              </a:tr>
              <a:tr h="124335">
                <a:tc vMerge="1">
                  <a:txBody>
                    <a:bodyPr/>
                    <a:lstStyle/>
                    <a:p>
                      <a:endParaRPr lang="en-US" sz="1050">
                        <a:solidFill>
                          <a:schemeClr val="bg1"/>
                        </a:solidFill>
                      </a:endParaRPr>
                    </a:p>
                  </a:txBody>
                  <a:tcPr vert="vert270"/>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Segoe UI"/>
                          <a:ea typeface="+mn-ea"/>
                          <a:cs typeface="+mn-cs"/>
                        </a:rPr>
                        <a:t>Create oversharing assessments targeted to specific Microsoft 365 locations</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algn="ctr" defTabSz="914400" rtl="0" eaLnBrk="1" fontAlgn="ctr" latinLnBrk="0" hangingPunct="1">
                        <a:lnSpc>
                          <a:spcPct val="100000"/>
                        </a:lnSpc>
                      </a:pPr>
                      <a:endParaRPr lang="en-US" sz="900" kern="1200" spc="0">
                        <a:solidFill>
                          <a:schemeClr val="tx1"/>
                        </a:solidFill>
                        <a:latin typeface="+mn-lt"/>
                        <a:ea typeface="+mn-ea"/>
                        <a:cs typeface="+mn-cs"/>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2221581"/>
                  </a:ext>
                </a:extLst>
              </a:tr>
              <a:tr h="124335">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050">
                        <a:solidFill>
                          <a:schemeClr val="bg1"/>
                        </a:solidFill>
                      </a:endParaRPr>
                    </a:p>
                  </a:txBody>
                  <a:tcPr vert="vert270"/>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Restrict user and/or Copilot access to risky sites while remediating risks</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27955989"/>
                  </a:ext>
                </a:extLst>
              </a:tr>
              <a:tr h="124335">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050">
                        <a:solidFill>
                          <a:schemeClr val="bg1"/>
                        </a:solidFill>
                      </a:endParaRPr>
                    </a:p>
                  </a:txBody>
                  <a:tcPr vert="vert270"/>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Segoe UI"/>
                          <a:ea typeface="+mn-ea"/>
                          <a:cs typeface="+mn-cs"/>
                        </a:rPr>
                        <a:t>Prevent Copilot from processing certain sensitive files and from using them in responses</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932563"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912193"/>
                  </a:ext>
                </a:extLst>
              </a:tr>
              <a:tr h="124335">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050">
                        <a:solidFill>
                          <a:schemeClr val="bg1"/>
                        </a:solidFill>
                      </a:endParaRPr>
                    </a:p>
                  </a:txBody>
                  <a:tcPr vert="vert270"/>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Segoe UI"/>
                          <a:ea typeface="+mn-ea"/>
                          <a:cs typeface="+mn-cs"/>
                        </a:rPr>
                        <a:t>Receive and act on policy suggestions to mitigate your specific oversharing risks</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932563"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82129905"/>
                  </a:ext>
                </a:extLst>
              </a:tr>
              <a:tr h="124335">
                <a:tc vMerge="1">
                  <a:txBody>
                    <a:bodyPr/>
                    <a:lstStyle/>
                    <a:p>
                      <a:endParaRPr lang="en-US"/>
                    </a:p>
                  </a:txBody>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Segoe UI"/>
                          <a:ea typeface="+mn-ea"/>
                          <a:cs typeface="+mn-cs"/>
                        </a:rPr>
                        <a:t>Remove organization-wide site access as needed</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32563"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32563"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69353193"/>
                  </a:ext>
                </a:extLst>
              </a:tr>
              <a:tr h="124335">
                <a:tc vMerge="1">
                  <a:txBody>
                    <a:bodyPr/>
                    <a:lstStyle/>
                    <a:p>
                      <a:endParaRPr lang="en-US"/>
                    </a:p>
                  </a:txBody>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Segoe UI"/>
                          <a:ea typeface="+mn-ea"/>
                          <a:cs typeface="+mn-cs"/>
                        </a:rPr>
                        <a:t>Get notifications when new oversharing occurs with options for remediation</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32563"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32563"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86563082"/>
                  </a:ext>
                </a:extLst>
              </a:tr>
              <a:tr h="124335">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a:solidFill>
                            <a:srgbClr val="000000"/>
                          </a:solidFill>
                          <a:cs typeface="+mn-cs"/>
                        </a:rPr>
                        <a:t>S</a:t>
                      </a:r>
                      <a:r>
                        <a:rPr kumimoji="0" lang="en-US" sz="900" b="0" i="0" u="none" strike="noStrike" kern="1200" cap="none" normalizeH="0" baseline="0" noProof="0" err="1">
                          <a:ln>
                            <a:noFill/>
                          </a:ln>
                          <a:solidFill>
                            <a:srgbClr val="000000"/>
                          </a:solidFill>
                          <a:effectLst/>
                          <a:uLnTx/>
                          <a:uFillTx/>
                          <a:cs typeface="+mn-cs"/>
                        </a:rPr>
                        <a:t>ecure</a:t>
                      </a:r>
                      <a:r>
                        <a:rPr kumimoji="0" lang="en-US" sz="900" b="0" i="0" u="none" strike="noStrike" kern="1200" cap="none" normalizeH="0" baseline="0" noProof="0">
                          <a:ln>
                            <a:noFill/>
                          </a:ln>
                          <a:solidFill>
                            <a:srgbClr val="000000"/>
                          </a:solidFill>
                          <a:effectLst/>
                          <a:uLnTx/>
                          <a:uFillTx/>
                          <a:cs typeface="+mn-cs"/>
                        </a:rPr>
                        <a:t> sensitive data through file level access controls and Data Loss Prevention policies</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32563" rtl="0" eaLnBrk="1" fontAlgn="ctr"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tx1"/>
                        </a:solidFill>
                        <a:effectLst/>
                        <a:uLnTx/>
                        <a:uFillTx/>
                        <a:latin typeface="+mn-lt"/>
                        <a:ea typeface="+mn-ea"/>
                        <a:cs typeface="+mn-cs"/>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32563"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no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26485654"/>
                  </a:ext>
                </a:extLst>
              </a:tr>
              <a:tr h="92176">
                <a:tc vMerge="1">
                  <a:txBody>
                    <a:bodyPr/>
                    <a:lstStyle/>
                    <a:p>
                      <a:endParaRPr lang="en-US"/>
                    </a:p>
                  </a:txBody>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normalizeH="0" baseline="0" noProof="0">
                          <a:ln>
                            <a:noFill/>
                          </a:ln>
                          <a:solidFill>
                            <a:srgbClr val="000000"/>
                          </a:solidFill>
                          <a:effectLst/>
                          <a:uLnTx/>
                          <a:uFillTx/>
                          <a:cs typeface="+mn-cs"/>
                        </a:rPr>
                        <a:t>Improve Copilot responses by archiving or deleting unneeded content</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p>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Sites</a:t>
                      </a: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p>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Sites</a:t>
                      </a:r>
                      <a:r>
                        <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rPr>
                        <a:t> </a:t>
                      </a:r>
                      <a:r>
                        <a:rPr kumimoji="0" lang="en-US" sz="900" b="0" i="0" u="none" strike="noStrike" kern="1200" cap="none" spc="0" normalizeH="0" baseline="0" noProof="0">
                          <a:ln>
                            <a:noFill/>
                          </a:ln>
                          <a:solidFill>
                            <a:prstClr val="black"/>
                          </a:solidFill>
                          <a:effectLst/>
                          <a:uLnTx/>
                          <a:uFillTx/>
                          <a:latin typeface="Segoe UI"/>
                          <a:ea typeface="+mn-ea"/>
                          <a:cs typeface="+mn-cs"/>
                        </a:rPr>
                        <a:t>and files</a:t>
                      </a: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p>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Sites</a:t>
                      </a:r>
                      <a:r>
                        <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rPr>
                        <a:t> </a:t>
                      </a:r>
                      <a:r>
                        <a:rPr kumimoji="0" lang="en-US" sz="900" b="0" i="0" u="none" strike="noStrike" kern="1200" cap="none" spc="0" normalizeH="0" baseline="0" noProof="0">
                          <a:ln>
                            <a:noFill/>
                          </a:ln>
                          <a:solidFill>
                            <a:prstClr val="black"/>
                          </a:solidFill>
                          <a:effectLst/>
                          <a:uLnTx/>
                          <a:uFillTx/>
                          <a:latin typeface="Segoe UI"/>
                          <a:ea typeface="+mn-ea"/>
                          <a:cs typeface="+mn-cs"/>
                        </a:rPr>
                        <a:t>and files</a:t>
                      </a: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36254599"/>
                  </a:ext>
                </a:extLst>
              </a:tr>
              <a:tr h="124335">
                <a:tc rowSpan="11">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mj-lt"/>
                          <a:ea typeface="+mj-ea"/>
                          <a:cs typeface="+mj-cs"/>
                        </a:rPr>
                        <a:t>Protect against data loss </a:t>
                      </a:r>
                    </a:p>
                    <a:p>
                      <a:pPr marL="0" marR="0" lvl="0" indent="0" algn="ctr" defTabSz="932742"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mj-lt"/>
                          <a:ea typeface="+mj-ea"/>
                          <a:cs typeface="+mj-cs"/>
                        </a:rPr>
                        <a:t>and insider risk</a:t>
                      </a:r>
                    </a:p>
                  </a:txBody>
                  <a:tcPr marL="36576" marR="36576" marT="18288" marB="18288" vert="vert27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View reports of sensitive data and unprotected files referenced in Copilot interactions</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algn="ctr">
                        <a:lnSpc>
                          <a:spcPct val="100000"/>
                        </a:lnSpc>
                      </a:pPr>
                      <a:endParaRPr lang="en-US" sz="900">
                        <a:solidFill>
                          <a:schemeClr val="tx1"/>
                        </a:solidFill>
                        <a:latin typeface="+mn-lt"/>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16537140"/>
                  </a:ext>
                </a:extLst>
              </a:tr>
              <a:tr h="124335">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050">
                        <a:solidFill>
                          <a:srgbClr val="3A4953"/>
                        </a:solidFill>
                      </a:endParaRPr>
                    </a:p>
                  </a:txBody>
                  <a:tcPr vert="vert270"/>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Segoe UI"/>
                          <a:ea typeface="+mn-ea"/>
                          <a:cs typeface="+mn-cs"/>
                        </a:rPr>
                        <a:t>Get alerted to risky AI use, such as an attempted prompt injection attack</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algn="ctr">
                        <a:lnSpc>
                          <a:spcPct val="100000"/>
                        </a:lnSpc>
                      </a:pPr>
                      <a:endParaRPr lang="en-US" sz="900">
                        <a:solidFill>
                          <a:schemeClr val="tx1"/>
                        </a:solidFill>
                        <a:latin typeface="+mn-lt"/>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01848904"/>
                  </a:ext>
                </a:extLst>
              </a:tr>
              <a:tr h="124335">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050">
                        <a:solidFill>
                          <a:srgbClr val="3A4953"/>
                        </a:solidFill>
                      </a:endParaRPr>
                    </a:p>
                  </a:txBody>
                  <a:tcPr vert="vert270"/>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noProof="0">
                          <a:solidFill>
                            <a:schemeClr val="tx1"/>
                          </a:solidFill>
                          <a:latin typeface="Segoe UI"/>
                          <a:ea typeface="+mn-ea"/>
                          <a:cs typeface="+mn-cs"/>
                        </a:rPr>
                        <a:t>View prompt and response text and referenced files</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algn="ctr">
                        <a:lnSpc>
                          <a:spcPct val="100000"/>
                        </a:lnSpc>
                      </a:pPr>
                      <a:endParaRPr lang="en-US" sz="900">
                        <a:solidFill>
                          <a:schemeClr val="tx1"/>
                        </a:solidFill>
                        <a:latin typeface="+mn-lt"/>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p>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via search</a:t>
                      </a: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p>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via search or alerts</a:t>
                      </a: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79693594"/>
                  </a:ext>
                </a:extLst>
              </a:tr>
              <a:tr h="124335">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050">
                        <a:solidFill>
                          <a:srgbClr val="3A4953"/>
                        </a:solidFill>
                      </a:endParaRPr>
                    </a:p>
                  </a:txBody>
                  <a:tcPr vert="vert270"/>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Segoe UI"/>
                          <a:ea typeface="+mn-ea"/>
                          <a:cs typeface="+mn-cs"/>
                        </a:rPr>
                        <a:t>Detect when content contains sensitive data and ask the user to manually apply protections</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algn="ctr">
                        <a:lnSpc>
                          <a:spcPct val="100000"/>
                        </a:lnSpc>
                      </a:pPr>
                      <a:endParaRPr lang="en-US" sz="900">
                        <a:solidFill>
                          <a:schemeClr val="tx1"/>
                        </a:solidFill>
                        <a:latin typeface="+mn-lt"/>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343889"/>
                  </a:ext>
                </a:extLst>
              </a:tr>
              <a:tr h="124335">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ea typeface="+mn-ea"/>
                          <a:cs typeface="+mn-cs"/>
                        </a:rPr>
                        <a:t>Detect when content contains sensitive data and auto-apply protections</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endParaRPr lang="en-US" sz="900">
                        <a:solidFill>
                          <a:schemeClr val="tx1"/>
                        </a:solidFill>
                        <a:latin typeface="+mn-lt"/>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75676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89828098"/>
                  </a:ext>
                </a:extLst>
              </a:tr>
              <a:tr h="124335">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ea typeface="+mn-ea"/>
                          <a:cs typeface="+mn-cs"/>
                        </a:rPr>
                        <a:t>Copilot response and Copilot created documents inherit sensitivity label and protections</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endParaRPr lang="en-US" sz="900">
                        <a:solidFill>
                          <a:schemeClr val="tx1"/>
                        </a:solidFill>
                        <a:latin typeface="+mn-lt"/>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2167968"/>
                  </a:ext>
                </a:extLst>
              </a:tr>
              <a:tr h="124335">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ea typeface="+mn-ea"/>
                          <a:cs typeface="+mn-cs"/>
                        </a:rPr>
                        <a:t>Block Copilot access to files with a specific sensitivity label</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endParaRPr lang="en-US" sz="900">
                        <a:solidFill>
                          <a:schemeClr val="tx1"/>
                        </a:solidFill>
                        <a:latin typeface="+mn-lt"/>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75676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28301778"/>
                  </a:ext>
                </a:extLst>
              </a:tr>
              <a:tr h="124335">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ea typeface="+mn-ea"/>
                          <a:cs typeface="+mn-cs"/>
                        </a:rPr>
                        <a:t>Protect files even if they are moved or downloaded</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endParaRPr lang="en-US" sz="900">
                        <a:solidFill>
                          <a:schemeClr val="tx1"/>
                        </a:solidFill>
                        <a:latin typeface="+mn-lt"/>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70252924"/>
                  </a:ext>
                </a:extLst>
              </a:tr>
              <a:tr h="124335">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ea typeface="+mn-ea"/>
                          <a:cs typeface="+mn-cs"/>
                        </a:rPr>
                        <a:t>Get alerted to risky user actions that deviate from their usual pattern of behavior</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endParaRPr lang="en-US" sz="900">
                        <a:solidFill>
                          <a:schemeClr val="tx1"/>
                        </a:solidFill>
                        <a:latin typeface="+mn-lt"/>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75676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98161356"/>
                  </a:ext>
                </a:extLst>
              </a:tr>
              <a:tr h="124335">
                <a:tc vMerge="1">
                  <a:txBody>
                    <a:bodyPr/>
                    <a:lstStyle/>
                    <a:p>
                      <a:endParaRPr lang="en-US"/>
                    </a:p>
                  </a:txBody>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a:solidFill>
                            <a:schemeClr val="tx1"/>
                          </a:solidFill>
                          <a:latin typeface="+mn-lt"/>
                          <a:ea typeface="+mn-ea"/>
                          <a:cs typeface="+mn-cs"/>
                        </a:rPr>
                        <a:t>Correlate and sequence risk alerts to identify high severity risk patterns for a user</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pPr>
                      <a:endParaRPr lang="en-US" sz="900">
                        <a:solidFill>
                          <a:schemeClr val="tx1"/>
                        </a:solidFill>
                        <a:latin typeface="+mn-lt"/>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75676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mn-lt"/>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89445397"/>
                  </a:ext>
                </a:extLst>
              </a:tr>
              <a:tr h="0">
                <a:tc vMerge="1">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050">
                        <a:solidFill>
                          <a:srgbClr val="3A4953"/>
                        </a:solidFill>
                      </a:endParaRPr>
                    </a:p>
                  </a:txBody>
                  <a:tcPr vert="vert270">
                    <a:lnT w="12700" cap="flat" cmpd="sng" algn="ctr">
                      <a:solidFill>
                        <a:schemeClr val="accent2"/>
                      </a:solidFill>
                      <a:prstDash val="solid"/>
                      <a:round/>
                      <a:headEnd type="none" w="med" len="med"/>
                      <a:tailEnd type="none" w="med" len="med"/>
                    </a:lnT>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Segoe UI"/>
                          <a:ea typeface="+mn-ea"/>
                          <a:cs typeface="+mn-cs"/>
                        </a:rPr>
                        <a:t>Automatically add a user to more strict security policies based on their risk patterns</a:t>
                      </a:r>
                    </a:p>
                  </a:txBody>
                  <a:tcPr marL="36576" marR="36576" marT="18288" marB="18288" anchor="ctr">
                    <a:lnL w="12700" cmpd="sng">
                      <a:noFill/>
                      <a:prstDash val="soli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algn="ctr" defTabSz="914400" rtl="0" eaLnBrk="1" fontAlgn="ctr" latinLnBrk="0" hangingPunct="1">
                        <a:lnSpc>
                          <a:spcPct val="100000"/>
                        </a:lnSpc>
                      </a:pPr>
                      <a:endParaRPr lang="en-US" sz="900" kern="1200" spc="0">
                        <a:solidFill>
                          <a:schemeClr val="tx1"/>
                        </a:solidFill>
                        <a:latin typeface="+mn-lt"/>
                        <a:ea typeface="+mn-ea"/>
                        <a:cs typeface="+mn-cs"/>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61733347"/>
                  </a:ext>
                </a:extLst>
              </a:tr>
              <a:tr h="124335">
                <a:tc rowSpan="6">
                  <a:txBody>
                    <a:bodyPr/>
                    <a:lstStyle>
                      <a:lvl1pPr marL="0" algn="l" defTabSz="914367" rtl="0" eaLnBrk="1" latinLnBrk="0" hangingPunct="1">
                        <a:defRPr sz="1765" kern="1200">
                          <a:solidFill>
                            <a:schemeClr val="tx1"/>
                          </a:solidFill>
                          <a:latin typeface="Segoe UI"/>
                        </a:defRPr>
                      </a:lvl1pPr>
                      <a:lvl2pPr marL="457183" algn="l" defTabSz="914367" rtl="0" eaLnBrk="1" latinLnBrk="0" hangingPunct="1">
                        <a:defRPr sz="1765" kern="1200">
                          <a:solidFill>
                            <a:schemeClr val="tx1"/>
                          </a:solidFill>
                          <a:latin typeface="Segoe UI"/>
                        </a:defRPr>
                      </a:lvl2pPr>
                      <a:lvl3pPr marL="914367" algn="l" defTabSz="914367" rtl="0" eaLnBrk="1" latinLnBrk="0" hangingPunct="1">
                        <a:defRPr sz="1765" kern="1200">
                          <a:solidFill>
                            <a:schemeClr val="tx1"/>
                          </a:solidFill>
                          <a:latin typeface="Segoe UI"/>
                        </a:defRPr>
                      </a:lvl3pPr>
                      <a:lvl4pPr marL="1371550" algn="l" defTabSz="914367" rtl="0" eaLnBrk="1" latinLnBrk="0" hangingPunct="1">
                        <a:defRPr sz="1765" kern="1200">
                          <a:solidFill>
                            <a:schemeClr val="tx1"/>
                          </a:solidFill>
                          <a:latin typeface="Segoe UI"/>
                        </a:defRPr>
                      </a:lvl4pPr>
                      <a:lvl5pPr marL="1828734" algn="l" defTabSz="914367" rtl="0" eaLnBrk="1" latinLnBrk="0" hangingPunct="1">
                        <a:defRPr sz="1765" kern="1200">
                          <a:solidFill>
                            <a:schemeClr val="tx1"/>
                          </a:solidFill>
                          <a:latin typeface="Segoe UI"/>
                        </a:defRPr>
                      </a:lvl5pPr>
                      <a:lvl6pPr marL="2285918" algn="l" defTabSz="914367" rtl="0" eaLnBrk="1" latinLnBrk="0" hangingPunct="1">
                        <a:defRPr sz="1765" kern="1200">
                          <a:solidFill>
                            <a:schemeClr val="tx1"/>
                          </a:solidFill>
                          <a:latin typeface="Segoe UI"/>
                        </a:defRPr>
                      </a:lvl6pPr>
                      <a:lvl7pPr marL="2743101" algn="l" defTabSz="914367" rtl="0" eaLnBrk="1" latinLnBrk="0" hangingPunct="1">
                        <a:defRPr sz="1765" kern="1200">
                          <a:solidFill>
                            <a:schemeClr val="tx1"/>
                          </a:solidFill>
                          <a:latin typeface="Segoe UI"/>
                        </a:defRPr>
                      </a:lvl7pPr>
                      <a:lvl8pPr marL="3200284" algn="l" defTabSz="914367" rtl="0" eaLnBrk="1" latinLnBrk="0" hangingPunct="1">
                        <a:defRPr sz="1765" kern="1200">
                          <a:solidFill>
                            <a:schemeClr val="tx1"/>
                          </a:solidFill>
                          <a:latin typeface="Segoe UI"/>
                        </a:defRPr>
                      </a:lvl8pPr>
                      <a:lvl9pPr marL="3657469" algn="l" defTabSz="914367" rtl="0" eaLnBrk="1" latinLnBrk="0" hangingPunct="1">
                        <a:defRPr sz="1765" kern="1200">
                          <a:solidFill>
                            <a:schemeClr val="tx1"/>
                          </a:solidFill>
                          <a:latin typeface="Segoe UI"/>
                        </a:defRPr>
                      </a:lvl9p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000" b="0" kern="1200">
                          <a:solidFill>
                            <a:schemeClr val="tx1"/>
                          </a:solidFill>
                          <a:latin typeface="+mj-lt"/>
                          <a:ea typeface="+mj-ea"/>
                          <a:cs typeface="+mj-cs"/>
                        </a:rPr>
                        <a:t>Govern AI use </a:t>
                      </a:r>
                    </a:p>
                    <a:p>
                      <a:pPr marL="0" marR="0" lvl="0" indent="0" algn="ctr" defTabSz="932742" rtl="0" eaLnBrk="1" fontAlgn="auto" latinLnBrk="0" hangingPunct="1">
                        <a:lnSpc>
                          <a:spcPct val="100000"/>
                        </a:lnSpc>
                        <a:spcBef>
                          <a:spcPts val="0"/>
                        </a:spcBef>
                        <a:spcAft>
                          <a:spcPts val="0"/>
                        </a:spcAft>
                        <a:buClrTx/>
                        <a:buSzTx/>
                        <a:buFontTx/>
                        <a:buNone/>
                        <a:tabLst/>
                        <a:defRPr/>
                      </a:pPr>
                      <a:r>
                        <a:rPr lang="en-US" sz="1000" b="0" kern="1200">
                          <a:solidFill>
                            <a:schemeClr val="tx1"/>
                          </a:solidFill>
                          <a:latin typeface="+mj-lt"/>
                          <a:ea typeface="+mj-ea"/>
                          <a:cs typeface="+mj-cs"/>
                        </a:rPr>
                        <a:t>to meet regulations &amp; policies</a:t>
                      </a:r>
                    </a:p>
                  </a:txBody>
                  <a:tcPr marL="36576" marR="36576" marT="18288" marB="18288" vert="vert27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Audit Copilot interactions to access detailed log information </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algn="ctr" defTabSz="914400" rtl="0" eaLnBrk="1" fontAlgn="ctr" latinLnBrk="0" hangingPunct="1">
                        <a:lnSpc>
                          <a:spcPct val="100000"/>
                        </a:lnSpc>
                      </a:pPr>
                      <a:endParaRPr lang="en-US" sz="900" kern="1200" spc="0">
                        <a:solidFill>
                          <a:schemeClr val="tx1"/>
                        </a:solidFill>
                        <a:latin typeface="+mn-lt"/>
                        <a:ea typeface="+mn-ea"/>
                        <a:cs typeface="+mn-cs"/>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77667832"/>
                  </a:ext>
                </a:extLst>
              </a:tr>
              <a:tr h="124335">
                <a:tc vMerge="1">
                  <a:txBody>
                    <a:bodyPr/>
                    <a:lstStyle/>
                    <a:p>
                      <a:endParaRPr lang="en-US"/>
                    </a:p>
                  </a:txBody>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Segoe UI"/>
                          <a:ea typeface="+mn-ea"/>
                          <a:cs typeface="+mn-cs"/>
                        </a:rPr>
                        <a:t>Enforce retention and deletion policies for Copilot interactions and meeting recordings + transcripts</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algn="ctr" defTabSz="914400" rtl="0" eaLnBrk="1" fontAlgn="ctr" latinLnBrk="0" hangingPunct="1">
                        <a:lnSpc>
                          <a:spcPct val="100000"/>
                        </a:lnSpc>
                      </a:pPr>
                      <a:endParaRPr lang="en-US" sz="900" kern="1200" spc="0">
                        <a:solidFill>
                          <a:schemeClr val="tx1"/>
                        </a:solidFill>
                        <a:latin typeface="+mn-lt"/>
                        <a:ea typeface="+mn-ea"/>
                        <a:cs typeface="+mn-cs"/>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54852559"/>
                  </a:ext>
                </a:extLst>
              </a:tr>
              <a:tr h="124335">
                <a:tc vMerge="1">
                  <a:txBody>
                    <a:bodyPr/>
                    <a:lstStyle/>
                    <a:p>
                      <a:endParaRPr lang="en-US"/>
                    </a:p>
                  </a:txBody>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Include a user’s Copilot prompts and responses in a legal hold</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algn="ctr" defTabSz="914400" rtl="0" eaLnBrk="1" fontAlgn="ctr" latinLnBrk="0" hangingPunct="1">
                        <a:lnSpc>
                          <a:spcPct val="100000"/>
                        </a:lnSpc>
                      </a:pPr>
                      <a:endParaRPr lang="en-US" sz="900" kern="1200" spc="0">
                        <a:solidFill>
                          <a:schemeClr val="tx1"/>
                        </a:solidFill>
                        <a:latin typeface="+mn-lt"/>
                        <a:ea typeface="+mn-ea"/>
                        <a:cs typeface="+mn-cs"/>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94243477"/>
                  </a:ext>
                </a:extLst>
              </a:tr>
              <a:tr h="124335">
                <a:tc vMerge="1">
                  <a:txBody>
                    <a:bodyPr/>
                    <a:lstStyle/>
                    <a:p>
                      <a:endParaRPr lang="en-US"/>
                    </a:p>
                  </a:txBody>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Segoe UI"/>
                          <a:ea typeface="+mn-ea"/>
                          <a:cs typeface="+mn-cs"/>
                        </a:rPr>
                        <a:t>Receive an alert if a possible compliance or ethical violation occurs and start an investigation</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algn="ctr" defTabSz="914400" rtl="0" eaLnBrk="1" fontAlgn="ctr" latinLnBrk="0" hangingPunct="1">
                        <a:lnSpc>
                          <a:spcPct val="100000"/>
                        </a:lnSpc>
                      </a:pPr>
                      <a:endParaRPr lang="en-US" sz="900" kern="1200" spc="0">
                        <a:solidFill>
                          <a:schemeClr val="tx1"/>
                        </a:solidFill>
                        <a:latin typeface="+mn-lt"/>
                        <a:ea typeface="+mn-ea"/>
                        <a:cs typeface="+mn-cs"/>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algn="ctr" defTabSz="914400" rtl="0" eaLnBrk="1" fontAlgn="ctr" latinLnBrk="0" hangingPunct="1">
                        <a:lnSpc>
                          <a:spcPct val="100000"/>
                        </a:lnSpc>
                      </a:pPr>
                      <a:endParaRPr lang="en-US" sz="900" kern="1200" spc="0">
                        <a:solidFill>
                          <a:schemeClr val="tx1"/>
                        </a:solidFill>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36928548"/>
                  </a:ext>
                </a:extLst>
              </a:tr>
              <a:tr h="124335">
                <a:tc vMerge="1">
                  <a:txBody>
                    <a:bodyPr/>
                    <a:lstStyle/>
                    <a:p>
                      <a:endParaRPr lang="en-US"/>
                    </a:p>
                  </a:txBody>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Segoe UI"/>
                          <a:ea typeface="+mn-ea"/>
                          <a:cs typeface="+mn-cs"/>
                        </a:rPr>
                        <a:t>Perform an admin search for litigation or an investigation and include Copilot generated content</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Segoe UI"/>
                          <a:ea typeface="+mn-ea"/>
                          <a:cs typeface="+mn-cs"/>
                        </a:rPr>
                        <a:t> </a:t>
                      </a:r>
                      <a:r>
                        <a:rPr kumimoji="0" lang="en-US" sz="900" b="0" i="0" u="none" strike="noStrike" kern="1200" cap="none" spc="0" normalizeH="0" baseline="0" noProof="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91052261"/>
                  </a:ext>
                </a:extLst>
              </a:tr>
              <a:tr h="124335">
                <a:tc vMerge="1">
                  <a:txBody>
                    <a:bodyPr/>
                    <a:lstStyle/>
                    <a:p>
                      <a:endParaRPr lang="en-US"/>
                    </a:p>
                  </a:txBody>
                  <a:tcPr/>
                </a:tc>
                <a:tc>
                  <a:txBody>
                    <a:bodyPr/>
                    <a:lstStyle>
                      <a:lvl1pPr marL="0" algn="l" defTabSz="932742" rtl="0" eaLnBrk="1" latinLnBrk="0" hangingPunct="1">
                        <a:defRPr sz="1800" kern="1200">
                          <a:solidFill>
                            <a:schemeClr val="tx1"/>
                          </a:solidFill>
                          <a:latin typeface="Calibri" panose="020F0502020204030204"/>
                        </a:defRPr>
                      </a:lvl1pPr>
                      <a:lvl2pPr marL="466371" algn="l" defTabSz="932742" rtl="0" eaLnBrk="1" latinLnBrk="0" hangingPunct="1">
                        <a:defRPr sz="1800" kern="1200">
                          <a:solidFill>
                            <a:schemeClr val="tx1"/>
                          </a:solidFill>
                          <a:latin typeface="Calibri" panose="020F0502020204030204"/>
                        </a:defRPr>
                      </a:lvl2pPr>
                      <a:lvl3pPr marL="932742" algn="l" defTabSz="932742" rtl="0" eaLnBrk="1" latinLnBrk="0" hangingPunct="1">
                        <a:defRPr sz="1800" kern="1200">
                          <a:solidFill>
                            <a:schemeClr val="tx1"/>
                          </a:solidFill>
                          <a:latin typeface="Calibri" panose="020F0502020204030204"/>
                        </a:defRPr>
                      </a:lvl3pPr>
                      <a:lvl4pPr marL="1399113" algn="l" defTabSz="932742" rtl="0" eaLnBrk="1" latinLnBrk="0" hangingPunct="1">
                        <a:defRPr sz="1800" kern="1200">
                          <a:solidFill>
                            <a:schemeClr val="tx1"/>
                          </a:solidFill>
                          <a:latin typeface="Calibri" panose="020F0502020204030204"/>
                        </a:defRPr>
                      </a:lvl4pPr>
                      <a:lvl5pPr marL="1865484" algn="l" defTabSz="932742" rtl="0" eaLnBrk="1" latinLnBrk="0" hangingPunct="1">
                        <a:defRPr sz="1800" kern="1200">
                          <a:solidFill>
                            <a:schemeClr val="tx1"/>
                          </a:solidFill>
                          <a:latin typeface="Calibri" panose="020F0502020204030204"/>
                        </a:defRPr>
                      </a:lvl5pPr>
                      <a:lvl6pPr marL="2331856" algn="l" defTabSz="932742" rtl="0" eaLnBrk="1" latinLnBrk="0" hangingPunct="1">
                        <a:defRPr sz="1800" kern="1200">
                          <a:solidFill>
                            <a:schemeClr val="tx1"/>
                          </a:solidFill>
                          <a:latin typeface="Calibri" panose="020F0502020204030204"/>
                        </a:defRPr>
                      </a:lvl6pPr>
                      <a:lvl7pPr marL="2798226" algn="l" defTabSz="932742" rtl="0" eaLnBrk="1" latinLnBrk="0" hangingPunct="1">
                        <a:defRPr sz="1800" kern="1200">
                          <a:solidFill>
                            <a:schemeClr val="tx1"/>
                          </a:solidFill>
                          <a:latin typeface="Calibri" panose="020F0502020204030204"/>
                        </a:defRPr>
                      </a:lvl7pPr>
                      <a:lvl8pPr marL="3264597" algn="l" defTabSz="932742" rtl="0" eaLnBrk="1" latinLnBrk="0" hangingPunct="1">
                        <a:defRPr sz="1800" kern="1200">
                          <a:solidFill>
                            <a:schemeClr val="tx1"/>
                          </a:solidFill>
                          <a:latin typeface="Calibri" panose="020F0502020204030204"/>
                        </a:defRPr>
                      </a:lvl8pPr>
                      <a:lvl9pPr marL="3730969" algn="l" defTabSz="932742" rtl="0" eaLnBrk="1" latinLnBrk="0" hangingPunct="1">
                        <a:defRPr sz="1800" kern="1200">
                          <a:solidFill>
                            <a:schemeClr val="tx1"/>
                          </a:solidFill>
                          <a:latin typeface="Calibri" panose="020F0502020204030204"/>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kern="1200" spc="0">
                          <a:solidFill>
                            <a:schemeClr val="tx1"/>
                          </a:solidFill>
                          <a:latin typeface="+mn-lt"/>
                          <a:ea typeface="+mn-ea"/>
                          <a:cs typeface="+mn-cs"/>
                        </a:rPr>
                        <a:t>Assess and track adherence to regulatory frameworks</a:t>
                      </a:r>
                    </a:p>
                  </a:txBody>
                  <a:tcPr marL="36576" marR="36576"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solidFill>
                            <a:srgbClr val="243A5E"/>
                          </a:solidFill>
                        </a:ln>
                        <a:solidFill>
                          <a:schemeClr val="tx1"/>
                        </a:solidFill>
                        <a:effectLst/>
                        <a:uLnTx/>
                        <a:uFillTx/>
                        <a:latin typeface="+mn-lt"/>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tx1"/>
                          </a:solidFill>
                          <a:latin typeface="Segoe UI"/>
                        </a:defRPr>
                      </a:lvl1pPr>
                      <a:lvl2pPr marL="457200" algn="l" defTabSz="914400" rtl="0" eaLnBrk="1" latinLnBrk="0" hangingPunct="1">
                        <a:defRPr sz="1800" kern="1200">
                          <a:solidFill>
                            <a:schemeClr val="tx1"/>
                          </a:solidFill>
                          <a:latin typeface="Segoe UI"/>
                        </a:defRPr>
                      </a:lvl2pPr>
                      <a:lvl3pPr marL="914400" algn="l" defTabSz="914400" rtl="0" eaLnBrk="1" latinLnBrk="0" hangingPunct="1">
                        <a:defRPr sz="1800" kern="1200">
                          <a:solidFill>
                            <a:schemeClr val="tx1"/>
                          </a:solidFill>
                          <a:latin typeface="Segoe UI"/>
                        </a:defRPr>
                      </a:lvl3pPr>
                      <a:lvl4pPr marL="1371600" algn="l" defTabSz="914400" rtl="0" eaLnBrk="1" latinLnBrk="0" hangingPunct="1">
                        <a:defRPr sz="1800" kern="1200">
                          <a:solidFill>
                            <a:schemeClr val="tx1"/>
                          </a:solidFill>
                          <a:latin typeface="Segoe UI"/>
                        </a:defRPr>
                      </a:lvl4pPr>
                      <a:lvl5pPr marL="1828800" algn="l" defTabSz="914400" rtl="0" eaLnBrk="1" latinLnBrk="0" hangingPunct="1">
                        <a:defRPr sz="1800" kern="1200">
                          <a:solidFill>
                            <a:schemeClr val="tx1"/>
                          </a:solidFill>
                          <a:latin typeface="Segoe UI"/>
                        </a:defRPr>
                      </a:lvl5pPr>
                      <a:lvl6pPr marL="2286000" algn="l" defTabSz="914400" rtl="0" eaLnBrk="1" latinLnBrk="0" hangingPunct="1">
                        <a:defRPr sz="1800" kern="1200">
                          <a:solidFill>
                            <a:schemeClr val="tx1"/>
                          </a:solidFill>
                          <a:latin typeface="Segoe UI"/>
                        </a:defRPr>
                      </a:lvl6pPr>
                      <a:lvl7pPr marL="2743200" algn="l" defTabSz="914400" rtl="0" eaLnBrk="1" latinLnBrk="0" hangingPunct="1">
                        <a:defRPr sz="1800" kern="1200">
                          <a:solidFill>
                            <a:schemeClr val="tx1"/>
                          </a:solidFill>
                          <a:latin typeface="Segoe UI"/>
                        </a:defRPr>
                      </a:lvl7pPr>
                      <a:lvl8pPr marL="3200400" algn="l" defTabSz="914400" rtl="0" eaLnBrk="1" latinLnBrk="0" hangingPunct="1">
                        <a:defRPr sz="1800" kern="1200">
                          <a:solidFill>
                            <a:schemeClr val="tx1"/>
                          </a:solidFill>
                          <a:latin typeface="Segoe UI"/>
                        </a:defRPr>
                      </a:lvl8pPr>
                      <a:lvl9pPr marL="3657600" algn="l" defTabSz="914400" rtl="0" eaLnBrk="1" latinLnBrk="0" hangingPunct="1">
                        <a:defRPr sz="1800" kern="1200">
                          <a:solidFill>
                            <a:schemeClr val="tx1"/>
                          </a:solidFill>
                          <a:latin typeface="Segoe UI"/>
                        </a:defRPr>
                      </a:lvl9pPr>
                    </a:lstStyle>
                    <a:p>
                      <a:pPr marL="0" marR="0" lvl="0" indent="0" algn="ctr" defTabSz="75676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Segoe UI"/>
                          <a:ea typeface="+mn-ea"/>
                          <a:cs typeface="+mn-cs"/>
                        </a:rPr>
                        <a:t> </a:t>
                      </a:r>
                      <a:r>
                        <a:rPr kumimoji="0" lang="en-US" sz="900" b="0" i="0" u="none" strike="noStrike" kern="1200" cap="none" spc="0" normalizeH="0" baseline="0" noProof="0" dirty="0">
                          <a:ln w="6350">
                            <a:solidFill>
                              <a:srgbClr val="243A5E"/>
                            </a:solidFill>
                          </a:ln>
                          <a:solidFill>
                            <a:schemeClr val="tx1"/>
                          </a:solidFill>
                          <a:effectLst/>
                          <a:uLnTx/>
                          <a:uFillTx/>
                          <a:latin typeface="Segoe UI"/>
                          <a:ea typeface="+mn-ea"/>
                          <a:cs typeface="+mn-cs"/>
                        </a:rPr>
                        <a:t></a:t>
                      </a:r>
                      <a:endParaRPr kumimoji="0" lang="en-US" sz="900" b="0" i="0" u="none" strike="noStrike" kern="1200" cap="none" spc="0" normalizeH="0" baseline="0" noProof="0" dirty="0">
                        <a:ln>
                          <a:solidFill>
                            <a:srgbClr val="243A5E"/>
                          </a:solidFill>
                        </a:ln>
                        <a:solidFill>
                          <a:schemeClr val="tx1"/>
                        </a:solidFill>
                        <a:effectLst/>
                        <a:uLnTx/>
                        <a:uFillTx/>
                        <a:latin typeface="Segoe UI"/>
                        <a:ea typeface="+mn-ea"/>
                        <a:cs typeface="+mn-cs"/>
                      </a:endParaRPr>
                    </a:p>
                  </a:txBody>
                  <a:tcPr marL="36576" marR="36576" marT="18288" marB="18288"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24074375"/>
                  </a:ext>
                </a:extLst>
              </a:tr>
            </a:tbl>
          </a:graphicData>
        </a:graphic>
      </p:graphicFrame>
      <p:sp>
        <p:nvSpPr>
          <p:cNvPr id="2" name="Rectangle: Top Corners Rounded 1">
            <a:extLst>
              <a:ext uri="{FF2B5EF4-FFF2-40B4-BE49-F238E27FC236}">
                <a16:creationId xmlns:a16="http://schemas.microsoft.com/office/drawing/2014/main" id="{5DB208A6-7DA6-0C71-EE6D-035DDA72C529}"/>
              </a:ext>
              <a:ext uri="{C183D7F6-B498-43B3-948B-1728B52AA6E4}">
                <adec:decorative xmlns:adec="http://schemas.microsoft.com/office/drawing/2017/decorative" val="1"/>
              </a:ext>
            </a:extLst>
          </p:cNvPr>
          <p:cNvSpPr>
            <a:spLocks/>
          </p:cNvSpPr>
          <p:nvPr/>
        </p:nvSpPr>
        <p:spPr>
          <a:xfrm>
            <a:off x="8355724" y="503112"/>
            <a:ext cx="2225566" cy="202201"/>
          </a:xfrm>
          <a:prstGeom prst="round2SameRect">
            <a:avLst/>
          </a:prstGeom>
          <a:solidFill>
            <a:srgbClr val="C03BC4"/>
          </a:solidFill>
          <a:ln w="12700" cap="flat" cmpd="sng" algn="ctr">
            <a:no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0" cap="none" spc="0" normalizeH="0" baseline="0" noProof="0">
                <a:ln>
                  <a:noFill/>
                </a:ln>
                <a:solidFill>
                  <a:prstClr val="white"/>
                </a:solidFill>
                <a:effectLst/>
                <a:uLnTx/>
                <a:uFillTx/>
                <a:latin typeface="Segoe UI Semibold"/>
                <a:ea typeface="+mn-ea"/>
                <a:cs typeface="+mn-cs"/>
              </a:rPr>
              <a:t>Foundational</a:t>
            </a:r>
          </a:p>
        </p:txBody>
      </p:sp>
      <p:sp>
        <p:nvSpPr>
          <p:cNvPr id="3" name="Rectangle: Top Corners Rounded 2">
            <a:extLst>
              <a:ext uri="{FF2B5EF4-FFF2-40B4-BE49-F238E27FC236}">
                <a16:creationId xmlns:a16="http://schemas.microsoft.com/office/drawing/2014/main" id="{45BB43CC-AF8A-9335-D5D6-915DD7915A29}"/>
              </a:ext>
              <a:ext uri="{C183D7F6-B498-43B3-948B-1728B52AA6E4}">
                <adec:decorative xmlns:adec="http://schemas.microsoft.com/office/drawing/2017/decorative" val="1"/>
              </a:ext>
            </a:extLst>
          </p:cNvPr>
          <p:cNvSpPr>
            <a:spLocks/>
          </p:cNvSpPr>
          <p:nvPr/>
        </p:nvSpPr>
        <p:spPr>
          <a:xfrm>
            <a:off x="10587183" y="503111"/>
            <a:ext cx="1109835" cy="202201"/>
          </a:xfrm>
          <a:prstGeom prst="round2SameRect">
            <a:avLst/>
          </a:prstGeom>
          <a:solidFill>
            <a:srgbClr val="0078D4"/>
          </a:solidFill>
          <a:ln w="12700" cap="flat" cmpd="sng" algn="ctr">
            <a:no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50" b="0" i="0" u="none" strike="noStrike" kern="0" cap="none" spc="0" normalizeH="0" baseline="0" noProof="0">
                <a:ln>
                  <a:noFill/>
                </a:ln>
                <a:solidFill>
                  <a:prstClr val="white"/>
                </a:solidFill>
                <a:effectLst/>
                <a:uLnTx/>
                <a:uFillTx/>
                <a:latin typeface="Segoe UI Semibold"/>
                <a:ea typeface="+mn-ea"/>
                <a:cs typeface="+mn-cs"/>
              </a:rPr>
              <a:t>Optimized</a:t>
            </a:r>
          </a:p>
        </p:txBody>
      </p:sp>
      <p:sp>
        <p:nvSpPr>
          <p:cNvPr id="5" name="TextBox 4">
            <a:extLst>
              <a:ext uri="{FF2B5EF4-FFF2-40B4-BE49-F238E27FC236}">
                <a16:creationId xmlns:a16="http://schemas.microsoft.com/office/drawing/2014/main" id="{4A59F2E7-16DC-1E0B-2AE8-48E1ACCFA092}"/>
              </a:ext>
            </a:extLst>
          </p:cNvPr>
          <p:cNvSpPr txBox="1"/>
          <p:nvPr/>
        </p:nvSpPr>
        <p:spPr>
          <a:xfrm>
            <a:off x="8577083" y="6515339"/>
            <a:ext cx="2852184"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UI"/>
                <a:ea typeface="+mn-ea"/>
                <a:cs typeface="+mn-cs"/>
              </a:rPr>
              <a:t>* Includes SharePoint Advanced Management</a:t>
            </a:r>
            <a:endParaRPr kumimoji="0" lang="en-US" sz="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83066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decel="100000" fill="hold" nodeType="withEffect">
                                  <p:stCondLst>
                                    <p:cond delay="0"/>
                                  </p:stCondLst>
                                  <p:childTnLst>
                                    <p:animMotion origin="layout" path="M -1.25E-6 7.40741E-7 L -1.25E-6 0.04167 " pathEditMode="relative" rAng="0" ptsTypes="AA">
                                      <p:cBhvr>
                                        <p:cTn id="9" dur="750" spd="-100000" fill="hold"/>
                                        <p:tgtEl>
                                          <p:spTgt spid="17"/>
                                        </p:tgtEl>
                                        <p:attrNameLst>
                                          <p:attrName>ppt_x</p:attrName>
                                          <p:attrName>ppt_y</p:attrName>
                                        </p:attrNameLst>
                                      </p:cBhvr>
                                      <p:rCtr x="0" y="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7EB42D-8759-C270-A6BF-E0AB94C498E0}"/>
              </a:ext>
            </a:extLst>
          </p:cNvPr>
          <p:cNvSpPr>
            <a:spLocks noGrp="1"/>
          </p:cNvSpPr>
          <p:nvPr>
            <p:ph type="title"/>
          </p:nvPr>
        </p:nvSpPr>
        <p:spPr>
          <a:xfrm>
            <a:off x="569911" y="2153504"/>
            <a:ext cx="6501449" cy="1846659"/>
          </a:xfrm>
        </p:spPr>
        <p:txBody>
          <a:bodyPr/>
          <a:lstStyle/>
          <a:p>
            <a:r>
              <a:rPr lang="en-US"/>
              <a:t>Prepare your organization for Microsoft 365 Copilot with setup guides</a:t>
            </a:r>
          </a:p>
        </p:txBody>
      </p:sp>
      <p:sp>
        <p:nvSpPr>
          <p:cNvPr id="5" name="Text Placeholder 4">
            <a:extLst>
              <a:ext uri="{FF2B5EF4-FFF2-40B4-BE49-F238E27FC236}">
                <a16:creationId xmlns:a16="http://schemas.microsoft.com/office/drawing/2014/main" id="{3452F105-2608-7F02-438A-A9A73637394C}"/>
              </a:ext>
            </a:extLst>
          </p:cNvPr>
          <p:cNvSpPr>
            <a:spLocks noGrp="1"/>
          </p:cNvSpPr>
          <p:nvPr>
            <p:ph type="body" sz="quarter" idx="12"/>
          </p:nvPr>
        </p:nvSpPr>
        <p:spPr/>
        <p:txBody>
          <a:bodyPr/>
          <a:lstStyle/>
          <a:p>
            <a:r>
              <a:rPr lang="en-US"/>
              <a:t>Onboard &amp; engage</a:t>
            </a:r>
          </a:p>
        </p:txBody>
      </p:sp>
    </p:spTree>
    <p:extLst>
      <p:ext uri="{BB962C8B-B14F-4D97-AF65-F5344CB8AC3E}">
        <p14:creationId xmlns:p14="http://schemas.microsoft.com/office/powerpoint/2010/main" val="84920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4CD48-C51D-83AC-FAE7-03E4DB9C6E3E}"/>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04E604CF-559C-3FC1-FD21-A55F2CD5986C}"/>
              </a:ext>
            </a:extLst>
          </p:cNvPr>
          <p:cNvSpPr txBox="1">
            <a:spLocks noGrp="1"/>
          </p:cNvSpPr>
          <p:nvPr>
            <p:ph type="title"/>
          </p:nvPr>
        </p:nvSpPr>
        <p:spPr>
          <a:xfrm>
            <a:off x="588261" y="2819603"/>
            <a:ext cx="4239771" cy="12187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4400" b="0" i="0" u="none" strike="noStrike" kern="1200" cap="none" spc="-100" normalizeH="0" baseline="0" noProof="0">
                <a:ln w="3175">
                  <a:noFill/>
                </a:ln>
                <a:solidFill>
                  <a:schemeClr val="tx1"/>
                </a:solidFill>
                <a:effectLst/>
                <a:uLnTx/>
                <a:uFillTx/>
                <a:latin typeface="+mj-lt"/>
                <a:ea typeface="+mj-ea"/>
                <a:cs typeface="+mj-cs"/>
              </a:rPr>
              <a:t>Readout to the shared team</a:t>
            </a:r>
          </a:p>
        </p:txBody>
      </p:sp>
      <p:sp useBgFill="1">
        <p:nvSpPr>
          <p:cNvPr id="4" name="Rounded Rectangle 1">
            <a:extLst>
              <a:ext uri="{FF2B5EF4-FFF2-40B4-BE49-F238E27FC236}">
                <a16:creationId xmlns:a16="http://schemas.microsoft.com/office/drawing/2014/main" id="{7C6C20F1-AB50-06A5-1F20-CA372603558D}"/>
              </a:ext>
              <a:ext uri="{C183D7F6-B498-43B3-948B-1728B52AA6E4}">
                <adec:decorative xmlns:adec="http://schemas.microsoft.com/office/drawing/2017/decorative" val="1"/>
              </a:ext>
            </a:extLst>
          </p:cNvPr>
          <p:cNvSpPr/>
          <p:nvPr/>
        </p:nvSpPr>
        <p:spPr bwMode="auto">
          <a:xfrm>
            <a:off x="5146611" y="1717289"/>
            <a:ext cx="5855737" cy="3989030"/>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5" name="Content Placeholder 2">
            <a:extLst>
              <a:ext uri="{FF2B5EF4-FFF2-40B4-BE49-F238E27FC236}">
                <a16:creationId xmlns:a16="http://schemas.microsoft.com/office/drawing/2014/main" id="{5AB79953-3664-1423-26B5-404F0F1554AD}"/>
              </a:ext>
            </a:extLst>
          </p:cNvPr>
          <p:cNvSpPr txBox="1">
            <a:spLocks/>
          </p:cNvSpPr>
          <p:nvPr/>
        </p:nvSpPr>
        <p:spPr>
          <a:xfrm>
            <a:off x="5718849" y="3339790"/>
            <a:ext cx="4733219" cy="159017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kumimoji="0" lang="en-US" sz="2000" b="0" i="0" u="none" strike="noStrike" kern="1200" cap="none" spc="0" normalizeH="0" baseline="0" noProof="0">
                <a:ln>
                  <a:noFill/>
                </a:ln>
                <a:solidFill>
                  <a:prstClr val="black"/>
                </a:solidFill>
                <a:effectLst/>
                <a:uLnTx/>
                <a:uFillTx/>
                <a:latin typeface="Segoe UI"/>
                <a:ea typeface="+mn-ea"/>
                <a:cs typeface="+mn-cs"/>
              </a:rPr>
              <a:t>Deliver a readout on the prioritized activities for data security controls based on the selected deployment path</a:t>
            </a:r>
          </a:p>
          <a:p>
            <a:pPr marL="0" indent="0">
              <a:spcBef>
                <a:spcPts val="1600"/>
              </a:spcBef>
              <a:buNone/>
            </a:pPr>
            <a:r>
              <a:rPr lang="en-US" sz="2000">
                <a:solidFill>
                  <a:prstClr val="black"/>
                </a:solidFill>
                <a:latin typeface="Segoe UI"/>
              </a:rPr>
              <a:t>Validate user cohorts prior to assignment of licenses</a:t>
            </a:r>
            <a:endParaRPr kumimoji="0" lang="en-US" sz="2000" b="0" i="0" u="none" strike="noStrike" kern="1200" cap="none" spc="0" normalizeH="0" baseline="0" noProof="0">
              <a:ln>
                <a:noFill/>
              </a:ln>
              <a:solidFill>
                <a:prstClr val="black"/>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E093D11F-12C7-FE47-6EA8-08DDB05F097B}"/>
              </a:ext>
              <a:ext uri="{C183D7F6-B498-43B3-948B-1728B52AA6E4}">
                <adec:decorative xmlns:adec="http://schemas.microsoft.com/office/drawing/2017/decorative" val="1"/>
              </a:ext>
            </a:extLst>
          </p:cNvPr>
          <p:cNvGrpSpPr/>
          <p:nvPr/>
        </p:nvGrpSpPr>
        <p:grpSpPr>
          <a:xfrm>
            <a:off x="5718849" y="2471402"/>
            <a:ext cx="4179676" cy="530762"/>
            <a:chOff x="6413201" y="2471402"/>
            <a:chExt cx="4179676" cy="530762"/>
          </a:xfrm>
          <a:effectLst/>
        </p:grpSpPr>
        <p:sp>
          <p:nvSpPr>
            <p:cNvPr id="21" name="Graphic 16">
              <a:extLst>
                <a:ext uri="{FF2B5EF4-FFF2-40B4-BE49-F238E27FC236}">
                  <a16:creationId xmlns:a16="http://schemas.microsoft.com/office/drawing/2014/main" id="{1BC394BD-A3F7-39DA-0A88-379263AE4C81}"/>
                </a:ext>
              </a:extLst>
            </p:cNvPr>
            <p:cNvSpPr/>
            <p:nvPr/>
          </p:nvSpPr>
          <p:spPr>
            <a:xfrm>
              <a:off x="10062115" y="2471402"/>
              <a:ext cx="530762" cy="530762"/>
            </a:xfrm>
            <a:custGeom>
              <a:avLst/>
              <a:gdLst>
                <a:gd name="connsiteX0" fmla="*/ 102965 w 200025"/>
                <a:gd name="connsiteY0" fmla="*/ 104775 h 200025"/>
                <a:gd name="connsiteX1" fmla="*/ 19050 w 200025"/>
                <a:gd name="connsiteY1" fmla="*/ 104775 h 200025"/>
                <a:gd name="connsiteX2" fmla="*/ 0 w 200025"/>
                <a:gd name="connsiteY2" fmla="*/ 123825 h 200025"/>
                <a:gd name="connsiteX3" fmla="*/ 0 w 200025"/>
                <a:gd name="connsiteY3" fmla="*/ 138113 h 200025"/>
                <a:gd name="connsiteX4" fmla="*/ 48 w 200025"/>
                <a:gd name="connsiteY4" fmla="*/ 140303 h 200025"/>
                <a:gd name="connsiteX5" fmla="*/ 61913 w 200025"/>
                <a:gd name="connsiteY5" fmla="*/ 180975 h 200025"/>
                <a:gd name="connsiteX6" fmla="*/ 92764 w 200025"/>
                <a:gd name="connsiteY6" fmla="*/ 176336 h 200025"/>
                <a:gd name="connsiteX7" fmla="*/ 85725 w 200025"/>
                <a:gd name="connsiteY7" fmla="*/ 147638 h 200025"/>
                <a:gd name="connsiteX8" fmla="*/ 102965 w 200025"/>
                <a:gd name="connsiteY8" fmla="*/ 104775 h 200025"/>
                <a:gd name="connsiteX9" fmla="*/ 104775 w 200025"/>
                <a:gd name="connsiteY9" fmla="*/ 42863 h 200025"/>
                <a:gd name="connsiteX10" fmla="*/ 61913 w 200025"/>
                <a:gd name="connsiteY10" fmla="*/ 0 h 200025"/>
                <a:gd name="connsiteX11" fmla="*/ 19050 w 200025"/>
                <a:gd name="connsiteY11" fmla="*/ 42863 h 200025"/>
                <a:gd name="connsiteX12" fmla="*/ 61913 w 200025"/>
                <a:gd name="connsiteY12" fmla="*/ 85725 h 200025"/>
                <a:gd name="connsiteX13" fmla="*/ 104775 w 200025"/>
                <a:gd name="connsiteY13" fmla="*/ 42863 h 200025"/>
                <a:gd name="connsiteX14" fmla="*/ 180975 w 200025"/>
                <a:gd name="connsiteY14" fmla="*/ 52388 h 200025"/>
                <a:gd name="connsiteX15" fmla="*/ 147638 w 200025"/>
                <a:gd name="connsiteY15" fmla="*/ 19050 h 200025"/>
                <a:gd name="connsiteX16" fmla="*/ 114300 w 200025"/>
                <a:gd name="connsiteY16" fmla="*/ 52388 h 200025"/>
                <a:gd name="connsiteX17" fmla="*/ 147638 w 200025"/>
                <a:gd name="connsiteY17" fmla="*/ 85725 h 200025"/>
                <a:gd name="connsiteX18" fmla="*/ 180975 w 200025"/>
                <a:gd name="connsiteY18" fmla="*/ 52388 h 200025"/>
                <a:gd name="connsiteX19" fmla="*/ 200025 w 200025"/>
                <a:gd name="connsiteY19" fmla="*/ 147638 h 200025"/>
                <a:gd name="connsiteX20" fmla="*/ 147638 w 200025"/>
                <a:gd name="connsiteY20" fmla="*/ 200025 h 200025"/>
                <a:gd name="connsiteX21" fmla="*/ 95250 w 200025"/>
                <a:gd name="connsiteY21" fmla="*/ 147638 h 200025"/>
                <a:gd name="connsiteX22" fmla="*/ 147638 w 200025"/>
                <a:gd name="connsiteY22" fmla="*/ 95250 h 200025"/>
                <a:gd name="connsiteX23" fmla="*/ 200025 w 200025"/>
                <a:gd name="connsiteY23" fmla="*/ 147638 h 200025"/>
                <a:gd name="connsiteX24" fmla="*/ 179584 w 200025"/>
                <a:gd name="connsiteY24" fmla="*/ 125216 h 200025"/>
                <a:gd name="connsiteX25" fmla="*/ 172849 w 200025"/>
                <a:gd name="connsiteY25" fmla="*/ 125207 h 200025"/>
                <a:gd name="connsiteX26" fmla="*/ 172841 w 200025"/>
                <a:gd name="connsiteY26" fmla="*/ 125216 h 200025"/>
                <a:gd name="connsiteX27" fmla="*/ 138113 w 200025"/>
                <a:gd name="connsiteY27" fmla="*/ 159953 h 200025"/>
                <a:gd name="connsiteX28" fmla="*/ 122434 w 200025"/>
                <a:gd name="connsiteY28" fmla="*/ 144266 h 200025"/>
                <a:gd name="connsiteX29" fmla="*/ 115691 w 200025"/>
                <a:gd name="connsiteY29" fmla="*/ 144266 h 200025"/>
                <a:gd name="connsiteX30" fmla="*/ 115691 w 200025"/>
                <a:gd name="connsiteY30" fmla="*/ 151009 h 200025"/>
                <a:gd name="connsiteX31" fmla="*/ 134741 w 200025"/>
                <a:gd name="connsiteY31" fmla="*/ 170059 h 200025"/>
                <a:gd name="connsiteX32" fmla="*/ 141476 w 200025"/>
                <a:gd name="connsiteY32" fmla="*/ 170068 h 200025"/>
                <a:gd name="connsiteX33" fmla="*/ 141484 w 200025"/>
                <a:gd name="connsiteY33" fmla="*/ 170059 h 200025"/>
                <a:gd name="connsiteX34" fmla="*/ 179584 w 200025"/>
                <a:gd name="connsiteY34" fmla="*/ 131959 h 200025"/>
                <a:gd name="connsiteX35" fmla="*/ 179593 w 200025"/>
                <a:gd name="connsiteY35" fmla="*/ 125224 h 200025"/>
                <a:gd name="connsiteX36" fmla="*/ 179584 w 200025"/>
                <a:gd name="connsiteY36" fmla="*/ 12521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025" h="200025">
                  <a:moveTo>
                    <a:pt x="102965" y="104775"/>
                  </a:moveTo>
                  <a:lnTo>
                    <a:pt x="19050" y="104775"/>
                  </a:lnTo>
                  <a:cubicBezTo>
                    <a:pt x="8529" y="104775"/>
                    <a:pt x="0" y="113304"/>
                    <a:pt x="0" y="123825"/>
                  </a:cubicBezTo>
                  <a:lnTo>
                    <a:pt x="0" y="138113"/>
                  </a:lnTo>
                  <a:lnTo>
                    <a:pt x="48" y="140303"/>
                  </a:lnTo>
                  <a:cubicBezTo>
                    <a:pt x="1572" y="171869"/>
                    <a:pt x="35985" y="180975"/>
                    <a:pt x="61913" y="180975"/>
                  </a:cubicBezTo>
                  <a:cubicBezTo>
                    <a:pt x="71723" y="180975"/>
                    <a:pt x="82763" y="179670"/>
                    <a:pt x="92764" y="176336"/>
                  </a:cubicBezTo>
                  <a:cubicBezTo>
                    <a:pt x="88125" y="167482"/>
                    <a:pt x="85710" y="157633"/>
                    <a:pt x="85725" y="147638"/>
                  </a:cubicBezTo>
                  <a:cubicBezTo>
                    <a:pt x="85725" y="131007"/>
                    <a:pt x="92288" y="115900"/>
                    <a:pt x="102965" y="104775"/>
                  </a:cubicBezTo>
                  <a:close/>
                  <a:moveTo>
                    <a:pt x="104775" y="42863"/>
                  </a:moveTo>
                  <a:cubicBezTo>
                    <a:pt x="104775" y="19190"/>
                    <a:pt x="85585" y="0"/>
                    <a:pt x="61913" y="0"/>
                  </a:cubicBezTo>
                  <a:cubicBezTo>
                    <a:pt x="38240" y="0"/>
                    <a:pt x="19050" y="19190"/>
                    <a:pt x="19050" y="42863"/>
                  </a:cubicBezTo>
                  <a:cubicBezTo>
                    <a:pt x="19050" y="66535"/>
                    <a:pt x="38240" y="85725"/>
                    <a:pt x="61913" y="85725"/>
                  </a:cubicBezTo>
                  <a:cubicBezTo>
                    <a:pt x="85585" y="85725"/>
                    <a:pt x="104775" y="66535"/>
                    <a:pt x="104775" y="42863"/>
                  </a:cubicBezTo>
                  <a:close/>
                  <a:moveTo>
                    <a:pt x="180975" y="52388"/>
                  </a:moveTo>
                  <a:cubicBezTo>
                    <a:pt x="180975" y="33976"/>
                    <a:pt x="166049" y="19050"/>
                    <a:pt x="147638" y="19050"/>
                  </a:cubicBezTo>
                  <a:cubicBezTo>
                    <a:pt x="129226" y="19050"/>
                    <a:pt x="114300" y="33976"/>
                    <a:pt x="114300" y="52388"/>
                  </a:cubicBezTo>
                  <a:cubicBezTo>
                    <a:pt x="114300" y="70799"/>
                    <a:pt x="129226" y="85725"/>
                    <a:pt x="147638" y="85725"/>
                  </a:cubicBezTo>
                  <a:cubicBezTo>
                    <a:pt x="166049" y="85725"/>
                    <a:pt x="180975" y="70799"/>
                    <a:pt x="180975" y="52388"/>
                  </a:cubicBezTo>
                  <a:close/>
                  <a:moveTo>
                    <a:pt x="200025" y="147638"/>
                  </a:moveTo>
                  <a:cubicBezTo>
                    <a:pt x="200025" y="176571"/>
                    <a:pt x="176571" y="200025"/>
                    <a:pt x="147638" y="200025"/>
                  </a:cubicBezTo>
                  <a:cubicBezTo>
                    <a:pt x="118704" y="200025"/>
                    <a:pt x="95250" y="176571"/>
                    <a:pt x="95250" y="147638"/>
                  </a:cubicBezTo>
                  <a:cubicBezTo>
                    <a:pt x="95250" y="118704"/>
                    <a:pt x="118704" y="95250"/>
                    <a:pt x="147638" y="95250"/>
                  </a:cubicBezTo>
                  <a:cubicBezTo>
                    <a:pt x="176571" y="95250"/>
                    <a:pt x="200025" y="118704"/>
                    <a:pt x="200025" y="147638"/>
                  </a:cubicBezTo>
                  <a:close/>
                  <a:moveTo>
                    <a:pt x="179584" y="125216"/>
                  </a:moveTo>
                  <a:cubicBezTo>
                    <a:pt x="177727" y="123354"/>
                    <a:pt x="174711" y="123350"/>
                    <a:pt x="172849" y="125207"/>
                  </a:cubicBezTo>
                  <a:cubicBezTo>
                    <a:pt x="172846" y="125210"/>
                    <a:pt x="172844" y="125213"/>
                    <a:pt x="172841" y="125216"/>
                  </a:cubicBezTo>
                  <a:lnTo>
                    <a:pt x="138113" y="159953"/>
                  </a:lnTo>
                  <a:lnTo>
                    <a:pt x="122434" y="144266"/>
                  </a:lnTo>
                  <a:cubicBezTo>
                    <a:pt x="120572" y="142404"/>
                    <a:pt x="117553" y="142404"/>
                    <a:pt x="115691" y="144266"/>
                  </a:cubicBezTo>
                  <a:cubicBezTo>
                    <a:pt x="113829" y="146128"/>
                    <a:pt x="113829" y="149147"/>
                    <a:pt x="115691" y="151009"/>
                  </a:cubicBezTo>
                  <a:lnTo>
                    <a:pt x="134741" y="170059"/>
                  </a:lnTo>
                  <a:cubicBezTo>
                    <a:pt x="136598" y="171921"/>
                    <a:pt x="139614" y="171925"/>
                    <a:pt x="141476" y="170068"/>
                  </a:cubicBezTo>
                  <a:cubicBezTo>
                    <a:pt x="141479" y="170065"/>
                    <a:pt x="141482" y="170062"/>
                    <a:pt x="141484" y="170059"/>
                  </a:cubicBezTo>
                  <a:lnTo>
                    <a:pt x="179584" y="131959"/>
                  </a:lnTo>
                  <a:cubicBezTo>
                    <a:pt x="181446" y="130102"/>
                    <a:pt x="181450" y="127086"/>
                    <a:pt x="179593" y="125224"/>
                  </a:cubicBezTo>
                  <a:cubicBezTo>
                    <a:pt x="179590" y="125221"/>
                    <a:pt x="179587" y="125219"/>
                    <a:pt x="179584" y="125216"/>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2" name="Graphic 17">
              <a:extLst>
                <a:ext uri="{FF2B5EF4-FFF2-40B4-BE49-F238E27FC236}">
                  <a16:creationId xmlns:a16="http://schemas.microsoft.com/office/drawing/2014/main" id="{F946414A-266D-51A8-2F65-4C76AA5217E2}"/>
                </a:ext>
              </a:extLst>
            </p:cNvPr>
            <p:cNvSpPr/>
            <p:nvPr/>
          </p:nvSpPr>
          <p:spPr>
            <a:xfrm>
              <a:off x="6413201" y="2483803"/>
              <a:ext cx="530783" cy="505960"/>
            </a:xfrm>
            <a:custGeom>
              <a:avLst/>
              <a:gdLst>
                <a:gd name="connsiteX0" fmla="*/ 40490 w 200033"/>
                <a:gd name="connsiteY0" fmla="*/ 0 h 190678"/>
                <a:gd name="connsiteX1" fmla="*/ 9533 w 200033"/>
                <a:gd name="connsiteY1" fmla="*/ 30956 h 190678"/>
                <a:gd name="connsiteX2" fmla="*/ 9533 w 200033"/>
                <a:gd name="connsiteY2" fmla="*/ 88173 h 190678"/>
                <a:gd name="connsiteX3" fmla="*/ 33346 w 200033"/>
                <a:gd name="connsiteY3" fmla="*/ 77067 h 190678"/>
                <a:gd name="connsiteX4" fmla="*/ 33346 w 200033"/>
                <a:gd name="connsiteY4" fmla="*/ 54769 h 190678"/>
                <a:gd name="connsiteX5" fmla="*/ 64302 w 200033"/>
                <a:gd name="connsiteY5" fmla="*/ 23813 h 190678"/>
                <a:gd name="connsiteX6" fmla="*/ 171458 w 200033"/>
                <a:gd name="connsiteY6" fmla="*/ 23813 h 190678"/>
                <a:gd name="connsiteX7" fmla="*/ 171458 w 200033"/>
                <a:gd name="connsiteY7" fmla="*/ 21431 h 190678"/>
                <a:gd name="connsiteX8" fmla="*/ 150027 w 200033"/>
                <a:gd name="connsiteY8" fmla="*/ 0 h 190678"/>
                <a:gd name="connsiteX9" fmla="*/ 40490 w 200033"/>
                <a:gd name="connsiteY9" fmla="*/ 0 h 190678"/>
                <a:gd name="connsiteX10" fmla="*/ 178602 w 200033"/>
                <a:gd name="connsiteY10" fmla="*/ 166688 h 190678"/>
                <a:gd name="connsiteX11" fmla="*/ 104545 w 200033"/>
                <a:gd name="connsiteY11" fmla="*/ 166688 h 190678"/>
                <a:gd name="connsiteX12" fmla="*/ 89782 w 200033"/>
                <a:gd name="connsiteY12" fmla="*/ 151924 h 190678"/>
                <a:gd name="connsiteX13" fmla="*/ 66215 w 200033"/>
                <a:gd name="connsiteY13" fmla="*/ 81684 h 190678"/>
                <a:gd name="connsiteX14" fmla="*/ 42871 w 200033"/>
                <a:gd name="connsiteY14" fmla="*/ 76200 h 190678"/>
                <a:gd name="connsiteX15" fmla="*/ 42871 w 200033"/>
                <a:gd name="connsiteY15" fmla="*/ 54769 h 190678"/>
                <a:gd name="connsiteX16" fmla="*/ 64302 w 200033"/>
                <a:gd name="connsiteY16" fmla="*/ 33338 h 190678"/>
                <a:gd name="connsiteX17" fmla="*/ 178602 w 200033"/>
                <a:gd name="connsiteY17" fmla="*/ 33338 h 190678"/>
                <a:gd name="connsiteX18" fmla="*/ 200033 w 200033"/>
                <a:gd name="connsiteY18" fmla="*/ 54769 h 190678"/>
                <a:gd name="connsiteX19" fmla="*/ 200033 w 200033"/>
                <a:gd name="connsiteY19" fmla="*/ 145256 h 190678"/>
                <a:gd name="connsiteX20" fmla="*/ 178602 w 200033"/>
                <a:gd name="connsiteY20" fmla="*/ 166688 h 190678"/>
                <a:gd name="connsiteX21" fmla="*/ 67703 w 200033"/>
                <a:gd name="connsiteY21" fmla="*/ 163525 h 190678"/>
                <a:gd name="connsiteX22" fmla="*/ 7933 w 200033"/>
                <a:gd name="connsiteY22" fmla="*/ 153429 h 190678"/>
                <a:gd name="connsiteX23" fmla="*/ 18029 w 200033"/>
                <a:gd name="connsiteY23" fmla="*/ 93658 h 190678"/>
                <a:gd name="connsiteX24" fmla="*/ 77799 w 200033"/>
                <a:gd name="connsiteY24" fmla="*/ 103755 h 190678"/>
                <a:gd name="connsiteX25" fmla="*/ 77799 w 200033"/>
                <a:gd name="connsiteY25" fmla="*/ 153429 h 190678"/>
                <a:gd name="connsiteX26" fmla="*/ 102688 w 200033"/>
                <a:gd name="connsiteY26" fmla="*/ 178308 h 190678"/>
                <a:gd name="connsiteX27" fmla="*/ 103044 w 200033"/>
                <a:gd name="connsiteY27" fmla="*/ 188405 h 190678"/>
                <a:gd name="connsiteX28" fmla="*/ 92948 w 200033"/>
                <a:gd name="connsiteY28" fmla="*/ 188761 h 190678"/>
                <a:gd name="connsiteX29" fmla="*/ 92591 w 200033"/>
                <a:gd name="connsiteY29" fmla="*/ 188405 h 190678"/>
                <a:gd name="connsiteX30" fmla="*/ 67703 w 200033"/>
                <a:gd name="connsiteY30" fmla="*/ 163525 h 190678"/>
                <a:gd name="connsiteX31" fmla="*/ 14296 w 200033"/>
                <a:gd name="connsiteY31" fmla="*/ 128588 h 190678"/>
                <a:gd name="connsiteX32" fmla="*/ 42871 w 200033"/>
                <a:gd name="connsiteY32" fmla="*/ 157163 h 190678"/>
                <a:gd name="connsiteX33" fmla="*/ 71446 w 200033"/>
                <a:gd name="connsiteY33" fmla="*/ 128588 h 190678"/>
                <a:gd name="connsiteX34" fmla="*/ 42871 w 200033"/>
                <a:gd name="connsiteY34" fmla="*/ 100013 h 190678"/>
                <a:gd name="connsiteX35" fmla="*/ 14296 w 200033"/>
                <a:gd name="connsiteY35" fmla="*/ 128588 h 19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33" h="190678">
                  <a:moveTo>
                    <a:pt x="40490" y="0"/>
                  </a:moveTo>
                  <a:cubicBezTo>
                    <a:pt x="23393" y="0"/>
                    <a:pt x="9533" y="13860"/>
                    <a:pt x="9533" y="30956"/>
                  </a:cubicBezTo>
                  <a:lnTo>
                    <a:pt x="9533" y="88173"/>
                  </a:lnTo>
                  <a:cubicBezTo>
                    <a:pt x="16393" y="82500"/>
                    <a:pt x="24591" y="78677"/>
                    <a:pt x="33346" y="77067"/>
                  </a:cubicBezTo>
                  <a:lnTo>
                    <a:pt x="33346" y="54769"/>
                  </a:lnTo>
                  <a:cubicBezTo>
                    <a:pt x="33346" y="37672"/>
                    <a:pt x="47206" y="23813"/>
                    <a:pt x="64302" y="23813"/>
                  </a:cubicBezTo>
                  <a:lnTo>
                    <a:pt x="171458" y="23813"/>
                  </a:lnTo>
                  <a:lnTo>
                    <a:pt x="171458" y="21431"/>
                  </a:lnTo>
                  <a:cubicBezTo>
                    <a:pt x="171458" y="9595"/>
                    <a:pt x="161863" y="0"/>
                    <a:pt x="150027" y="0"/>
                  </a:cubicBezTo>
                  <a:lnTo>
                    <a:pt x="40490" y="0"/>
                  </a:lnTo>
                  <a:close/>
                  <a:moveTo>
                    <a:pt x="178602" y="166688"/>
                  </a:moveTo>
                  <a:lnTo>
                    <a:pt x="104545" y="166688"/>
                  </a:lnTo>
                  <a:lnTo>
                    <a:pt x="89782" y="151924"/>
                  </a:lnTo>
                  <a:cubicBezTo>
                    <a:pt x="102670" y="126021"/>
                    <a:pt x="92119" y="94573"/>
                    <a:pt x="66215" y="81684"/>
                  </a:cubicBezTo>
                  <a:cubicBezTo>
                    <a:pt x="58962" y="78076"/>
                    <a:pt x="50972" y="76199"/>
                    <a:pt x="42871" y="76200"/>
                  </a:cubicBezTo>
                  <a:lnTo>
                    <a:pt x="42871" y="54769"/>
                  </a:lnTo>
                  <a:cubicBezTo>
                    <a:pt x="42871" y="42933"/>
                    <a:pt x="52466" y="33338"/>
                    <a:pt x="64302" y="33338"/>
                  </a:cubicBezTo>
                  <a:lnTo>
                    <a:pt x="178602" y="33338"/>
                  </a:lnTo>
                  <a:cubicBezTo>
                    <a:pt x="190438" y="33338"/>
                    <a:pt x="200033" y="42933"/>
                    <a:pt x="200033" y="54769"/>
                  </a:cubicBezTo>
                  <a:lnTo>
                    <a:pt x="200033" y="145256"/>
                  </a:lnTo>
                  <a:cubicBezTo>
                    <a:pt x="200033" y="157092"/>
                    <a:pt x="190438" y="166688"/>
                    <a:pt x="178602" y="166688"/>
                  </a:cubicBezTo>
                  <a:close/>
                  <a:moveTo>
                    <a:pt x="67703" y="163525"/>
                  </a:moveTo>
                  <a:cubicBezTo>
                    <a:pt x="48410" y="177242"/>
                    <a:pt x="21650" y="172722"/>
                    <a:pt x="7933" y="153429"/>
                  </a:cubicBezTo>
                  <a:cubicBezTo>
                    <a:pt x="-5784" y="134136"/>
                    <a:pt x="-1264" y="107375"/>
                    <a:pt x="18029" y="93658"/>
                  </a:cubicBezTo>
                  <a:cubicBezTo>
                    <a:pt x="37322" y="79941"/>
                    <a:pt x="64082" y="84462"/>
                    <a:pt x="77799" y="103755"/>
                  </a:cubicBezTo>
                  <a:cubicBezTo>
                    <a:pt x="88372" y="118625"/>
                    <a:pt x="88372" y="138558"/>
                    <a:pt x="77799" y="153429"/>
                  </a:cubicBezTo>
                  <a:lnTo>
                    <a:pt x="102688" y="178308"/>
                  </a:lnTo>
                  <a:cubicBezTo>
                    <a:pt x="105574" y="180998"/>
                    <a:pt x="105734" y="185518"/>
                    <a:pt x="103044" y="188405"/>
                  </a:cubicBezTo>
                  <a:cubicBezTo>
                    <a:pt x="100354" y="191291"/>
                    <a:pt x="95835" y="191451"/>
                    <a:pt x="92948" y="188761"/>
                  </a:cubicBezTo>
                  <a:cubicBezTo>
                    <a:pt x="92825" y="188646"/>
                    <a:pt x="92706" y="188527"/>
                    <a:pt x="92591" y="188405"/>
                  </a:cubicBezTo>
                  <a:lnTo>
                    <a:pt x="67703" y="163525"/>
                  </a:lnTo>
                  <a:close/>
                  <a:moveTo>
                    <a:pt x="14296" y="128588"/>
                  </a:moveTo>
                  <a:cubicBezTo>
                    <a:pt x="14296" y="144369"/>
                    <a:pt x="27089" y="157163"/>
                    <a:pt x="42871" y="157163"/>
                  </a:cubicBezTo>
                  <a:cubicBezTo>
                    <a:pt x="58652" y="157163"/>
                    <a:pt x="71446" y="144369"/>
                    <a:pt x="71446" y="128588"/>
                  </a:cubicBezTo>
                  <a:cubicBezTo>
                    <a:pt x="71446" y="112806"/>
                    <a:pt x="58652" y="100013"/>
                    <a:pt x="42871" y="100013"/>
                  </a:cubicBezTo>
                  <a:cubicBezTo>
                    <a:pt x="27089" y="100013"/>
                    <a:pt x="14296" y="112806"/>
                    <a:pt x="14296" y="128588"/>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3" name="Graphic 18">
              <a:extLst>
                <a:ext uri="{FF2B5EF4-FFF2-40B4-BE49-F238E27FC236}">
                  <a16:creationId xmlns:a16="http://schemas.microsoft.com/office/drawing/2014/main" id="{78DA0E25-4B3F-7995-0A99-C51012711AB2}"/>
                </a:ext>
              </a:extLst>
            </p:cNvPr>
            <p:cNvSpPr/>
            <p:nvPr/>
          </p:nvSpPr>
          <p:spPr>
            <a:xfrm>
              <a:off x="7654794" y="2471402"/>
              <a:ext cx="530762" cy="530762"/>
            </a:xfrm>
            <a:custGeom>
              <a:avLst/>
              <a:gdLst>
                <a:gd name="connsiteX0" fmla="*/ 59531 w 200025"/>
                <a:gd name="connsiteY0" fmla="*/ 0 h 200025"/>
                <a:gd name="connsiteX1" fmla="*/ 28661 w 200025"/>
                <a:gd name="connsiteY1" fmla="*/ 28642 h 200025"/>
                <a:gd name="connsiteX2" fmla="*/ 30956 w 200025"/>
                <a:gd name="connsiteY2" fmla="*/ 28575 h 200025"/>
                <a:gd name="connsiteX3" fmla="*/ 121444 w 200025"/>
                <a:gd name="connsiteY3" fmla="*/ 28575 h 200025"/>
                <a:gd name="connsiteX4" fmla="*/ 161925 w 200025"/>
                <a:gd name="connsiteY4" fmla="*/ 69056 h 200025"/>
                <a:gd name="connsiteX5" fmla="*/ 161925 w 200025"/>
                <a:gd name="connsiteY5" fmla="*/ 87382 h 200025"/>
                <a:gd name="connsiteX6" fmla="*/ 190500 w 200025"/>
                <a:gd name="connsiteY6" fmla="*/ 102956 h 200025"/>
                <a:gd name="connsiteX7" fmla="*/ 190500 w 200025"/>
                <a:gd name="connsiteY7" fmla="*/ 45244 h 200025"/>
                <a:gd name="connsiteX8" fmla="*/ 145256 w 200025"/>
                <a:gd name="connsiteY8" fmla="*/ 0 h 200025"/>
                <a:gd name="connsiteX9" fmla="*/ 59531 w 200025"/>
                <a:gd name="connsiteY9" fmla="*/ 0 h 200025"/>
                <a:gd name="connsiteX10" fmla="*/ 152400 w 200025"/>
                <a:gd name="connsiteY10" fmla="*/ 69056 h 200025"/>
                <a:gd name="connsiteX11" fmla="*/ 152400 w 200025"/>
                <a:gd name="connsiteY11" fmla="*/ 85906 h 200025"/>
                <a:gd name="connsiteX12" fmla="*/ 85895 w 200025"/>
                <a:gd name="connsiteY12" fmla="*/ 142857 h 200025"/>
                <a:gd name="connsiteX13" fmla="*/ 87382 w 200025"/>
                <a:gd name="connsiteY13" fmla="*/ 161925 h 200025"/>
                <a:gd name="connsiteX14" fmla="*/ 82553 w 200025"/>
                <a:gd name="connsiteY14" fmla="*/ 161925 h 200025"/>
                <a:gd name="connsiteX15" fmla="*/ 47625 w 200025"/>
                <a:gd name="connsiteY15" fmla="*/ 188119 h 200025"/>
                <a:gd name="connsiteX16" fmla="*/ 28575 w 200025"/>
                <a:gd name="connsiteY16" fmla="*/ 178594 h 200025"/>
                <a:gd name="connsiteX17" fmla="*/ 28575 w 200025"/>
                <a:gd name="connsiteY17" fmla="*/ 161830 h 200025"/>
                <a:gd name="connsiteX18" fmla="*/ 0 w 200025"/>
                <a:gd name="connsiteY18" fmla="*/ 130969 h 200025"/>
                <a:gd name="connsiteX19" fmla="*/ 0 w 200025"/>
                <a:gd name="connsiteY19" fmla="*/ 69056 h 200025"/>
                <a:gd name="connsiteX20" fmla="*/ 30956 w 200025"/>
                <a:gd name="connsiteY20" fmla="*/ 38100 h 200025"/>
                <a:gd name="connsiteX21" fmla="*/ 121444 w 200025"/>
                <a:gd name="connsiteY21" fmla="*/ 38100 h 200025"/>
                <a:gd name="connsiteX22" fmla="*/ 152400 w 200025"/>
                <a:gd name="connsiteY22" fmla="*/ 69056 h 200025"/>
                <a:gd name="connsiteX23" fmla="*/ 200025 w 200025"/>
                <a:gd name="connsiteY23" fmla="*/ 147638 h 200025"/>
                <a:gd name="connsiteX24" fmla="*/ 147638 w 200025"/>
                <a:gd name="connsiteY24" fmla="*/ 95250 h 200025"/>
                <a:gd name="connsiteX25" fmla="*/ 95250 w 200025"/>
                <a:gd name="connsiteY25" fmla="*/ 147638 h 200025"/>
                <a:gd name="connsiteX26" fmla="*/ 147638 w 200025"/>
                <a:gd name="connsiteY26" fmla="*/ 200025 h 200025"/>
                <a:gd name="connsiteX27" fmla="*/ 200025 w 200025"/>
                <a:gd name="connsiteY27" fmla="*/ 147638 h 200025"/>
                <a:gd name="connsiteX28" fmla="*/ 179584 w 200025"/>
                <a:gd name="connsiteY28" fmla="*/ 125216 h 200025"/>
                <a:gd name="connsiteX29" fmla="*/ 179593 w 200025"/>
                <a:gd name="connsiteY29" fmla="*/ 131951 h 200025"/>
                <a:gd name="connsiteX30" fmla="*/ 179584 w 200025"/>
                <a:gd name="connsiteY30" fmla="*/ 131959 h 200025"/>
                <a:gd name="connsiteX31" fmla="*/ 141484 w 200025"/>
                <a:gd name="connsiteY31" fmla="*/ 170059 h 200025"/>
                <a:gd name="connsiteX32" fmla="*/ 134749 w 200025"/>
                <a:gd name="connsiteY32" fmla="*/ 170068 h 200025"/>
                <a:gd name="connsiteX33" fmla="*/ 134741 w 200025"/>
                <a:gd name="connsiteY33" fmla="*/ 170059 h 200025"/>
                <a:gd name="connsiteX34" fmla="*/ 115691 w 200025"/>
                <a:gd name="connsiteY34" fmla="*/ 151009 h 200025"/>
                <a:gd name="connsiteX35" fmla="*/ 115691 w 200025"/>
                <a:gd name="connsiteY35" fmla="*/ 144266 h 200025"/>
                <a:gd name="connsiteX36" fmla="*/ 122434 w 200025"/>
                <a:gd name="connsiteY36" fmla="*/ 144266 h 200025"/>
                <a:gd name="connsiteX37" fmla="*/ 138113 w 200025"/>
                <a:gd name="connsiteY37" fmla="*/ 159953 h 200025"/>
                <a:gd name="connsiteX38" fmla="*/ 172841 w 200025"/>
                <a:gd name="connsiteY38" fmla="*/ 125216 h 200025"/>
                <a:gd name="connsiteX39" fmla="*/ 179576 w 200025"/>
                <a:gd name="connsiteY39" fmla="*/ 125207 h 200025"/>
                <a:gd name="connsiteX40" fmla="*/ 179584 w 200025"/>
                <a:gd name="connsiteY40" fmla="*/ 12521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0025" h="200025">
                  <a:moveTo>
                    <a:pt x="59531" y="0"/>
                  </a:moveTo>
                  <a:cubicBezTo>
                    <a:pt x="43332" y="0"/>
                    <a:pt x="29872" y="12488"/>
                    <a:pt x="28661" y="28642"/>
                  </a:cubicBezTo>
                  <a:cubicBezTo>
                    <a:pt x="29423" y="28594"/>
                    <a:pt x="30185" y="28575"/>
                    <a:pt x="30956" y="28575"/>
                  </a:cubicBezTo>
                  <a:lnTo>
                    <a:pt x="121444" y="28575"/>
                  </a:lnTo>
                  <a:cubicBezTo>
                    <a:pt x="143801" y="28575"/>
                    <a:pt x="161925" y="46699"/>
                    <a:pt x="161925" y="69056"/>
                  </a:cubicBezTo>
                  <a:lnTo>
                    <a:pt x="161925" y="87382"/>
                  </a:lnTo>
                  <a:cubicBezTo>
                    <a:pt x="172670" y="89927"/>
                    <a:pt x="182537" y="95305"/>
                    <a:pt x="190500" y="102956"/>
                  </a:cubicBezTo>
                  <a:lnTo>
                    <a:pt x="190500" y="45244"/>
                  </a:lnTo>
                  <a:cubicBezTo>
                    <a:pt x="190500" y="20256"/>
                    <a:pt x="170244" y="0"/>
                    <a:pt x="145256" y="0"/>
                  </a:cubicBezTo>
                  <a:lnTo>
                    <a:pt x="59531" y="0"/>
                  </a:lnTo>
                  <a:close/>
                  <a:moveTo>
                    <a:pt x="152400" y="69056"/>
                  </a:moveTo>
                  <a:lnTo>
                    <a:pt x="152400" y="85906"/>
                  </a:lnTo>
                  <a:cubicBezTo>
                    <a:pt x="118309" y="83268"/>
                    <a:pt x="88533" y="108765"/>
                    <a:pt x="85895" y="142857"/>
                  </a:cubicBezTo>
                  <a:cubicBezTo>
                    <a:pt x="85400" y="149252"/>
                    <a:pt x="85902" y="155684"/>
                    <a:pt x="87382" y="161925"/>
                  </a:cubicBezTo>
                  <a:lnTo>
                    <a:pt x="82553" y="161925"/>
                  </a:lnTo>
                  <a:lnTo>
                    <a:pt x="47625" y="188119"/>
                  </a:lnTo>
                  <a:cubicBezTo>
                    <a:pt x="39776" y="194005"/>
                    <a:pt x="28575" y="188405"/>
                    <a:pt x="28575" y="178594"/>
                  </a:cubicBezTo>
                  <a:lnTo>
                    <a:pt x="28575" y="161830"/>
                  </a:lnTo>
                  <a:cubicBezTo>
                    <a:pt x="12451" y="160586"/>
                    <a:pt x="2" y="147140"/>
                    <a:pt x="0" y="130969"/>
                  </a:cubicBezTo>
                  <a:lnTo>
                    <a:pt x="0" y="69056"/>
                  </a:lnTo>
                  <a:cubicBezTo>
                    <a:pt x="0" y="51960"/>
                    <a:pt x="13860" y="38100"/>
                    <a:pt x="30956" y="38100"/>
                  </a:cubicBezTo>
                  <a:lnTo>
                    <a:pt x="121444" y="38100"/>
                  </a:lnTo>
                  <a:cubicBezTo>
                    <a:pt x="138540" y="38100"/>
                    <a:pt x="152400" y="51960"/>
                    <a:pt x="152400" y="69056"/>
                  </a:cubicBezTo>
                  <a:close/>
                  <a:moveTo>
                    <a:pt x="200025" y="147638"/>
                  </a:moveTo>
                  <a:cubicBezTo>
                    <a:pt x="200025" y="118704"/>
                    <a:pt x="176571" y="95250"/>
                    <a:pt x="147638" y="95250"/>
                  </a:cubicBezTo>
                  <a:cubicBezTo>
                    <a:pt x="118704" y="95250"/>
                    <a:pt x="95250" y="118704"/>
                    <a:pt x="95250" y="147638"/>
                  </a:cubicBezTo>
                  <a:cubicBezTo>
                    <a:pt x="95250" y="176571"/>
                    <a:pt x="118704" y="200025"/>
                    <a:pt x="147638" y="200025"/>
                  </a:cubicBezTo>
                  <a:cubicBezTo>
                    <a:pt x="176571" y="200025"/>
                    <a:pt x="200025" y="176571"/>
                    <a:pt x="200025" y="147638"/>
                  </a:cubicBezTo>
                  <a:close/>
                  <a:moveTo>
                    <a:pt x="179584" y="125216"/>
                  </a:moveTo>
                  <a:cubicBezTo>
                    <a:pt x="181446" y="127073"/>
                    <a:pt x="181450" y="130089"/>
                    <a:pt x="179593" y="131951"/>
                  </a:cubicBezTo>
                  <a:cubicBezTo>
                    <a:pt x="179590" y="131954"/>
                    <a:pt x="179587" y="131956"/>
                    <a:pt x="179584" y="131959"/>
                  </a:cubicBezTo>
                  <a:lnTo>
                    <a:pt x="141484" y="170059"/>
                  </a:lnTo>
                  <a:cubicBezTo>
                    <a:pt x="139627" y="171921"/>
                    <a:pt x="136611" y="171925"/>
                    <a:pt x="134749" y="170068"/>
                  </a:cubicBezTo>
                  <a:cubicBezTo>
                    <a:pt x="134746" y="170065"/>
                    <a:pt x="134744" y="170062"/>
                    <a:pt x="134741" y="170059"/>
                  </a:cubicBezTo>
                  <a:lnTo>
                    <a:pt x="115691" y="151009"/>
                  </a:lnTo>
                  <a:cubicBezTo>
                    <a:pt x="113829" y="149147"/>
                    <a:pt x="113829" y="146128"/>
                    <a:pt x="115691" y="144266"/>
                  </a:cubicBezTo>
                  <a:cubicBezTo>
                    <a:pt x="117553" y="142404"/>
                    <a:pt x="120572" y="142404"/>
                    <a:pt x="122434" y="144266"/>
                  </a:cubicBezTo>
                  <a:lnTo>
                    <a:pt x="138113" y="159953"/>
                  </a:lnTo>
                  <a:lnTo>
                    <a:pt x="172841" y="125216"/>
                  </a:lnTo>
                  <a:cubicBezTo>
                    <a:pt x="174698" y="123354"/>
                    <a:pt x="177714" y="123350"/>
                    <a:pt x="179576" y="125207"/>
                  </a:cubicBezTo>
                  <a:cubicBezTo>
                    <a:pt x="179579" y="125210"/>
                    <a:pt x="179582" y="125213"/>
                    <a:pt x="179584" y="125216"/>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4" name="Graphic 19">
              <a:extLst>
                <a:ext uri="{FF2B5EF4-FFF2-40B4-BE49-F238E27FC236}">
                  <a16:creationId xmlns:a16="http://schemas.microsoft.com/office/drawing/2014/main" id="{BEB0874C-0877-8E29-3BFE-01F0B69DFD9B}"/>
                </a:ext>
              </a:extLst>
            </p:cNvPr>
            <p:cNvSpPr/>
            <p:nvPr/>
          </p:nvSpPr>
          <p:spPr>
            <a:xfrm>
              <a:off x="8896366" y="2509314"/>
              <a:ext cx="454939" cy="454939"/>
            </a:xfrm>
            <a:custGeom>
              <a:avLst/>
              <a:gdLst>
                <a:gd name="connsiteX0" fmla="*/ 21431 w 171450"/>
                <a:gd name="connsiteY0" fmla="*/ 0 h 171450"/>
                <a:gd name="connsiteX1" fmla="*/ 0 w 171450"/>
                <a:gd name="connsiteY1" fmla="*/ 21431 h 171450"/>
                <a:gd name="connsiteX2" fmla="*/ 0 w 171450"/>
                <a:gd name="connsiteY2" fmla="*/ 150019 h 171450"/>
                <a:gd name="connsiteX3" fmla="*/ 21431 w 171450"/>
                <a:gd name="connsiteY3" fmla="*/ 171450 h 171450"/>
                <a:gd name="connsiteX4" fmla="*/ 150019 w 171450"/>
                <a:gd name="connsiteY4" fmla="*/ 171450 h 171450"/>
                <a:gd name="connsiteX5" fmla="*/ 171450 w 171450"/>
                <a:gd name="connsiteY5" fmla="*/ 150019 h 171450"/>
                <a:gd name="connsiteX6" fmla="*/ 171450 w 171450"/>
                <a:gd name="connsiteY6" fmla="*/ 21431 h 171450"/>
                <a:gd name="connsiteX7" fmla="*/ 150019 w 171450"/>
                <a:gd name="connsiteY7" fmla="*/ 0 h 171450"/>
                <a:gd name="connsiteX8" fmla="*/ 21431 w 171450"/>
                <a:gd name="connsiteY8" fmla="*/ 0 h 171450"/>
                <a:gd name="connsiteX9" fmla="*/ 74105 w 171450"/>
                <a:gd name="connsiteY9" fmla="*/ 55054 h 171450"/>
                <a:gd name="connsiteX10" fmla="*/ 55054 w 171450"/>
                <a:gd name="connsiteY10" fmla="*/ 74105 h 171450"/>
                <a:gd name="connsiteX11" fmla="*/ 44958 w 171450"/>
                <a:gd name="connsiteY11" fmla="*/ 74105 h 171450"/>
                <a:gd name="connsiteX12" fmla="*/ 35433 w 171450"/>
                <a:gd name="connsiteY12" fmla="*/ 64579 h 171450"/>
                <a:gd name="connsiteX13" fmla="*/ 35789 w 171450"/>
                <a:gd name="connsiteY13" fmla="*/ 54483 h 171450"/>
                <a:gd name="connsiteX14" fmla="*/ 45530 w 171450"/>
                <a:gd name="connsiteY14" fmla="*/ 54483 h 171450"/>
                <a:gd name="connsiteX15" fmla="*/ 50006 w 171450"/>
                <a:gd name="connsiteY15" fmla="*/ 58960 h 171450"/>
                <a:gd name="connsiteX16" fmla="*/ 64008 w 171450"/>
                <a:gd name="connsiteY16" fmla="*/ 44958 h 171450"/>
                <a:gd name="connsiteX17" fmla="*/ 74105 w 171450"/>
                <a:gd name="connsiteY17" fmla="*/ 44602 h 171450"/>
                <a:gd name="connsiteX18" fmla="*/ 74461 w 171450"/>
                <a:gd name="connsiteY18" fmla="*/ 54698 h 171450"/>
                <a:gd name="connsiteX19" fmla="*/ 74105 w 171450"/>
                <a:gd name="connsiteY19" fmla="*/ 55054 h 171450"/>
                <a:gd name="connsiteX20" fmla="*/ 130969 w 171450"/>
                <a:gd name="connsiteY20" fmla="*/ 52388 h 171450"/>
                <a:gd name="connsiteX21" fmla="*/ 138113 w 171450"/>
                <a:gd name="connsiteY21" fmla="*/ 59531 h 171450"/>
                <a:gd name="connsiteX22" fmla="*/ 130969 w 171450"/>
                <a:gd name="connsiteY22" fmla="*/ 66675 h 171450"/>
                <a:gd name="connsiteX23" fmla="*/ 97631 w 171450"/>
                <a:gd name="connsiteY23" fmla="*/ 66675 h 171450"/>
                <a:gd name="connsiteX24" fmla="*/ 90488 w 171450"/>
                <a:gd name="connsiteY24" fmla="*/ 59531 h 171450"/>
                <a:gd name="connsiteX25" fmla="*/ 97631 w 171450"/>
                <a:gd name="connsiteY25" fmla="*/ 52388 h 171450"/>
                <a:gd name="connsiteX26" fmla="*/ 130969 w 171450"/>
                <a:gd name="connsiteY26" fmla="*/ 52388 h 171450"/>
                <a:gd name="connsiteX27" fmla="*/ 90488 w 171450"/>
                <a:gd name="connsiteY27" fmla="*/ 111919 h 171450"/>
                <a:gd name="connsiteX28" fmla="*/ 97631 w 171450"/>
                <a:gd name="connsiteY28" fmla="*/ 104775 h 171450"/>
                <a:gd name="connsiteX29" fmla="*/ 130969 w 171450"/>
                <a:gd name="connsiteY29" fmla="*/ 104775 h 171450"/>
                <a:gd name="connsiteX30" fmla="*/ 138113 w 171450"/>
                <a:gd name="connsiteY30" fmla="*/ 111919 h 171450"/>
                <a:gd name="connsiteX31" fmla="*/ 130969 w 171450"/>
                <a:gd name="connsiteY31" fmla="*/ 119063 h 171450"/>
                <a:gd name="connsiteX32" fmla="*/ 97631 w 171450"/>
                <a:gd name="connsiteY32" fmla="*/ 119063 h 171450"/>
                <a:gd name="connsiteX33" fmla="*/ 90488 w 171450"/>
                <a:gd name="connsiteY33" fmla="*/ 111919 h 171450"/>
                <a:gd name="connsiteX34" fmla="*/ 74105 w 171450"/>
                <a:gd name="connsiteY34" fmla="*/ 97346 h 171450"/>
                <a:gd name="connsiteX35" fmla="*/ 74105 w 171450"/>
                <a:gd name="connsiteY35" fmla="*/ 107442 h 171450"/>
                <a:gd name="connsiteX36" fmla="*/ 55054 w 171450"/>
                <a:gd name="connsiteY36" fmla="*/ 126492 h 171450"/>
                <a:gd name="connsiteX37" fmla="*/ 44958 w 171450"/>
                <a:gd name="connsiteY37" fmla="*/ 126492 h 171450"/>
                <a:gd name="connsiteX38" fmla="*/ 35433 w 171450"/>
                <a:gd name="connsiteY38" fmla="*/ 116967 h 171450"/>
                <a:gd name="connsiteX39" fmla="*/ 35077 w 171450"/>
                <a:gd name="connsiteY39" fmla="*/ 106871 h 171450"/>
                <a:gd name="connsiteX40" fmla="*/ 45173 w 171450"/>
                <a:gd name="connsiteY40" fmla="*/ 106514 h 171450"/>
                <a:gd name="connsiteX41" fmla="*/ 45530 w 171450"/>
                <a:gd name="connsiteY41" fmla="*/ 106871 h 171450"/>
                <a:gd name="connsiteX42" fmla="*/ 50006 w 171450"/>
                <a:gd name="connsiteY42" fmla="*/ 111347 h 171450"/>
                <a:gd name="connsiteX43" fmla="*/ 64008 w 171450"/>
                <a:gd name="connsiteY43" fmla="*/ 97346 h 171450"/>
                <a:gd name="connsiteX44" fmla="*/ 74105 w 171450"/>
                <a:gd name="connsiteY44" fmla="*/ 97346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1450" h="171450">
                  <a:moveTo>
                    <a:pt x="21431" y="0"/>
                  </a:moveTo>
                  <a:cubicBezTo>
                    <a:pt x="9595" y="0"/>
                    <a:pt x="0" y="9595"/>
                    <a:pt x="0" y="21431"/>
                  </a:cubicBezTo>
                  <a:lnTo>
                    <a:pt x="0" y="150019"/>
                  </a:lnTo>
                  <a:cubicBezTo>
                    <a:pt x="0" y="161855"/>
                    <a:pt x="9595" y="171450"/>
                    <a:pt x="21431" y="171450"/>
                  </a:cubicBezTo>
                  <a:lnTo>
                    <a:pt x="150019" y="171450"/>
                  </a:lnTo>
                  <a:cubicBezTo>
                    <a:pt x="161855" y="171450"/>
                    <a:pt x="171450" y="161855"/>
                    <a:pt x="171450" y="150019"/>
                  </a:cubicBezTo>
                  <a:lnTo>
                    <a:pt x="171450" y="21431"/>
                  </a:lnTo>
                  <a:cubicBezTo>
                    <a:pt x="171450" y="9595"/>
                    <a:pt x="161855" y="0"/>
                    <a:pt x="150019" y="0"/>
                  </a:cubicBezTo>
                  <a:lnTo>
                    <a:pt x="21431" y="0"/>
                  </a:lnTo>
                  <a:close/>
                  <a:moveTo>
                    <a:pt x="74105" y="55054"/>
                  </a:moveTo>
                  <a:lnTo>
                    <a:pt x="55054" y="74105"/>
                  </a:lnTo>
                  <a:cubicBezTo>
                    <a:pt x="52265" y="76891"/>
                    <a:pt x="47747" y="76891"/>
                    <a:pt x="44958" y="74105"/>
                  </a:cubicBezTo>
                  <a:lnTo>
                    <a:pt x="35433" y="64579"/>
                  </a:lnTo>
                  <a:cubicBezTo>
                    <a:pt x="32743" y="61693"/>
                    <a:pt x="32903" y="57173"/>
                    <a:pt x="35789" y="54483"/>
                  </a:cubicBezTo>
                  <a:cubicBezTo>
                    <a:pt x="38533" y="51927"/>
                    <a:pt x="42786" y="51927"/>
                    <a:pt x="45530" y="54483"/>
                  </a:cubicBezTo>
                  <a:lnTo>
                    <a:pt x="50006" y="58960"/>
                  </a:lnTo>
                  <a:lnTo>
                    <a:pt x="64008" y="44958"/>
                  </a:lnTo>
                  <a:cubicBezTo>
                    <a:pt x="66698" y="42072"/>
                    <a:pt x="71218" y="41912"/>
                    <a:pt x="74105" y="44602"/>
                  </a:cubicBezTo>
                  <a:cubicBezTo>
                    <a:pt x="76991" y="47291"/>
                    <a:pt x="77151" y="51812"/>
                    <a:pt x="74461" y="54698"/>
                  </a:cubicBezTo>
                  <a:cubicBezTo>
                    <a:pt x="74346" y="54821"/>
                    <a:pt x="74227" y="54940"/>
                    <a:pt x="74105" y="55054"/>
                  </a:cubicBezTo>
                  <a:close/>
                  <a:moveTo>
                    <a:pt x="130969" y="52388"/>
                  </a:moveTo>
                  <a:cubicBezTo>
                    <a:pt x="134914" y="52388"/>
                    <a:pt x="138113" y="55586"/>
                    <a:pt x="138113" y="59531"/>
                  </a:cubicBezTo>
                  <a:cubicBezTo>
                    <a:pt x="138113" y="63477"/>
                    <a:pt x="134914" y="66675"/>
                    <a:pt x="130969" y="66675"/>
                  </a:cubicBezTo>
                  <a:lnTo>
                    <a:pt x="97631" y="66675"/>
                  </a:lnTo>
                  <a:cubicBezTo>
                    <a:pt x="93686" y="66675"/>
                    <a:pt x="90488" y="63477"/>
                    <a:pt x="90488" y="59531"/>
                  </a:cubicBezTo>
                  <a:cubicBezTo>
                    <a:pt x="90488" y="55586"/>
                    <a:pt x="93686" y="52388"/>
                    <a:pt x="97631" y="52388"/>
                  </a:cubicBezTo>
                  <a:lnTo>
                    <a:pt x="130969" y="52388"/>
                  </a:lnTo>
                  <a:close/>
                  <a:moveTo>
                    <a:pt x="90488" y="111919"/>
                  </a:moveTo>
                  <a:cubicBezTo>
                    <a:pt x="90488" y="107974"/>
                    <a:pt x="93686" y="104775"/>
                    <a:pt x="97631" y="104775"/>
                  </a:cubicBezTo>
                  <a:lnTo>
                    <a:pt x="130969" y="104775"/>
                  </a:lnTo>
                  <a:cubicBezTo>
                    <a:pt x="134914" y="104775"/>
                    <a:pt x="138113" y="107974"/>
                    <a:pt x="138113" y="111919"/>
                  </a:cubicBezTo>
                  <a:cubicBezTo>
                    <a:pt x="138113" y="115864"/>
                    <a:pt x="134914" y="119063"/>
                    <a:pt x="130969" y="119063"/>
                  </a:cubicBezTo>
                  <a:lnTo>
                    <a:pt x="97631" y="119063"/>
                  </a:lnTo>
                  <a:cubicBezTo>
                    <a:pt x="93686" y="119063"/>
                    <a:pt x="90488" y="115864"/>
                    <a:pt x="90488" y="111919"/>
                  </a:cubicBezTo>
                  <a:close/>
                  <a:moveTo>
                    <a:pt x="74105" y="97346"/>
                  </a:moveTo>
                  <a:cubicBezTo>
                    <a:pt x="76891" y="100134"/>
                    <a:pt x="76891" y="104653"/>
                    <a:pt x="74105" y="107442"/>
                  </a:cubicBezTo>
                  <a:lnTo>
                    <a:pt x="55054" y="126492"/>
                  </a:lnTo>
                  <a:cubicBezTo>
                    <a:pt x="52265" y="129278"/>
                    <a:pt x="47747" y="129278"/>
                    <a:pt x="44958" y="126492"/>
                  </a:cubicBezTo>
                  <a:lnTo>
                    <a:pt x="35433" y="116967"/>
                  </a:lnTo>
                  <a:cubicBezTo>
                    <a:pt x="32547" y="114277"/>
                    <a:pt x="32387" y="109757"/>
                    <a:pt x="35077" y="106871"/>
                  </a:cubicBezTo>
                  <a:cubicBezTo>
                    <a:pt x="37766" y="103984"/>
                    <a:pt x="42287" y="103824"/>
                    <a:pt x="45173" y="106514"/>
                  </a:cubicBezTo>
                  <a:cubicBezTo>
                    <a:pt x="45296" y="106629"/>
                    <a:pt x="45415" y="106748"/>
                    <a:pt x="45530" y="106871"/>
                  </a:cubicBezTo>
                  <a:lnTo>
                    <a:pt x="50006" y="111347"/>
                  </a:lnTo>
                  <a:lnTo>
                    <a:pt x="64008" y="97346"/>
                  </a:lnTo>
                  <a:cubicBezTo>
                    <a:pt x="66797" y="94559"/>
                    <a:pt x="71316" y="94559"/>
                    <a:pt x="74105" y="97346"/>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sp>
        <p:nvSpPr>
          <p:cNvPr id="3" name="Round Same Side Corner Rectangle 2" descr="Shared activity">
            <a:extLst>
              <a:ext uri="{FF2B5EF4-FFF2-40B4-BE49-F238E27FC236}">
                <a16:creationId xmlns:a16="http://schemas.microsoft.com/office/drawing/2014/main" id="{8525B68C-E2A4-A49C-3196-32187F513AD7}"/>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Graphic 5">
            <a:extLst>
              <a:ext uri="{FF2B5EF4-FFF2-40B4-BE49-F238E27FC236}">
                <a16:creationId xmlns:a16="http://schemas.microsoft.com/office/drawing/2014/main" id="{2B3195E7-B31C-9E55-67D0-3F4BE83A7C5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7" name="Rectangle 6">
            <a:extLst>
              <a:ext uri="{FF2B5EF4-FFF2-40B4-BE49-F238E27FC236}">
                <a16:creationId xmlns:a16="http://schemas.microsoft.com/office/drawing/2014/main" id="{620E4D94-E581-FDE0-5E22-3CDB48A2E272}"/>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spTree>
    <p:extLst>
      <p:ext uri="{BB962C8B-B14F-4D97-AF65-F5344CB8AC3E}">
        <p14:creationId xmlns:p14="http://schemas.microsoft.com/office/powerpoint/2010/main" val="34911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58964-6739-619F-68E2-10291FBD4E48}"/>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291E47F2-61E2-911E-FD67-3B0852ACB8F4}"/>
              </a:ext>
            </a:extLst>
          </p:cNvPr>
          <p:cNvSpPr>
            <a:spLocks noGrp="1"/>
          </p:cNvSpPr>
          <p:nvPr>
            <p:ph type="title"/>
          </p:nvPr>
        </p:nvSpPr>
        <p:spPr>
          <a:xfrm>
            <a:off x="588963" y="585788"/>
            <a:ext cx="11010900" cy="554037"/>
          </a:xfrm>
        </p:spPr>
        <p:txBody>
          <a:bodyPr/>
          <a:lstStyle/>
          <a:p>
            <a:r>
              <a:rPr lang="en-US"/>
              <a:t>Onboard &amp; engage: Setup guides</a:t>
            </a:r>
          </a:p>
        </p:txBody>
      </p:sp>
      <p:sp>
        <p:nvSpPr>
          <p:cNvPr id="2" name="Text Placeholder 1">
            <a:extLst>
              <a:ext uri="{FF2B5EF4-FFF2-40B4-BE49-F238E27FC236}">
                <a16:creationId xmlns:a16="http://schemas.microsoft.com/office/drawing/2014/main" id="{B81739DC-D0B9-542A-DB8A-75D47C27290C}"/>
              </a:ext>
            </a:extLst>
          </p:cNvPr>
          <p:cNvSpPr>
            <a:spLocks noGrp="1"/>
          </p:cNvSpPr>
          <p:nvPr>
            <p:ph type="body" sz="quarter" idx="4294967295"/>
          </p:nvPr>
        </p:nvSpPr>
        <p:spPr>
          <a:xfrm>
            <a:off x="588963" y="1200729"/>
            <a:ext cx="5595938" cy="320675"/>
          </a:xfrm>
        </p:spPr>
        <p:txBody>
          <a:bodyPr lIns="0">
            <a:normAutofit/>
          </a:bodyPr>
          <a:lstStyle/>
          <a:p>
            <a:pPr marL="0" lvl="1" indent="0">
              <a:lnSpc>
                <a:spcPct val="100000"/>
              </a:lnSpc>
              <a:spcBef>
                <a:spcPts val="1000"/>
              </a:spcBef>
              <a:buNone/>
            </a:pPr>
            <a:r>
              <a:rPr lang="en-US" sz="1600">
                <a:solidFill>
                  <a:srgbClr val="0078D4"/>
                </a:solidFill>
                <a:latin typeface="Segoe UI Semibold" panose="020B0502040204020203" pitchFamily="34" charset="0"/>
                <a:cs typeface="Segoe UI Semibold" panose="020B0502040204020203" pitchFamily="34" charset="0"/>
              </a:rPr>
              <a:t>Set up Microsoft 365 Copilot</a:t>
            </a:r>
          </a:p>
        </p:txBody>
      </p:sp>
      <p:grpSp>
        <p:nvGrpSpPr>
          <p:cNvPr id="14" name="Group 13">
            <a:extLst>
              <a:ext uri="{FF2B5EF4-FFF2-40B4-BE49-F238E27FC236}">
                <a16:creationId xmlns:a16="http://schemas.microsoft.com/office/drawing/2014/main" id="{7BB80D32-3C2E-4A1B-1DF8-06A32B3DA0B9}"/>
              </a:ext>
              <a:ext uri="{C183D7F6-B498-43B3-948B-1728B52AA6E4}">
                <adec:decorative xmlns:adec="http://schemas.microsoft.com/office/drawing/2017/decorative" val="1"/>
              </a:ext>
            </a:extLst>
          </p:cNvPr>
          <p:cNvGrpSpPr/>
          <p:nvPr/>
        </p:nvGrpSpPr>
        <p:grpSpPr>
          <a:xfrm>
            <a:off x="4191475" y="4655519"/>
            <a:ext cx="748996" cy="748996"/>
            <a:chOff x="5172928" y="4167694"/>
            <a:chExt cx="748996" cy="748996"/>
          </a:xfrm>
        </p:grpSpPr>
        <p:sp>
          <p:nvSpPr>
            <p:cNvPr id="12" name="Oval 1091_1">
              <a:extLst>
                <a:ext uri="{FF2B5EF4-FFF2-40B4-BE49-F238E27FC236}">
                  <a16:creationId xmlns:a16="http://schemas.microsoft.com/office/drawing/2014/main" id="{C56FACC0-8C03-04FB-6084-F6915EF0DA02}"/>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11" name="Freeform: Shape 19">
              <a:extLst>
                <a:ext uri="{FF2B5EF4-FFF2-40B4-BE49-F238E27FC236}">
                  <a16:creationId xmlns:a16="http://schemas.microsoft.com/office/drawing/2014/main" id="{75148AE9-8224-CC88-B391-5BBA8765AD25}"/>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sp>
        <p:nvSpPr>
          <p:cNvPr id="7" name="Text Placeholder 15">
            <a:extLst>
              <a:ext uri="{FF2B5EF4-FFF2-40B4-BE49-F238E27FC236}">
                <a16:creationId xmlns:a16="http://schemas.microsoft.com/office/drawing/2014/main" id="{DB87E40E-5DD2-E039-C2D4-04238230C6CC}"/>
              </a:ext>
            </a:extLst>
          </p:cNvPr>
          <p:cNvSpPr txBox="1">
            <a:spLocks/>
          </p:cNvSpPr>
          <p:nvPr/>
        </p:nvSpPr>
        <p:spPr>
          <a:xfrm>
            <a:off x="588963" y="1843042"/>
            <a:ext cx="4710112" cy="2812477"/>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ts val="1575"/>
              </a:lnSpc>
              <a:spcBef>
                <a:spcPts val="0"/>
              </a:spcBef>
              <a:spcAft>
                <a:spcPts val="0"/>
              </a:spcAft>
              <a:buClr>
                <a:schemeClr val="tx2"/>
              </a:buClr>
              <a:buFont typeface="+mj-lt"/>
              <a:buAutoNum type="arabicPeriod"/>
              <a:tabLst>
                <a:tab pos="457200" algn="l"/>
              </a:tabLst>
            </a:pPr>
            <a:r>
              <a:rPr lang="en-US" sz="1600" u="sng">
                <a:solidFill>
                  <a:srgbClr val="0078D4"/>
                </a:solidFill>
                <a:latin typeface="Segoe UI" panose="020B0502040204020203" pitchFamily="34" charset="0"/>
                <a:hlinkClick r:id="rId3">
                  <a:extLst>
                    <a:ext uri="{A12FA001-AC4F-418D-AE19-62706E023703}">
                      <ahyp:hlinkClr xmlns:ahyp="http://schemas.microsoft.com/office/drawing/2018/hyperlinkcolor" val="tx"/>
                    </a:ext>
                  </a:extLst>
                </a:hlinkClick>
              </a:rPr>
              <a:t>Quick start</a:t>
            </a:r>
            <a:r>
              <a:rPr lang="en-US" sz="1600">
                <a:solidFill>
                  <a:srgbClr val="0078D4"/>
                </a:solidFill>
                <a:effectLst/>
                <a:latin typeface="Segoe UI" panose="020B0502040204020203" pitchFamily="34" charset="0"/>
                <a:ea typeface="Times New Roman" panose="02020603050405020304" pitchFamily="18" charset="0"/>
              </a:rPr>
              <a:t> </a:t>
            </a:r>
            <a:r>
              <a:rPr lang="en-US" sz="1200">
                <a:solidFill>
                  <a:prstClr val="black"/>
                </a:solidFill>
                <a:latin typeface="Segoe UI" panose="020B0502040204020203" pitchFamily="34" charset="0"/>
                <a:cs typeface="Segoe UI" panose="020B0502040204020203" pitchFamily="34" charset="0"/>
              </a:rPr>
              <a:t>– this guide helps you accelerate Microsoft 365 Copilot for onboarding, with step-by-step guidance to fulfill the core requirements for Microsoft 365 Copilot. New features include Restricted SharePoint Search (RSS).</a:t>
            </a:r>
          </a:p>
          <a:p>
            <a:pPr marL="342900" marR="0" lvl="0" indent="-342900">
              <a:lnSpc>
                <a:spcPts val="1575"/>
              </a:lnSpc>
              <a:spcBef>
                <a:spcPts val="0"/>
              </a:spcBef>
              <a:spcAft>
                <a:spcPts val="0"/>
              </a:spcAft>
              <a:buClr>
                <a:schemeClr val="tx2"/>
              </a:buClr>
              <a:buFont typeface="+mj-lt"/>
              <a:buAutoNum type="arabicPeriod"/>
              <a:tabLst>
                <a:tab pos="457200" algn="l"/>
              </a:tabLst>
            </a:pPr>
            <a:endParaRPr lang="en-US" sz="1200">
              <a:solidFill>
                <a:prstClr val="black"/>
              </a:solidFill>
              <a:latin typeface="Segoe UI" panose="020B0502040204020203" pitchFamily="34" charset="0"/>
              <a:cs typeface="Segoe UI" panose="020B0502040204020203" pitchFamily="34" charset="0"/>
            </a:endParaRPr>
          </a:p>
          <a:p>
            <a:pPr marL="342900" marR="0" lvl="0" indent="-342900">
              <a:lnSpc>
                <a:spcPts val="1575"/>
              </a:lnSpc>
              <a:spcBef>
                <a:spcPts val="0"/>
              </a:spcBef>
              <a:spcAft>
                <a:spcPts val="0"/>
              </a:spcAft>
              <a:buClr>
                <a:schemeClr val="tx2"/>
              </a:buClr>
              <a:buFont typeface="+mj-lt"/>
              <a:buAutoNum type="arabicPeriod"/>
              <a:tabLst>
                <a:tab pos="457200" algn="l"/>
              </a:tabLst>
            </a:pPr>
            <a:r>
              <a:rPr lang="en-US" sz="1600" u="sng">
                <a:solidFill>
                  <a:srgbClr val="0078D4"/>
                </a:solidFill>
                <a:latin typeface="Segoe UI" panose="020B0502040204020203" pitchFamily="34" charset="0"/>
                <a:hlinkClick r:id="rId4">
                  <a:extLst>
                    <a:ext uri="{A12FA001-AC4F-418D-AE19-62706E023703}">
                      <ahyp:hlinkClr xmlns:ahyp="http://schemas.microsoft.com/office/drawing/2018/hyperlinkcolor" val="tx"/>
                    </a:ext>
                  </a:extLst>
                </a:hlinkClick>
              </a:rPr>
              <a:t>Foundations+</a:t>
            </a:r>
            <a:r>
              <a:rPr lang="en-US" sz="1600">
                <a:solidFill>
                  <a:srgbClr val="0078D4"/>
                </a:solidFill>
                <a:effectLst/>
                <a:latin typeface="Segoe UI" panose="020B0502040204020203" pitchFamily="34" charset="0"/>
                <a:ea typeface="Times New Roman" panose="02020603050405020304" pitchFamily="18" charset="0"/>
              </a:rPr>
              <a:t> </a:t>
            </a:r>
            <a:r>
              <a:rPr lang="en-US" sz="1200">
                <a:solidFill>
                  <a:prstClr val="black"/>
                </a:solidFill>
                <a:latin typeface="Segoe UI" panose="020B0502040204020203" pitchFamily="34" charset="0"/>
                <a:cs typeface="Segoe UI" panose="020B0502040204020203" pitchFamily="34" charset="0"/>
              </a:rPr>
              <a:t>– this guide is the next step in your customer’s Copilot onboarding process and includes core recommendations to support Copilot readiness and full-scale adoption. </a:t>
            </a:r>
          </a:p>
          <a:p>
            <a:pPr marL="342900" marR="0" lvl="0" indent="-342900">
              <a:lnSpc>
                <a:spcPts val="1575"/>
              </a:lnSpc>
              <a:spcBef>
                <a:spcPts val="0"/>
              </a:spcBef>
              <a:spcAft>
                <a:spcPts val="0"/>
              </a:spcAft>
              <a:buClr>
                <a:schemeClr val="tx2"/>
              </a:buClr>
              <a:buFont typeface="+mj-lt"/>
              <a:buAutoNum type="arabicPeriod"/>
              <a:tabLst>
                <a:tab pos="457200" algn="l"/>
              </a:tabLst>
            </a:pPr>
            <a:endParaRPr lang="en-US" sz="1200">
              <a:solidFill>
                <a:prstClr val="black"/>
              </a:solidFill>
              <a:latin typeface="Segoe UI" panose="020B0502040204020203" pitchFamily="34" charset="0"/>
              <a:cs typeface="Segoe UI" panose="020B0502040204020203" pitchFamily="34" charset="0"/>
            </a:endParaRPr>
          </a:p>
          <a:p>
            <a:pPr marL="342900" marR="0" lvl="0" indent="-342900">
              <a:lnSpc>
                <a:spcPts val="1575"/>
              </a:lnSpc>
              <a:spcBef>
                <a:spcPts val="0"/>
              </a:spcBef>
              <a:spcAft>
                <a:spcPts val="0"/>
              </a:spcAft>
              <a:buClr>
                <a:schemeClr val="tx2"/>
              </a:buClr>
              <a:buFont typeface="+mj-lt"/>
              <a:buAutoNum type="arabicPeriod"/>
              <a:tabLst>
                <a:tab pos="457200" algn="l"/>
              </a:tabLst>
            </a:pPr>
            <a:r>
              <a:rPr lang="en-US" sz="1600">
                <a:solidFill>
                  <a:srgbClr val="0078D4"/>
                </a:solidFill>
                <a:latin typeface="Segoe UI" panose="020B0502040204020203" pitchFamily="34" charset="0"/>
                <a:hlinkClick r:id="rId5">
                  <a:extLst>
                    <a:ext uri="{A12FA001-AC4F-418D-AE19-62706E023703}">
                      <ahyp:hlinkClr xmlns:ahyp="http://schemas.microsoft.com/office/drawing/2018/hyperlinkcolor" val="tx"/>
                    </a:ext>
                  </a:extLst>
                </a:hlinkClick>
              </a:rPr>
              <a:t>Advanced Configurations</a:t>
            </a:r>
            <a:r>
              <a:rPr lang="en-US" sz="1600">
                <a:solidFill>
                  <a:srgbClr val="0078D4"/>
                </a:solidFill>
                <a:latin typeface="Segoe UI" panose="020B0502040204020203" pitchFamily="34" charset="0"/>
              </a:rPr>
              <a:t> </a:t>
            </a:r>
            <a:r>
              <a:rPr lang="en-US" sz="1200">
                <a:solidFill>
                  <a:prstClr val="black"/>
                </a:solidFill>
                <a:latin typeface="Segoe UI" panose="020B0502040204020203" pitchFamily="34" charset="0"/>
                <a:cs typeface="Segoe UI" panose="020B0502040204020203" pitchFamily="34" charset="0"/>
              </a:rPr>
              <a:t>– advanced configurations provide best in class security, privacy, and data protection recommendations for Microsoft 365 E5.</a:t>
            </a:r>
          </a:p>
        </p:txBody>
      </p:sp>
      <p:pic>
        <p:nvPicPr>
          <p:cNvPr id="4" name="Picture 3" descr="Get started with Copilot for M365 screen shot">
            <a:extLst>
              <a:ext uri="{FF2B5EF4-FFF2-40B4-BE49-F238E27FC236}">
                <a16:creationId xmlns:a16="http://schemas.microsoft.com/office/drawing/2014/main" id="{D8849A64-34B8-B442-132A-AA437D0A96D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302819" y="1361066"/>
            <a:ext cx="5109087" cy="2453038"/>
          </a:xfrm>
          <a:prstGeom prst="roundRect">
            <a:avLst>
              <a:gd name="adj" fmla="val 2430"/>
            </a:avLst>
          </a:prstGeom>
          <a:solidFill>
            <a:schemeClr val="bg1"/>
          </a:solidFill>
          <a:ln>
            <a:solidFill>
              <a:schemeClr val="bg1">
                <a:lumMod val="75000"/>
              </a:schemeClr>
            </a:solidFill>
          </a:ln>
          <a:effectLst/>
        </p:spPr>
      </p:pic>
      <p:pic>
        <p:nvPicPr>
          <p:cNvPr id="8" name="Picture 7" descr="Set up Copilot for M365 screenshot">
            <a:extLst>
              <a:ext uri="{FF2B5EF4-FFF2-40B4-BE49-F238E27FC236}">
                <a16:creationId xmlns:a16="http://schemas.microsoft.com/office/drawing/2014/main" id="{D3542EFF-F7EF-652F-07E8-31737EAE4DA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501436" y="2499575"/>
            <a:ext cx="5226038" cy="2453038"/>
          </a:xfrm>
          <a:prstGeom prst="roundRect">
            <a:avLst>
              <a:gd name="adj" fmla="val 2430"/>
            </a:avLst>
          </a:prstGeom>
          <a:solidFill>
            <a:schemeClr val="bg1"/>
          </a:solidFill>
          <a:ln>
            <a:solidFill>
              <a:schemeClr val="bg1">
                <a:lumMod val="75000"/>
              </a:schemeClr>
            </a:solidFill>
          </a:ln>
          <a:effectLst/>
        </p:spPr>
      </p:pic>
      <p:pic>
        <p:nvPicPr>
          <p:cNvPr id="17" name="Picture 16" descr="Configure advanced features screenshot">
            <a:extLst>
              <a:ext uri="{FF2B5EF4-FFF2-40B4-BE49-F238E27FC236}">
                <a16:creationId xmlns:a16="http://schemas.microsoft.com/office/drawing/2014/main" id="{11A1A905-9FF6-BAC1-83A2-578BC8F2D97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987251" y="3726094"/>
            <a:ext cx="4926692" cy="2347214"/>
          </a:xfrm>
          <a:prstGeom prst="roundRect">
            <a:avLst>
              <a:gd name="adj" fmla="val 2430"/>
            </a:avLst>
          </a:prstGeom>
          <a:solidFill>
            <a:schemeClr val="bg1"/>
          </a:solidFill>
          <a:ln>
            <a:solidFill>
              <a:schemeClr val="bg1">
                <a:lumMod val="75000"/>
              </a:schemeClr>
            </a:solidFill>
          </a:ln>
          <a:effectLst/>
        </p:spPr>
      </p:pic>
      <p:sp>
        <p:nvSpPr>
          <p:cNvPr id="5" name="Rounded Rectangle 1">
            <a:extLst>
              <a:ext uri="{FF2B5EF4-FFF2-40B4-BE49-F238E27FC236}">
                <a16:creationId xmlns:a16="http://schemas.microsoft.com/office/drawing/2014/main" id="{93EAFEFA-909E-C01A-3536-BD12DA4AA4EC}"/>
              </a:ext>
              <a:ext uri="{C183D7F6-B498-43B3-948B-1728B52AA6E4}">
                <adec:decorative xmlns:adec="http://schemas.microsoft.com/office/drawing/2017/decorative" val="0"/>
              </a:ext>
            </a:extLst>
          </p:cNvPr>
          <p:cNvSpPr/>
          <p:nvPr/>
        </p:nvSpPr>
        <p:spPr bwMode="auto">
          <a:xfrm>
            <a:off x="495299" y="5188607"/>
            <a:ext cx="4678421" cy="1192319"/>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lnSpc>
                <a:spcPts val="1575"/>
              </a:lnSpc>
              <a:spcBef>
                <a:spcPts val="0"/>
              </a:spcBef>
              <a:spcAft>
                <a:spcPts val="0"/>
              </a:spcAft>
            </a:pPr>
            <a:r>
              <a:rPr lang="en-US" sz="1200">
                <a:solidFill>
                  <a:srgbClr val="000000"/>
                </a:solidFill>
                <a:effectLst/>
                <a:latin typeface="Segoe UI" panose="020B0502040204020203" pitchFamily="34" charset="0"/>
                <a:ea typeface="Aptos" panose="020B0004020202020204" pitchFamily="34" charset="0"/>
              </a:rPr>
              <a:t>‌These guides may be completed individually or in sequence, so administrators can choose the path that best suits their organization’s needs. </a:t>
            </a:r>
            <a:endParaRPr lang="en-US" sz="120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329874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76BD7-E1A9-4556-A253-88A1E801B8F0}"/>
            </a:ext>
          </a:extLst>
        </p:cNvPr>
        <p:cNvGrpSpPr/>
        <p:nvPr/>
      </p:nvGrpSpPr>
      <p:grpSpPr>
        <a:xfrm>
          <a:off x="0" y="0"/>
          <a:ext cx="0" cy="0"/>
          <a:chOff x="0" y="0"/>
          <a:chExt cx="0" cy="0"/>
        </a:xfrm>
      </p:grpSpPr>
      <p:sp>
        <p:nvSpPr>
          <p:cNvPr id="5" name="Rounded Rectangle 1">
            <a:extLst>
              <a:ext uri="{FF2B5EF4-FFF2-40B4-BE49-F238E27FC236}">
                <a16:creationId xmlns:a16="http://schemas.microsoft.com/office/drawing/2014/main" id="{CE374A5B-81DC-6995-C352-5A7E69AAB67A}"/>
              </a:ext>
              <a:ext uri="{C183D7F6-B498-43B3-948B-1728B52AA6E4}">
                <adec:decorative xmlns:adec="http://schemas.microsoft.com/office/drawing/2017/decorative" val="1"/>
              </a:ext>
            </a:extLst>
          </p:cNvPr>
          <p:cNvSpPr/>
          <p:nvPr/>
        </p:nvSpPr>
        <p:spPr bwMode="auto">
          <a:xfrm>
            <a:off x="495300" y="4561717"/>
            <a:ext cx="5600699" cy="1652091"/>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lvl="1" indent="-214313">
              <a:buFont typeface="System Font Regular"/>
              <a:buChar char="・"/>
              <a:defRPr/>
            </a:pPr>
            <a:r>
              <a:rPr lang="en-US" sz="1200">
                <a:solidFill>
                  <a:schemeClr val="tx1"/>
                </a:solidFill>
                <a:latin typeface="Segoe UI" panose="020B0502040204020203" pitchFamily="34" charset="0"/>
                <a:cs typeface="Segoe UI" panose="020B0502040204020203" pitchFamily="34" charset="0"/>
              </a:rPr>
              <a:t>Develop a list of users who will receive apps</a:t>
            </a:r>
          </a:p>
          <a:p>
            <a:pPr marL="225425" lvl="1" indent="-214313">
              <a:buFont typeface="System Font Regular"/>
              <a:buChar char="・"/>
              <a:defRPr/>
            </a:pPr>
            <a:r>
              <a:rPr lang="en-US" sz="1200">
                <a:solidFill>
                  <a:schemeClr val="tx1"/>
                </a:solidFill>
                <a:latin typeface="Segoe UI" panose="020B0502040204020203" pitchFamily="34" charset="0"/>
                <a:cs typeface="Segoe UI" panose="020B0502040204020203" pitchFamily="34" charset="0"/>
              </a:rPr>
              <a:t>Map the users to the apps</a:t>
            </a:r>
          </a:p>
          <a:p>
            <a:pPr marL="225425" lvl="1" indent="-214313">
              <a:buFont typeface="System Font Regular"/>
              <a:buChar char="・"/>
              <a:defRPr/>
            </a:pPr>
            <a:r>
              <a:rPr lang="en-US" sz="1200">
                <a:solidFill>
                  <a:schemeClr val="tx1"/>
                </a:solidFill>
                <a:latin typeface="Segoe UI" panose="020B0502040204020203" pitchFamily="34" charset="0"/>
                <a:cs typeface="Segoe UI" panose="020B0502040204020203" pitchFamily="34" charset="0"/>
              </a:rPr>
              <a:t>Deploy apps using </a:t>
            </a:r>
            <a:r>
              <a:rPr lang="en-US" sz="1200">
                <a:solidFill>
                  <a:srgbClr val="0078D4"/>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the built-in tool in admin center</a:t>
            </a:r>
            <a:r>
              <a:rPr lang="en-US" sz="1200">
                <a:solidFill>
                  <a:srgbClr val="0078D4"/>
                </a:solidFill>
                <a:latin typeface="Segoe UI" panose="020B0502040204020203" pitchFamily="34" charset="0"/>
                <a:cs typeface="Segoe UI" panose="020B0502040204020203" pitchFamily="34" charset="0"/>
              </a:rPr>
              <a:t> </a:t>
            </a:r>
            <a:r>
              <a:rPr lang="en-US" sz="1200">
                <a:solidFill>
                  <a:schemeClr val="tx1"/>
                </a:solidFill>
                <a:latin typeface="Segoe UI" panose="020B0502040204020203" pitchFamily="34" charset="0"/>
                <a:cs typeface="Segoe UI" panose="020B0502040204020203" pitchFamily="34" charset="0"/>
              </a:rPr>
              <a:t>or customer’s preferred method. For additional information, </a:t>
            </a:r>
            <a:r>
              <a:rPr lang="en-US" sz="1200">
                <a:solidFill>
                  <a:srgbClr val="0078D4"/>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watch these videos</a:t>
            </a:r>
            <a:r>
              <a:rPr lang="en-US" sz="1200">
                <a:solidFill>
                  <a:srgbClr val="0078D4"/>
                </a:solidFill>
                <a:latin typeface="Segoe UI" panose="020B0502040204020203" pitchFamily="34" charset="0"/>
                <a:cs typeface="Segoe UI" panose="020B0502040204020203" pitchFamily="34" charset="0"/>
              </a:rPr>
              <a:t> </a:t>
            </a:r>
            <a:r>
              <a:rPr lang="en-US" sz="1200">
                <a:solidFill>
                  <a:schemeClr val="tx1"/>
                </a:solidFill>
                <a:latin typeface="Segoe UI" panose="020B0502040204020203" pitchFamily="34" charset="0"/>
                <a:cs typeface="Segoe UI" panose="020B0502040204020203" pitchFamily="34" charset="0"/>
              </a:rPr>
              <a:t>on how to deploy Microsoft 365 apps</a:t>
            </a:r>
          </a:p>
          <a:p>
            <a:pPr marL="225425" lvl="1" indent="-214313">
              <a:buFont typeface="System Font Regular"/>
              <a:buChar char="・"/>
              <a:defRPr/>
            </a:pPr>
            <a:r>
              <a:rPr lang="en-US" sz="1200">
                <a:solidFill>
                  <a:schemeClr val="tx1"/>
                </a:solidFill>
                <a:latin typeface="Segoe UI" panose="020B0502040204020203" pitchFamily="34" charset="0"/>
                <a:cs typeface="Segoe UI" panose="020B0502040204020203" pitchFamily="34" charset="0"/>
              </a:rPr>
              <a:t>For more information on the implementation process, please see </a:t>
            </a:r>
            <a:r>
              <a:rPr lang="en-US" sz="1200">
                <a:solidFill>
                  <a:srgbClr val="0078D4"/>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Deployment guide for Microsoft 365 apps</a:t>
            </a:r>
            <a:endParaRPr lang="en-US" sz="1200">
              <a:solidFill>
                <a:srgbClr val="0078D4"/>
              </a:solidFill>
              <a:latin typeface="Segoe UI" panose="020B0502040204020203" pitchFamily="34" charset="0"/>
              <a:cs typeface="Segoe UI" panose="020B0502040204020203" pitchFamily="34" charset="0"/>
            </a:endParaRPr>
          </a:p>
        </p:txBody>
      </p:sp>
      <p:sp>
        <p:nvSpPr>
          <p:cNvPr id="20" name="Title 19">
            <a:extLst>
              <a:ext uri="{FF2B5EF4-FFF2-40B4-BE49-F238E27FC236}">
                <a16:creationId xmlns:a16="http://schemas.microsoft.com/office/drawing/2014/main" id="{CEB1DAD0-BA34-55B8-032B-C8DA2970AA50}"/>
              </a:ext>
            </a:extLst>
          </p:cNvPr>
          <p:cNvSpPr>
            <a:spLocks noGrp="1"/>
          </p:cNvSpPr>
          <p:nvPr>
            <p:ph type="title"/>
          </p:nvPr>
        </p:nvSpPr>
        <p:spPr>
          <a:xfrm>
            <a:off x="588963" y="585788"/>
            <a:ext cx="11010900" cy="554037"/>
          </a:xfrm>
        </p:spPr>
        <p:txBody>
          <a:bodyPr/>
          <a:lstStyle/>
          <a:p>
            <a:r>
              <a:rPr lang="en-US"/>
              <a:t>Onboard &amp; engage: Deploy apps/configure channel</a:t>
            </a:r>
          </a:p>
        </p:txBody>
      </p:sp>
      <p:sp>
        <p:nvSpPr>
          <p:cNvPr id="2" name="Text Placeholder 1">
            <a:extLst>
              <a:ext uri="{FF2B5EF4-FFF2-40B4-BE49-F238E27FC236}">
                <a16:creationId xmlns:a16="http://schemas.microsoft.com/office/drawing/2014/main" id="{C5D650FA-89EE-2ADB-9464-620ED9B2D2DD}"/>
              </a:ext>
            </a:extLst>
          </p:cNvPr>
          <p:cNvSpPr>
            <a:spLocks noGrp="1"/>
          </p:cNvSpPr>
          <p:nvPr>
            <p:ph type="body" sz="quarter" idx="4294967295"/>
          </p:nvPr>
        </p:nvSpPr>
        <p:spPr>
          <a:xfrm>
            <a:off x="588963" y="1200729"/>
            <a:ext cx="5595938" cy="376238"/>
          </a:xfrm>
        </p:spPr>
        <p:txBody>
          <a:bodyPr lIns="0">
            <a:normAutofit/>
          </a:bodyPr>
          <a:lstStyle/>
          <a:p>
            <a:pPr marL="0" lvl="1" indent="0">
              <a:lnSpc>
                <a:spcPct val="100000"/>
              </a:lnSpc>
              <a:spcBef>
                <a:spcPts val="1000"/>
              </a:spcBef>
              <a:buNone/>
            </a:pPr>
            <a:r>
              <a:rPr lang="en-US" sz="1600">
                <a:solidFill>
                  <a:srgbClr val="0078D4"/>
                </a:solidFill>
                <a:latin typeface="Segoe UI Semibold" panose="020B0502040204020203" pitchFamily="34" charset="0"/>
                <a:cs typeface="Segoe UI Semibold" panose="020B0502040204020203" pitchFamily="34" charset="0"/>
              </a:rPr>
              <a:t>Deploy Microsoft 365 apps to Business Users</a:t>
            </a:r>
          </a:p>
        </p:txBody>
      </p:sp>
      <p:grpSp>
        <p:nvGrpSpPr>
          <p:cNvPr id="14" name="Group 13">
            <a:extLst>
              <a:ext uri="{FF2B5EF4-FFF2-40B4-BE49-F238E27FC236}">
                <a16:creationId xmlns:a16="http://schemas.microsoft.com/office/drawing/2014/main" id="{9BF96E3F-385E-119D-324C-01942BA635DD}"/>
              </a:ext>
              <a:ext uri="{C183D7F6-B498-43B3-948B-1728B52AA6E4}">
                <adec:decorative xmlns:adec="http://schemas.microsoft.com/office/drawing/2017/decorative" val="1"/>
              </a:ext>
            </a:extLst>
          </p:cNvPr>
          <p:cNvGrpSpPr/>
          <p:nvPr/>
        </p:nvGrpSpPr>
        <p:grpSpPr>
          <a:xfrm>
            <a:off x="5143804" y="4187219"/>
            <a:ext cx="748996" cy="748996"/>
            <a:chOff x="5172928" y="4167694"/>
            <a:chExt cx="748996" cy="748996"/>
          </a:xfrm>
        </p:grpSpPr>
        <p:sp>
          <p:nvSpPr>
            <p:cNvPr id="12" name="Oval 1091_1">
              <a:extLst>
                <a:ext uri="{FF2B5EF4-FFF2-40B4-BE49-F238E27FC236}">
                  <a16:creationId xmlns:a16="http://schemas.microsoft.com/office/drawing/2014/main" id="{1C7C8266-F21F-8455-1D60-A3F2AF76E3EA}"/>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11" name="Freeform: Shape 19">
              <a:extLst>
                <a:ext uri="{FF2B5EF4-FFF2-40B4-BE49-F238E27FC236}">
                  <a16:creationId xmlns:a16="http://schemas.microsoft.com/office/drawing/2014/main" id="{61A9EC64-D0AF-FD79-664F-5C6FD62FCFE8}"/>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sp>
        <p:nvSpPr>
          <p:cNvPr id="7" name="Text Placeholder 15">
            <a:extLst>
              <a:ext uri="{FF2B5EF4-FFF2-40B4-BE49-F238E27FC236}">
                <a16:creationId xmlns:a16="http://schemas.microsoft.com/office/drawing/2014/main" id="{1C52AA21-023B-9DF3-DAE7-C542C5C7EDC4}"/>
              </a:ext>
            </a:extLst>
          </p:cNvPr>
          <p:cNvSpPr txBox="1">
            <a:spLocks/>
          </p:cNvSpPr>
          <p:nvPr/>
        </p:nvSpPr>
        <p:spPr>
          <a:xfrm>
            <a:off x="588964" y="1600275"/>
            <a:ext cx="5507035" cy="2762955"/>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1" indent="0" algn="l" defTabSz="914400" rtl="0" eaLnBrk="1" fontAlgn="auto" latinLnBrk="0" hangingPunct="1">
              <a:lnSpc>
                <a:spcPct val="90000"/>
              </a:lnSpc>
              <a:spcBef>
                <a:spcPts val="1000"/>
              </a:spcBef>
              <a:buClrTx/>
              <a:buSzTx/>
              <a:buFont typeface="Arial" panose="020B0604020202020204" pitchFamily="34" charset="0"/>
              <a:buNone/>
              <a:tabLst/>
              <a:defRPr/>
            </a:pPr>
            <a:r>
              <a:rPr kumimoji="0" lang="en-US" sz="1400" i="0" u="none" strike="noStrike" kern="1200" cap="none" spc="0" normalizeH="0" baseline="0" noProof="0">
                <a:ln>
                  <a:noFill/>
                </a:ln>
                <a:solidFill>
                  <a:prstClr val="black"/>
                </a:solidFill>
                <a:effectLst/>
                <a:uLnTx/>
                <a:uFillTx/>
                <a:latin typeface="+mj-lt"/>
                <a:ea typeface="+mn-ea"/>
                <a:cs typeface="Segoe UI" panose="020B0502040204020203" pitchFamily="34" charset="0"/>
              </a:rPr>
              <a:t>Deploy required apps</a:t>
            </a:r>
          </a:p>
          <a:p>
            <a:pPr marL="11112" marR="0" lvl="1" indent="0" fontAlgn="auto">
              <a:spcBef>
                <a:spcPts val="1000"/>
              </a:spcBef>
              <a:buClrTx/>
              <a:buSzTx/>
              <a:buNone/>
              <a:defRPr/>
            </a:pPr>
            <a:r>
              <a:rPr lang="en-US" sz="1200">
                <a:latin typeface="Segoe UI" panose="020B0502040204020203" pitchFamily="34" charset="0"/>
                <a:cs typeface="Segoe UI" panose="020B0502040204020203" pitchFamily="34" charset="0"/>
              </a:rPr>
              <a:t>To seamlessly integrate with Microsoft 365 Copilot, you are required to deploy the </a:t>
            </a:r>
            <a:r>
              <a:rPr lang="en-US" sz="1200">
                <a:solidFill>
                  <a:srgbClr val="0078D4"/>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following applications</a:t>
            </a:r>
            <a:r>
              <a:rPr lang="en-US" sz="1200">
                <a:solidFill>
                  <a:srgbClr val="0078D4"/>
                </a:solidFill>
                <a:latin typeface="Segoe UI" panose="020B0502040204020203" pitchFamily="34" charset="0"/>
                <a:cs typeface="Segoe UI" panose="020B0502040204020203" pitchFamily="34" charset="0"/>
              </a:rPr>
              <a:t> </a:t>
            </a:r>
            <a:r>
              <a:rPr lang="en-US" sz="1200">
                <a:latin typeface="Segoe UI" panose="020B0502040204020203" pitchFamily="34" charset="0"/>
                <a:cs typeface="Segoe UI" panose="020B0502040204020203" pitchFamily="34" charset="0"/>
              </a:rPr>
              <a:t>for your users:</a:t>
            </a:r>
          </a:p>
          <a:p>
            <a:pPr marL="225425" marR="0" lvl="1" indent="-214313" fontAlgn="auto">
              <a:spcBef>
                <a:spcPts val="1000"/>
              </a:spcBef>
              <a:buClrTx/>
              <a:buSzTx/>
              <a:buFont typeface="System Font Regular"/>
              <a:buChar char="・"/>
              <a:defRPr/>
            </a:pPr>
            <a:r>
              <a:rPr lang="en-US" sz="1200">
                <a:latin typeface="Segoe UI" panose="020B0502040204020203" pitchFamily="34" charset="0"/>
                <a:cs typeface="Segoe UI" panose="020B0502040204020203" pitchFamily="34" charset="0"/>
              </a:rPr>
              <a:t>Word, Excel, PowerPoint, new Outlook for Windows</a:t>
            </a:r>
          </a:p>
          <a:p>
            <a:pPr marL="225425" marR="0" lvl="1" indent="-214313" fontAlgn="auto">
              <a:spcBef>
                <a:spcPts val="1000"/>
              </a:spcBef>
              <a:buClrTx/>
              <a:buSzTx/>
              <a:buFont typeface="System Font Regular"/>
              <a:buChar char="・"/>
              <a:defRPr/>
            </a:pPr>
            <a:r>
              <a:rPr lang="en-US" sz="1200">
                <a:latin typeface="Segoe UI" panose="020B0502040204020203" pitchFamily="34" charset="0"/>
                <a:cs typeface="Segoe UI" panose="020B0502040204020203" pitchFamily="34" charset="0"/>
              </a:rPr>
              <a:t>Microsoft Teams, OneDrive, SharePoint, Exchange</a:t>
            </a:r>
          </a:p>
          <a:p>
            <a:pPr marL="11112" lvl="1" indent="0">
              <a:spcBef>
                <a:spcPts val="1000"/>
              </a:spcBef>
              <a:buNone/>
              <a:defRPr/>
            </a:pPr>
            <a:r>
              <a:rPr kumimoji="0" lang="en-US" sz="1400" i="0" u="none" strike="noStrike" kern="1200" cap="none" spc="0" normalizeH="0" baseline="0" noProof="0">
                <a:ln>
                  <a:noFill/>
                </a:ln>
                <a:solidFill>
                  <a:prstClr val="black"/>
                </a:solidFill>
                <a:effectLst/>
                <a:uLnTx/>
                <a:uFillTx/>
                <a:latin typeface="+mj-lt"/>
                <a:ea typeface="+mn-ea"/>
                <a:cs typeface="Segoe UI" panose="020B0502040204020203" pitchFamily="34" charset="0"/>
              </a:rPr>
              <a:t>Configure Channel</a:t>
            </a:r>
          </a:p>
          <a:p>
            <a:pPr marL="11112" lvl="1" indent="0">
              <a:spcBef>
                <a:spcPts val="1000"/>
              </a:spcBef>
              <a:buNone/>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To use Microsoft 365 Copilot, Microsoft 365 apps must run on Current Channel or Monthly Enterprise Channel. Follow this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7">
                  <a:extLst>
                    <a:ext uri="{A12FA001-AC4F-418D-AE19-62706E023703}">
                      <ahyp:hlinkClr xmlns:ahyp="http://schemas.microsoft.com/office/drawing/2018/hyperlinkcolor" val="tx"/>
                    </a:ext>
                  </a:extLst>
                </a:hlinkClick>
              </a:rPr>
              <a:t>guidance</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to configure the default update channel. Support options are available to help you make the most of Microsoft 365 Copilot*!</a:t>
            </a:r>
            <a:endPar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7" name="Text Placeholder 1">
            <a:extLst>
              <a:ext uri="{FF2B5EF4-FFF2-40B4-BE49-F238E27FC236}">
                <a16:creationId xmlns:a16="http://schemas.microsoft.com/office/drawing/2014/main" id="{A38B3ED8-2B8C-216C-BE78-1311E22342FD}"/>
              </a:ext>
            </a:extLst>
          </p:cNvPr>
          <p:cNvSpPr txBox="1">
            <a:spLocks/>
          </p:cNvSpPr>
          <p:nvPr/>
        </p:nvSpPr>
        <p:spPr>
          <a:xfrm>
            <a:off x="500856" y="6444351"/>
            <a:ext cx="7328694" cy="196576"/>
          </a:xfrm>
          <a:prstGeom prst="rect">
            <a:avLst/>
          </a:prstGeom>
        </p:spPr>
        <p:txBody>
          <a:bodyPr vert="horz" lIns="0" tIns="0" rIns="0" bIns="0" rtlCol="0" anchor="ctr"/>
          <a:lstStyle>
            <a:defPPr>
              <a:defRPr lang="en-US"/>
            </a:defPPr>
            <a:lvl1pPr marL="0" algn="ctr" defTabSz="914367" rtl="0" eaLnBrk="1" latinLnBrk="0" hangingPunct="1">
              <a:defRPr sz="1200" kern="1200">
                <a:solidFill>
                  <a:schemeClr val="tx1">
                    <a:tint val="75000"/>
                  </a:schemeClr>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Segoe UI"/>
                <a:ea typeface="+mn-ea"/>
                <a:cs typeface="+mn-cs"/>
              </a:rPr>
              <a:t>*Note: </a:t>
            </a:r>
            <a:r>
              <a:rPr kumimoji="0" lang="en-US" sz="800" b="0" i="0" u="none" strike="noStrike" kern="1200" cap="none" spc="0" normalizeH="0" baseline="0" noProof="0">
                <a:ln>
                  <a:noFill/>
                </a:ln>
                <a:solidFill>
                  <a:prstClr val="black"/>
                </a:solidFill>
                <a:effectLst/>
                <a:uLnTx/>
                <a:uFillTx/>
                <a:latin typeface="Segoe UI"/>
                <a:ea typeface="+mn-ea"/>
                <a:cs typeface="+mn-cs"/>
              </a:rPr>
              <a:t>Engage your Microsoft Account Technical Specialist (ATS) or Customer Success Account Manager (CSAM) to discuss the support options available to you.</a:t>
            </a:r>
          </a:p>
        </p:txBody>
      </p:sp>
      <p:pic>
        <p:nvPicPr>
          <p:cNvPr id="10" name="Picture 9">
            <a:extLst>
              <a:ext uri="{FF2B5EF4-FFF2-40B4-BE49-F238E27FC236}">
                <a16:creationId xmlns:a16="http://schemas.microsoft.com/office/drawing/2014/main" id="{6AE2E2E0-8FEA-31A5-0A29-CA4801B426FB}"/>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97449" y="1442985"/>
            <a:ext cx="2968062" cy="2958916"/>
          </a:xfrm>
          <a:prstGeom prst="roundRect">
            <a:avLst>
              <a:gd name="adj" fmla="val 2430"/>
            </a:avLst>
          </a:prstGeom>
          <a:solidFill>
            <a:schemeClr val="bg1"/>
          </a:solidFill>
          <a:ln>
            <a:solidFill>
              <a:schemeClr val="bg1">
                <a:lumMod val="75000"/>
              </a:schemeClr>
            </a:solidFill>
          </a:ln>
          <a:effectLst/>
        </p:spPr>
      </p:pic>
      <p:pic>
        <p:nvPicPr>
          <p:cNvPr id="13" name="Picture 12">
            <a:extLst>
              <a:ext uri="{FF2B5EF4-FFF2-40B4-BE49-F238E27FC236}">
                <a16:creationId xmlns:a16="http://schemas.microsoft.com/office/drawing/2014/main" id="{F0962093-2DD3-7C73-0F62-95C6E717B279}"/>
              </a:ext>
              <a:ext uri="{C183D7F6-B498-43B3-948B-1728B52AA6E4}">
                <adec:decorative xmlns:adec="http://schemas.microsoft.com/office/drawing/2017/decorative" val="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491222" y="1922362"/>
            <a:ext cx="2551002" cy="3334000"/>
          </a:xfrm>
          <a:prstGeom prst="roundRect">
            <a:avLst>
              <a:gd name="adj" fmla="val 2430"/>
            </a:avLst>
          </a:prstGeom>
          <a:solidFill>
            <a:schemeClr val="bg1"/>
          </a:solidFill>
          <a:ln>
            <a:solidFill>
              <a:schemeClr val="bg1">
                <a:lumMod val="75000"/>
              </a:schemeClr>
            </a:solidFill>
          </a:ln>
          <a:effectLst/>
        </p:spPr>
      </p:pic>
      <p:pic>
        <p:nvPicPr>
          <p:cNvPr id="18" name="Picture 17">
            <a:extLst>
              <a:ext uri="{FF2B5EF4-FFF2-40B4-BE49-F238E27FC236}">
                <a16:creationId xmlns:a16="http://schemas.microsoft.com/office/drawing/2014/main" id="{56496A43-1303-D70A-15FB-2DABDDA7331C}"/>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67935" y="2491246"/>
            <a:ext cx="2944364" cy="3391946"/>
          </a:xfrm>
          <a:prstGeom prst="roundRect">
            <a:avLst>
              <a:gd name="adj" fmla="val 2430"/>
            </a:avLst>
          </a:prstGeom>
          <a:solidFill>
            <a:schemeClr val="bg1"/>
          </a:solidFill>
          <a:ln>
            <a:solidFill>
              <a:schemeClr val="bg1">
                <a:lumMod val="75000"/>
              </a:schemeClr>
            </a:solidFill>
          </a:ln>
          <a:effectLst/>
        </p:spPr>
      </p:pic>
      <p:pic>
        <p:nvPicPr>
          <p:cNvPr id="19" name="Picture 18">
            <a:extLst>
              <a:ext uri="{FF2B5EF4-FFF2-40B4-BE49-F238E27FC236}">
                <a16:creationId xmlns:a16="http://schemas.microsoft.com/office/drawing/2014/main" id="{FDFE861C-16A7-5A66-F0DE-7C0400C7F327}"/>
              </a:ext>
              <a:ext uri="{C183D7F6-B498-43B3-948B-1728B52AA6E4}">
                <adec:decorative xmlns:adec="http://schemas.microsoft.com/office/drawing/2017/decorative" val="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638009" y="3689229"/>
            <a:ext cx="3053136" cy="2524579"/>
          </a:xfrm>
          <a:prstGeom prst="roundRect">
            <a:avLst>
              <a:gd name="adj" fmla="val 2430"/>
            </a:avLst>
          </a:prstGeom>
          <a:solidFill>
            <a:schemeClr val="bg1"/>
          </a:solidFill>
          <a:ln>
            <a:solidFill>
              <a:schemeClr val="bg1">
                <a:lumMod val="75000"/>
              </a:schemeClr>
            </a:solidFill>
          </a:ln>
          <a:effectLst/>
        </p:spPr>
      </p:pic>
    </p:spTree>
    <p:extLst>
      <p:ext uri="{BB962C8B-B14F-4D97-AF65-F5344CB8AC3E}">
        <p14:creationId xmlns:p14="http://schemas.microsoft.com/office/powerpoint/2010/main" val="37060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id="{1B19FF05-60B2-1991-AB4E-F7D32C4F8F22}"/>
              </a:ext>
              <a:ext uri="{C183D7F6-B498-43B3-948B-1728B52AA6E4}">
                <adec:decorative xmlns:adec="http://schemas.microsoft.com/office/drawing/2017/decorative" val="1"/>
              </a:ext>
            </a:extLst>
          </p:cNvPr>
          <p:cNvSpPr>
            <a:spLocks/>
          </p:cNvSpPr>
          <p:nvPr/>
        </p:nvSpPr>
        <p:spPr bwMode="auto">
          <a:xfrm>
            <a:off x="588261" y="2837305"/>
            <a:ext cx="3475739" cy="2638446"/>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Rounded Rectangle 1">
            <a:extLst>
              <a:ext uri="{FF2B5EF4-FFF2-40B4-BE49-F238E27FC236}">
                <a16:creationId xmlns:a16="http://schemas.microsoft.com/office/drawing/2014/main" id="{82D59915-ED8F-EB39-45F0-F90F91285B5C}"/>
              </a:ext>
              <a:ext uri="{C183D7F6-B498-43B3-948B-1728B52AA6E4}">
                <adec:decorative xmlns:adec="http://schemas.microsoft.com/office/drawing/2017/decorative" val="1"/>
              </a:ext>
            </a:extLst>
          </p:cNvPr>
          <p:cNvSpPr>
            <a:spLocks/>
          </p:cNvSpPr>
          <p:nvPr/>
        </p:nvSpPr>
        <p:spPr bwMode="auto">
          <a:xfrm>
            <a:off x="4358574" y="2837305"/>
            <a:ext cx="3475739" cy="2638446"/>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ounded Rectangle 1">
            <a:extLst>
              <a:ext uri="{FF2B5EF4-FFF2-40B4-BE49-F238E27FC236}">
                <a16:creationId xmlns:a16="http://schemas.microsoft.com/office/drawing/2014/main" id="{5EBC017E-AA41-5719-F972-DE4ADDAFFEB7}"/>
              </a:ext>
              <a:ext uri="{C183D7F6-B498-43B3-948B-1728B52AA6E4}">
                <adec:decorative xmlns:adec="http://schemas.microsoft.com/office/drawing/2017/decorative" val="1"/>
              </a:ext>
            </a:extLst>
          </p:cNvPr>
          <p:cNvSpPr>
            <a:spLocks/>
          </p:cNvSpPr>
          <p:nvPr/>
        </p:nvSpPr>
        <p:spPr bwMode="auto">
          <a:xfrm>
            <a:off x="8124123" y="2837305"/>
            <a:ext cx="3475739" cy="2638446"/>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Title 19">
            <a:extLst>
              <a:ext uri="{FF2B5EF4-FFF2-40B4-BE49-F238E27FC236}">
                <a16:creationId xmlns:a16="http://schemas.microsoft.com/office/drawing/2014/main" id="{D5AD938D-876E-ADA0-1D84-A63D9CBB4DF7}"/>
              </a:ext>
            </a:extLst>
          </p:cNvPr>
          <p:cNvSpPr>
            <a:spLocks noGrp="1"/>
          </p:cNvSpPr>
          <p:nvPr>
            <p:ph type="title"/>
          </p:nvPr>
        </p:nvSpPr>
        <p:spPr>
          <a:xfrm>
            <a:off x="588261" y="187233"/>
            <a:ext cx="11514221" cy="923330"/>
          </a:xfrm>
        </p:spPr>
        <p:txBody>
          <a:bodyPr lIns="0" rIns="0"/>
          <a:lstStyle/>
          <a:p>
            <a:r>
              <a:rPr lang="en-US" sz="3000">
                <a:solidFill>
                  <a:srgbClr val="091F2C"/>
                </a:solidFill>
              </a:rPr>
              <a:t>Microsoft 365 Apps: Leverage </a:t>
            </a:r>
            <a:r>
              <a:rPr lang="en-US" sz="3000">
                <a:solidFill>
                  <a:srgbClr val="0078D4"/>
                </a:solidFill>
              </a:rPr>
              <a:t>App Assure </a:t>
            </a:r>
            <a:r>
              <a:rPr lang="en-US" sz="3000">
                <a:solidFill>
                  <a:srgbClr val="091F2C"/>
                </a:solidFill>
              </a:rPr>
              <a:t>if you encounter in application compatibility issue moving to </a:t>
            </a:r>
            <a:r>
              <a:rPr lang="en-US" sz="3000">
                <a:solidFill>
                  <a:srgbClr val="0078D4"/>
                </a:solidFill>
              </a:rPr>
              <a:t>a monthly update channel</a:t>
            </a:r>
            <a:r>
              <a:rPr lang="en-US" sz="3000">
                <a:solidFill>
                  <a:srgbClr val="091F2C"/>
                </a:solidFill>
              </a:rPr>
              <a:t>!</a:t>
            </a:r>
            <a:endParaRPr lang="en-US" sz="3000"/>
          </a:p>
        </p:txBody>
      </p:sp>
      <p:sp>
        <p:nvSpPr>
          <p:cNvPr id="5" name="TextBox 4">
            <a:extLst>
              <a:ext uri="{FF2B5EF4-FFF2-40B4-BE49-F238E27FC236}">
                <a16:creationId xmlns:a16="http://schemas.microsoft.com/office/drawing/2014/main" id="{822CCBDA-893D-811E-C922-C66630FDF178}"/>
              </a:ext>
            </a:extLst>
          </p:cNvPr>
          <p:cNvSpPr txBox="1"/>
          <p:nvPr/>
        </p:nvSpPr>
        <p:spPr>
          <a:xfrm>
            <a:off x="588261" y="1636323"/>
            <a:ext cx="7215326" cy="338554"/>
          </a:xfrm>
          <a:prstGeom prst="rect">
            <a:avLst/>
          </a:prstGeom>
          <a:noFill/>
        </p:spPr>
        <p:txBody>
          <a:bodyPr wrap="square" lIns="0" r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Microsoft 365 Copilot application compatibility promise</a:t>
            </a:r>
          </a:p>
        </p:txBody>
      </p:sp>
      <p:sp>
        <p:nvSpPr>
          <p:cNvPr id="8" name="TextBox 7">
            <a:extLst>
              <a:ext uri="{FF2B5EF4-FFF2-40B4-BE49-F238E27FC236}">
                <a16:creationId xmlns:a16="http://schemas.microsoft.com/office/drawing/2014/main" id="{B2B20D30-7C39-7FF1-CCA7-36A39C6E49CC}"/>
              </a:ext>
            </a:extLst>
          </p:cNvPr>
          <p:cNvSpPr txBox="1"/>
          <p:nvPr/>
        </p:nvSpPr>
        <p:spPr>
          <a:xfrm>
            <a:off x="588261" y="1948443"/>
            <a:ext cx="10879837" cy="678071"/>
          </a:xfrm>
          <a:prstGeom prst="rect">
            <a:avLst/>
          </a:prstGeom>
          <a:noFill/>
        </p:spPr>
        <p:txBody>
          <a:bodyPr wrap="square" lIns="0" tIns="72000" rIns="0" bIns="72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82828"/>
                </a:solidFill>
                <a:effectLst/>
                <a:uLnTx/>
                <a:uFillTx/>
                <a:latin typeface="Segoe UI"/>
                <a:ea typeface="+mn-ea"/>
                <a:cs typeface="Segoe UI"/>
              </a:rPr>
              <a:t>Microsoft is committed to ensuring your apps work when moving to Monthly Enterprise Channel to take advantage of Microsoft 365 Copilot. If you encounter any issues, App Assure will help you remediate them!</a:t>
            </a:r>
          </a:p>
          <a:p>
            <a:pPr marL="0" marR="0" lvl="0" indent="0" algn="l" defTabSz="685800" rtl="0" eaLnBrk="1" fontAlgn="auto" latinLnBrk="0" hangingPunct="1">
              <a:lnSpc>
                <a:spcPct val="110000"/>
              </a:lnSpc>
              <a:spcBef>
                <a:spcPts val="0"/>
              </a:spcBef>
              <a:spcAft>
                <a:spcPts val="600"/>
              </a:spcAft>
              <a:buClrTx/>
              <a:buSzTx/>
              <a:buFontTx/>
              <a:buNone/>
              <a:tabLst/>
              <a:defRPr/>
            </a:pPr>
            <a:endParaRPr kumimoji="0" lang="en-US" sz="1800" b="0" i="1" u="none" strike="noStrike" kern="1200" cap="none" spc="0" normalizeH="0" baseline="0" noProof="0">
              <a:ln>
                <a:noFill/>
              </a:ln>
              <a:solidFill>
                <a:srgbClr val="282828"/>
              </a:solidFill>
              <a:effectLst/>
              <a:uLnTx/>
              <a:uFillTx/>
              <a:latin typeface="Segoe UI"/>
              <a:ea typeface="+mn-ea"/>
              <a:cs typeface="Segoe UI"/>
            </a:endParaRPr>
          </a:p>
        </p:txBody>
      </p:sp>
      <p:sp>
        <p:nvSpPr>
          <p:cNvPr id="12" name="Text Placeholder 3" descr="Icon for Grow revenue through E3 and E5 Health with Modern Work Architects&#10;">
            <a:extLst>
              <a:ext uri="{FF2B5EF4-FFF2-40B4-BE49-F238E27FC236}">
                <a16:creationId xmlns:a16="http://schemas.microsoft.com/office/drawing/2014/main" id="{8C47D4E3-7DD4-6985-5283-B898062F7945}"/>
              </a:ext>
            </a:extLst>
          </p:cNvPr>
          <p:cNvSpPr txBox="1">
            <a:spLocks/>
          </p:cNvSpPr>
          <p:nvPr/>
        </p:nvSpPr>
        <p:spPr>
          <a:xfrm>
            <a:off x="954530" y="4245091"/>
            <a:ext cx="2743200" cy="791307"/>
          </a:xfrm>
          <a:prstGeom prst="rect">
            <a:avLst/>
          </a:prstGeom>
        </p:spPr>
        <p:txBody>
          <a:bodyPr vert="horz" wrap="square" lIns="0" tIns="0" rIns="0" bIns="0" rtlCol="0">
            <a:spAutoFit/>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4367" rtl="0" eaLnBrk="1" fontAlgn="base" latinLnBrk="0" hangingPunct="1">
              <a:lnSpc>
                <a:spcPct val="110000"/>
              </a:lnSpc>
              <a:spcBef>
                <a:spcPts val="6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282828"/>
                </a:solidFill>
                <a:effectLst/>
                <a:uLnTx/>
                <a:uFillTx/>
                <a:latin typeface="Segoe UI Semibold"/>
                <a:ea typeface="+mn-ea"/>
                <a:cs typeface="Segoe UI" panose="020B0502040204020203" pitchFamily="34" charset="0"/>
              </a:rPr>
              <a:t>Help customers troubleshoot root cause and resolve app compatibility issues</a:t>
            </a:r>
          </a:p>
        </p:txBody>
      </p:sp>
      <p:sp>
        <p:nvSpPr>
          <p:cNvPr id="14" name="Text Placeholder 3" descr="Icon for Expand FastTrack scope in Security &amp; Compliance and to Surface&#10;">
            <a:extLst>
              <a:ext uri="{FF2B5EF4-FFF2-40B4-BE49-F238E27FC236}">
                <a16:creationId xmlns:a16="http://schemas.microsoft.com/office/drawing/2014/main" id="{E30F34BA-24E4-E414-EF3D-8E32DCF15F75}"/>
              </a:ext>
            </a:extLst>
          </p:cNvPr>
          <p:cNvSpPr txBox="1">
            <a:spLocks/>
          </p:cNvSpPr>
          <p:nvPr/>
        </p:nvSpPr>
        <p:spPr>
          <a:xfrm>
            <a:off x="4724843" y="4245091"/>
            <a:ext cx="2743200" cy="791307"/>
          </a:xfrm>
          <a:prstGeom prst="rect">
            <a:avLst/>
          </a:prstGeom>
        </p:spPr>
        <p:txBody>
          <a:bodyPr vert="horz" wrap="square" lIns="0" tIns="0" rIns="0" bIns="0" rtlCol="0">
            <a:spAutoFit/>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4367" rtl="0" eaLnBrk="1" fontAlgn="base" latinLnBrk="0" hangingPunct="1">
              <a:lnSpc>
                <a:spcPct val="110000"/>
              </a:lnSpc>
              <a:spcBef>
                <a:spcPts val="6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282828"/>
                </a:solidFill>
                <a:effectLst/>
                <a:uLnTx/>
                <a:uFillTx/>
                <a:latin typeface="Segoe UI Semibold"/>
                <a:ea typeface="+mn-ea"/>
                <a:cs typeface="Segoe UI" panose="020B0502040204020203" pitchFamily="34" charset="0"/>
              </a:rPr>
              <a:t>Included as part of your license, this service is at no additional cost</a:t>
            </a:r>
          </a:p>
        </p:txBody>
      </p:sp>
      <p:sp>
        <p:nvSpPr>
          <p:cNvPr id="13" name="Text Placeholder 3" descr="Icon for Extend partnership across sales and marketing&#10;">
            <a:extLst>
              <a:ext uri="{FF2B5EF4-FFF2-40B4-BE49-F238E27FC236}">
                <a16:creationId xmlns:a16="http://schemas.microsoft.com/office/drawing/2014/main" id="{15F89598-6D9E-1E82-2E06-5C961FAAE05B}"/>
              </a:ext>
            </a:extLst>
          </p:cNvPr>
          <p:cNvSpPr txBox="1">
            <a:spLocks/>
          </p:cNvSpPr>
          <p:nvPr/>
        </p:nvSpPr>
        <p:spPr>
          <a:xfrm>
            <a:off x="8490392" y="4245091"/>
            <a:ext cx="2743200" cy="791307"/>
          </a:xfrm>
          <a:prstGeom prst="rect">
            <a:avLst/>
          </a:prstGeom>
        </p:spPr>
        <p:txBody>
          <a:bodyPr vert="horz" wrap="square" lIns="0" tIns="0" rIns="0" bIns="0" rtlCol="0">
            <a:spAutoFit/>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4367" rtl="0" eaLnBrk="1" fontAlgn="base" latinLnBrk="0" hangingPunct="1">
              <a:lnSpc>
                <a:spcPct val="110000"/>
              </a:lnSpc>
              <a:spcBef>
                <a:spcPts val="6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282828"/>
                </a:solidFill>
                <a:effectLst/>
                <a:uLnTx/>
                <a:uFillTx/>
                <a:latin typeface="Segoe UI Semibold"/>
                <a:ea typeface="+mn-ea"/>
                <a:cs typeface="Segoe UI" panose="020B0502040204020203" pitchFamily="34" charset="0"/>
              </a:rPr>
              <a:t>Customers get a direct line of communication to Microsoft product engineering teams</a:t>
            </a:r>
          </a:p>
        </p:txBody>
      </p:sp>
      <p:sp>
        <p:nvSpPr>
          <p:cNvPr id="7" name="TextBox 6">
            <a:extLst>
              <a:ext uri="{FF2B5EF4-FFF2-40B4-BE49-F238E27FC236}">
                <a16:creationId xmlns:a16="http://schemas.microsoft.com/office/drawing/2014/main" id="{B5D7E463-7EEB-83F7-A5FF-8F40285ADD40}"/>
              </a:ext>
            </a:extLst>
          </p:cNvPr>
          <p:cNvSpPr txBox="1"/>
          <p:nvPr/>
        </p:nvSpPr>
        <p:spPr>
          <a:xfrm>
            <a:off x="588261" y="5840947"/>
            <a:ext cx="1101160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Questions? </a:t>
            </a:r>
            <a:r>
              <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Email: </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rPr>
              <a:t>achelp@microsoft.com</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Submit a </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4">
                  <a:extLst>
                    <a:ext uri="{A12FA001-AC4F-418D-AE19-62706E023703}">
                      <ahyp:hlinkClr xmlns:ahyp="http://schemas.microsoft.com/office/drawing/2018/hyperlinkcolor" val="tx"/>
                    </a:ext>
                  </a:extLst>
                </a:hlinkClick>
              </a:rPr>
              <a:t>Request for Assistance</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For more information visit </a:t>
            </a:r>
            <a:r>
              <a:rPr kumimoji="0" lang="en-US" sz="1400" b="0" i="0" u="none" strike="noStrike" kern="1200" cap="none" spc="0" normalizeH="0" baseline="0" noProof="0">
                <a:ln>
                  <a:noFill/>
                </a:ln>
                <a:solidFill>
                  <a:srgbClr val="BF3AC4"/>
                </a:solidFill>
                <a:effectLst/>
                <a:uLnTx/>
                <a:uFillTx/>
                <a:latin typeface="Segoe UI" panose="020B0502040204020203" pitchFamily="34" charset="0"/>
                <a:ea typeface="+mn-ea"/>
                <a:cs typeface="Segoe UI" panose="020B0502040204020203" pitchFamily="34" charset="0"/>
                <a:hlinkClick r:id="rId5"/>
              </a:rPr>
              <a:t>aka.ms/AppAssure</a:t>
            </a:r>
            <a:endParaRPr kumimoji="0" lang="en-US" sz="1400" b="0" i="0" u="none" strike="noStrike" kern="1200" cap="none" spc="0" normalizeH="0" baseline="0" noProof="0">
              <a:ln>
                <a:noFill/>
              </a:ln>
              <a:solidFill>
                <a:srgbClr val="BF3AC4"/>
              </a:solidFill>
              <a:effectLst/>
              <a:uLnTx/>
              <a:uFillTx/>
              <a:latin typeface="Segoe UI" panose="020B0502040204020203" pitchFamily="34" charset="0"/>
              <a:ea typeface="+mn-ea"/>
              <a:cs typeface="Segoe UI" panose="020B0502040204020203" pitchFamily="34" charset="0"/>
            </a:endParaRPr>
          </a:p>
        </p:txBody>
      </p:sp>
      <p:pic>
        <p:nvPicPr>
          <p:cNvPr id="9" name="Picture 5">
            <a:extLst>
              <a:ext uri="{FF2B5EF4-FFF2-40B4-BE49-F238E27FC236}">
                <a16:creationId xmlns:a16="http://schemas.microsoft.com/office/drawing/2014/main" id="{29DB06FC-31F1-3399-2BAA-873F8A7C625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68930" y="3202501"/>
            <a:ext cx="914400" cy="914400"/>
          </a:xfrm>
          <a:prstGeom prst="rect">
            <a:avLst/>
          </a:prstGeom>
        </p:spPr>
      </p:pic>
      <p:pic>
        <p:nvPicPr>
          <p:cNvPr id="10" name="Picture 15">
            <a:extLst>
              <a:ext uri="{FF2B5EF4-FFF2-40B4-BE49-F238E27FC236}">
                <a16:creationId xmlns:a16="http://schemas.microsoft.com/office/drawing/2014/main" id="{6FA822D1-EAF0-A864-2473-A579C98021A3}"/>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65754" y="3129012"/>
            <a:ext cx="1061378" cy="1061378"/>
          </a:xfrm>
          <a:prstGeom prst="rect">
            <a:avLst/>
          </a:prstGeom>
        </p:spPr>
      </p:pic>
      <p:pic>
        <p:nvPicPr>
          <p:cNvPr id="11" name="Picture 1">
            <a:extLst>
              <a:ext uri="{FF2B5EF4-FFF2-40B4-BE49-F238E27FC236}">
                <a16:creationId xmlns:a16="http://schemas.microsoft.com/office/drawing/2014/main" id="{1499DD98-8184-8C59-6950-88DA361C0CF0}"/>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65899" y="3233219"/>
            <a:ext cx="957171" cy="957171"/>
          </a:xfrm>
          <a:prstGeom prst="rect">
            <a:avLst/>
          </a:prstGeom>
        </p:spPr>
      </p:pic>
    </p:spTree>
    <p:extLst>
      <p:ext uri="{BB962C8B-B14F-4D97-AF65-F5344CB8AC3E}">
        <p14:creationId xmlns:p14="http://schemas.microsoft.com/office/powerpoint/2010/main" val="22537529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6C7A03E-809C-D55C-9261-99D51B573966}"/>
              </a:ext>
            </a:extLst>
          </p:cNvPr>
          <p:cNvSpPr>
            <a:spLocks noGrp="1"/>
          </p:cNvSpPr>
          <p:nvPr>
            <p:ph type="title"/>
          </p:nvPr>
        </p:nvSpPr>
        <p:spPr/>
        <p:txBody>
          <a:bodyPr>
            <a:noAutofit/>
          </a:bodyPr>
          <a:lstStyle/>
          <a:p>
            <a:pPr algn="ctr"/>
            <a:r>
              <a:rPr lang="en-US"/>
              <a:t>Table of contents</a:t>
            </a:r>
          </a:p>
        </p:txBody>
      </p:sp>
      <p:sp>
        <p:nvSpPr>
          <p:cNvPr id="7" name="Rectangle 6">
            <a:extLst>
              <a:ext uri="{FF2B5EF4-FFF2-40B4-BE49-F238E27FC236}">
                <a16:creationId xmlns:a16="http://schemas.microsoft.com/office/drawing/2014/main" id="{B2006266-AFC6-037A-D1AD-E0E17F466581}"/>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cxnSp>
        <p:nvCxnSpPr>
          <p:cNvPr id="26" name="Straight Connector 25">
            <a:extLst>
              <a:ext uri="{FF2B5EF4-FFF2-40B4-BE49-F238E27FC236}">
                <a16:creationId xmlns:a16="http://schemas.microsoft.com/office/drawing/2014/main" id="{1C263AF7-B7FD-B6E0-8A93-A9B269D87001}"/>
              </a:ext>
              <a:ext uri="{C183D7F6-B498-43B3-948B-1728B52AA6E4}">
                <adec:decorative xmlns:adec="http://schemas.microsoft.com/office/drawing/2017/decorative" val="1"/>
              </a:ext>
            </a:extLst>
          </p:cNvPr>
          <p:cNvCxnSpPr/>
          <p:nvPr/>
        </p:nvCxnSpPr>
        <p:spPr>
          <a:xfrm>
            <a:off x="0" y="4047659"/>
            <a:ext cx="12192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7D0A634-D0D1-E3F4-0336-F105C8D30B7D}"/>
              </a:ext>
              <a:ext uri="{C183D7F6-B498-43B3-948B-1728B52AA6E4}">
                <adec:decorative xmlns:adec="http://schemas.microsoft.com/office/drawing/2017/decorative" val="1"/>
              </a:ext>
            </a:extLst>
          </p:cNvPr>
          <p:cNvCxnSpPr/>
          <p:nvPr/>
        </p:nvCxnSpPr>
        <p:spPr>
          <a:xfrm flipV="1">
            <a:off x="2439243" y="3791289"/>
            <a:ext cx="0" cy="249975"/>
          </a:xfrm>
          <a:prstGeom prst="line">
            <a:avLst/>
          </a:prstGeom>
          <a:ln w="15875">
            <a:solidFill>
              <a:schemeClr val="accent2"/>
            </a:solidFill>
            <a:headEnd w="sm" len="sm"/>
            <a:tailEnd type="oval" w="sm" len="s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7A18769-E885-9798-108B-3A73F809C5A5}"/>
              </a:ext>
              <a:ext uri="{C183D7F6-B498-43B3-948B-1728B52AA6E4}">
                <adec:decorative xmlns:adec="http://schemas.microsoft.com/office/drawing/2017/decorative" val="1"/>
              </a:ext>
            </a:extLst>
          </p:cNvPr>
          <p:cNvCxnSpPr/>
          <p:nvPr/>
        </p:nvCxnSpPr>
        <p:spPr>
          <a:xfrm flipV="1">
            <a:off x="7289411" y="3791289"/>
            <a:ext cx="0" cy="249975"/>
          </a:xfrm>
          <a:prstGeom prst="line">
            <a:avLst/>
          </a:prstGeom>
          <a:ln w="15875">
            <a:solidFill>
              <a:schemeClr val="accent2"/>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857818B-429A-535B-1222-181B1B6E2263}"/>
              </a:ext>
              <a:ext uri="{C183D7F6-B498-43B3-948B-1728B52AA6E4}">
                <adec:decorative xmlns:adec="http://schemas.microsoft.com/office/drawing/2017/decorative" val="1"/>
              </a:ext>
            </a:extLst>
          </p:cNvPr>
          <p:cNvCxnSpPr/>
          <p:nvPr/>
        </p:nvCxnSpPr>
        <p:spPr>
          <a:xfrm flipV="1">
            <a:off x="4869116" y="4047659"/>
            <a:ext cx="0" cy="249975"/>
          </a:xfrm>
          <a:prstGeom prst="line">
            <a:avLst/>
          </a:prstGeom>
          <a:ln w="15875">
            <a:solidFill>
              <a:schemeClr val="accent2"/>
            </a:solidFill>
            <a:headEnd type="oval" w="sm" len="sm"/>
            <a:tailEnd w="sm" len="sm"/>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87371B9-2159-3319-2E9F-C178F906DF82}"/>
              </a:ext>
              <a:ext uri="{C183D7F6-B498-43B3-948B-1728B52AA6E4}">
                <adec:decorative xmlns:adec="http://schemas.microsoft.com/office/drawing/2017/decorative" val="1"/>
              </a:ext>
            </a:extLst>
          </p:cNvPr>
          <p:cNvCxnSpPr/>
          <p:nvPr/>
        </p:nvCxnSpPr>
        <p:spPr>
          <a:xfrm flipV="1">
            <a:off x="9719284" y="4047659"/>
            <a:ext cx="0" cy="249975"/>
          </a:xfrm>
          <a:prstGeom prst="line">
            <a:avLst/>
          </a:prstGeom>
          <a:ln w="15875">
            <a:solidFill>
              <a:schemeClr val="accent2"/>
            </a:solidFill>
            <a:headEnd type="oval" w="sm" len="sm"/>
            <a:tailEnd w="sm" len="sm"/>
          </a:ln>
        </p:spPr>
        <p:style>
          <a:lnRef idx="1">
            <a:schemeClr val="accent1"/>
          </a:lnRef>
          <a:fillRef idx="0">
            <a:schemeClr val="accent1"/>
          </a:fillRef>
          <a:effectRef idx="0">
            <a:schemeClr val="accent1"/>
          </a:effectRef>
          <a:fontRef idx="minor">
            <a:schemeClr val="tx1"/>
          </a:fontRef>
        </p:style>
      </p:cxnSp>
      <p:pic>
        <p:nvPicPr>
          <p:cNvPr id="4" name="Picture 3">
            <a:hlinkClick r:id="rId3" action="ppaction://hlinksldjump"/>
            <a:extLst>
              <a:ext uri="{FF2B5EF4-FFF2-40B4-BE49-F238E27FC236}">
                <a16:creationId xmlns:a16="http://schemas.microsoft.com/office/drawing/2014/main" id="{123403E5-B3C6-A601-5B3F-6D876A3CF23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15788" y="1542078"/>
            <a:ext cx="3846909" cy="2274005"/>
          </a:xfrm>
          <a:prstGeom prst="roundRect">
            <a:avLst>
              <a:gd name="adj" fmla="val 2430"/>
            </a:avLst>
          </a:prstGeom>
          <a:solidFill>
            <a:schemeClr val="bg1"/>
          </a:solidFill>
          <a:ln>
            <a:solidFill>
              <a:schemeClr val="bg1">
                <a:lumMod val="75000"/>
              </a:schemeClr>
            </a:solidFill>
          </a:ln>
          <a:effectLst/>
        </p:spPr>
      </p:pic>
      <p:pic>
        <p:nvPicPr>
          <p:cNvPr id="5" name="Picture 4">
            <a:hlinkClick r:id="rId5" action="ppaction://hlinksldjump"/>
            <a:extLst>
              <a:ext uri="{FF2B5EF4-FFF2-40B4-BE49-F238E27FC236}">
                <a16:creationId xmlns:a16="http://schemas.microsoft.com/office/drawing/2014/main" id="{583EC581-EF7E-E7BE-75B5-B09EBB63D259}"/>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138591" y="1542078"/>
            <a:ext cx="3846905" cy="2278972"/>
          </a:xfrm>
          <a:prstGeom prst="roundRect">
            <a:avLst>
              <a:gd name="adj" fmla="val 2430"/>
            </a:avLst>
          </a:prstGeom>
          <a:solidFill>
            <a:schemeClr val="bg1"/>
          </a:solidFill>
          <a:ln>
            <a:solidFill>
              <a:schemeClr val="bg1">
                <a:lumMod val="75000"/>
              </a:schemeClr>
            </a:solidFill>
          </a:ln>
          <a:effectLst/>
        </p:spPr>
      </p:pic>
      <p:pic>
        <p:nvPicPr>
          <p:cNvPr id="6" name="Picture 5">
            <a:hlinkClick r:id="rId7" action="ppaction://hlinksldjump"/>
            <a:extLst>
              <a:ext uri="{FF2B5EF4-FFF2-40B4-BE49-F238E27FC236}">
                <a16:creationId xmlns:a16="http://schemas.microsoft.com/office/drawing/2014/main" id="{03A6BE8F-3950-A944-7F8A-0EBFB6B3D3DC}"/>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040753" y="4235651"/>
            <a:ext cx="3656725" cy="2056907"/>
          </a:xfrm>
          <a:prstGeom prst="roundRect">
            <a:avLst>
              <a:gd name="adj" fmla="val 2430"/>
            </a:avLst>
          </a:prstGeom>
          <a:solidFill>
            <a:schemeClr val="bg1"/>
          </a:solidFill>
          <a:ln>
            <a:solidFill>
              <a:schemeClr val="bg1">
                <a:lumMod val="75000"/>
              </a:schemeClr>
            </a:solidFill>
          </a:ln>
          <a:effectLst/>
        </p:spPr>
      </p:pic>
      <p:pic>
        <p:nvPicPr>
          <p:cNvPr id="10" name="Picture 9">
            <a:hlinkClick r:id="rId9" action="ppaction://hlinksldjump"/>
            <a:extLst>
              <a:ext uri="{FF2B5EF4-FFF2-40B4-BE49-F238E27FC236}">
                <a16:creationId xmlns:a16="http://schemas.microsoft.com/office/drawing/2014/main" id="{55F57E5C-FBA8-B015-DD67-E5C6C587BB64}"/>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7704938" y="4235650"/>
            <a:ext cx="3654528" cy="2056907"/>
          </a:xfrm>
          <a:prstGeom prst="roundRect">
            <a:avLst>
              <a:gd name="adj" fmla="val 2430"/>
            </a:avLst>
          </a:prstGeom>
          <a:solidFill>
            <a:schemeClr val="bg1"/>
          </a:solidFill>
          <a:ln>
            <a:solidFill>
              <a:schemeClr val="bg1">
                <a:lumMod val="75000"/>
              </a:schemeClr>
            </a:solidFill>
          </a:ln>
          <a:effectLst/>
        </p:spPr>
      </p:pic>
    </p:spTree>
    <p:extLst>
      <p:ext uri="{BB962C8B-B14F-4D97-AF65-F5344CB8AC3E}">
        <p14:creationId xmlns:p14="http://schemas.microsoft.com/office/powerpoint/2010/main" val="13638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DEDF5-A9CE-3172-F36C-E2A5E977B4F6}"/>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07D50238-7AB1-883D-F314-17C69E53DE28}"/>
              </a:ext>
            </a:extLst>
          </p:cNvPr>
          <p:cNvSpPr>
            <a:spLocks noGrp="1"/>
          </p:cNvSpPr>
          <p:nvPr>
            <p:ph type="title"/>
          </p:nvPr>
        </p:nvSpPr>
        <p:spPr>
          <a:xfrm>
            <a:off x="588963" y="585788"/>
            <a:ext cx="11010900" cy="554037"/>
          </a:xfrm>
        </p:spPr>
        <p:txBody>
          <a:bodyPr/>
          <a:lstStyle/>
          <a:p>
            <a:r>
              <a:rPr lang="en-US"/>
              <a:t>Onboard &amp; engage: Assign licenses</a:t>
            </a:r>
          </a:p>
        </p:txBody>
      </p:sp>
      <p:sp>
        <p:nvSpPr>
          <p:cNvPr id="2" name="Text Placeholder 1">
            <a:extLst>
              <a:ext uri="{FF2B5EF4-FFF2-40B4-BE49-F238E27FC236}">
                <a16:creationId xmlns:a16="http://schemas.microsoft.com/office/drawing/2014/main" id="{D1A9B836-70E1-DCE1-64FF-62BF67C2F65E}"/>
              </a:ext>
            </a:extLst>
          </p:cNvPr>
          <p:cNvSpPr>
            <a:spLocks noGrp="1"/>
          </p:cNvSpPr>
          <p:nvPr>
            <p:ph type="body" sz="quarter" idx="4294967295"/>
          </p:nvPr>
        </p:nvSpPr>
        <p:spPr>
          <a:xfrm>
            <a:off x="588963" y="1200729"/>
            <a:ext cx="5595938" cy="339725"/>
          </a:xfrm>
        </p:spPr>
        <p:txBody>
          <a:bodyPr lIns="0">
            <a:normAutofit/>
          </a:bodyPr>
          <a:lstStyle/>
          <a:p>
            <a:pPr marL="0" lvl="1" indent="0">
              <a:lnSpc>
                <a:spcPct val="100000"/>
              </a:lnSpc>
              <a:spcBef>
                <a:spcPts val="1000"/>
              </a:spcBef>
              <a:buNone/>
            </a:pPr>
            <a:r>
              <a:rPr lang="en-US" sz="1600">
                <a:solidFill>
                  <a:srgbClr val="0078D4"/>
                </a:solidFill>
                <a:latin typeface="Segoe UI Semibold" panose="020B0502040204020203" pitchFamily="34" charset="0"/>
                <a:cs typeface="Segoe UI Semibold" panose="020B0502040204020203" pitchFamily="34" charset="0"/>
              </a:rPr>
              <a:t>License your Business Users</a:t>
            </a:r>
          </a:p>
        </p:txBody>
      </p:sp>
      <p:sp>
        <p:nvSpPr>
          <p:cNvPr id="7" name="Text Placeholder 15">
            <a:extLst>
              <a:ext uri="{FF2B5EF4-FFF2-40B4-BE49-F238E27FC236}">
                <a16:creationId xmlns:a16="http://schemas.microsoft.com/office/drawing/2014/main" id="{00E74044-7F83-D27F-872F-D61ACCA0A81C}"/>
              </a:ext>
            </a:extLst>
          </p:cNvPr>
          <p:cNvSpPr txBox="1">
            <a:spLocks/>
          </p:cNvSpPr>
          <p:nvPr/>
        </p:nvSpPr>
        <p:spPr>
          <a:xfrm>
            <a:off x="588963" y="1672852"/>
            <a:ext cx="5397500" cy="1202233"/>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solidFill>
                  <a:prstClr val="black"/>
                </a:solidFill>
                <a:effectLst/>
                <a:uLnTx/>
                <a:uFillTx/>
                <a:latin typeface="+mj-lt"/>
                <a:ea typeface="+mn-ea"/>
                <a:cs typeface="Segoe UI" panose="020B0502040204020203" pitchFamily="34" charset="0"/>
              </a:rPr>
              <a:t>Assign licenses</a:t>
            </a:r>
          </a:p>
          <a:p>
            <a:pPr marL="11113" lvl="1" indent="0">
              <a:spcBef>
                <a:spcPts val="1000"/>
              </a:spcBef>
              <a:buNone/>
              <a:defRPr/>
            </a:pPr>
            <a:r>
              <a:rPr lang="en-US" sz="1400" dirty="0">
                <a:latin typeface="Segoe UI" panose="020B0502040204020203" pitchFamily="34" charset="0"/>
                <a:cs typeface="Segoe UI" panose="020B0502040204020203" pitchFamily="34" charset="0"/>
              </a:rPr>
              <a:t>Based on the results of the</a:t>
            </a:r>
            <a:r>
              <a:rPr lang="en-US" sz="1400" dirty="0">
                <a:solidFill>
                  <a:srgbClr val="0078D4"/>
                </a:solidFill>
                <a:latin typeface="Segoe UI" panose="020B0502040204020203" pitchFamily="34" charset="0"/>
                <a:cs typeface="Segoe UI" panose="020B0502040204020203" pitchFamily="34" charset="0"/>
              </a:rPr>
              <a:t> </a:t>
            </a:r>
            <a:r>
              <a:rPr lang="en-US" sz="1400" dirty="0">
                <a:solidFill>
                  <a:srgbClr val="0078D4"/>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Optimization Assessment</a:t>
            </a:r>
            <a:r>
              <a:rPr lang="en-US" sz="1400" dirty="0">
                <a:solidFill>
                  <a:srgbClr val="0078D4"/>
                </a:solidFill>
                <a:latin typeface="Segoe UI" panose="020B0502040204020203" pitchFamily="34" charset="0"/>
                <a:cs typeface="Segoe UI" panose="020B0502040204020203" pitchFamily="34" charset="0"/>
              </a:rPr>
              <a:t> </a:t>
            </a:r>
            <a:r>
              <a:rPr lang="en-US" sz="1400" dirty="0">
                <a:latin typeface="Segoe UI" panose="020B0502040204020203" pitchFamily="34" charset="0"/>
                <a:cs typeface="Segoe UI" panose="020B0502040204020203" pitchFamily="34" charset="0"/>
              </a:rPr>
              <a:t>and </a:t>
            </a:r>
            <a:r>
              <a:rPr lang="en-US" sz="1400" dirty="0">
                <a:solidFill>
                  <a:srgbClr val="0078D4"/>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scenario discovery</a:t>
            </a:r>
            <a:r>
              <a:rPr lang="en-US" sz="1400" dirty="0">
                <a:latin typeface="Segoe UI" panose="020B0502040204020203" pitchFamily="34" charset="0"/>
                <a:cs typeface="Segoe UI" panose="020B0502040204020203" pitchFamily="34" charset="0"/>
              </a:rPr>
              <a:t>, the appropriate licenses need to be assigned to the select set of end users.</a:t>
            </a:r>
          </a:p>
          <a:p>
            <a:pPr marL="11113" lvl="1" indent="0">
              <a:spcBef>
                <a:spcPts val="1000"/>
              </a:spcBef>
              <a:buNone/>
              <a:defRPr/>
            </a:pPr>
            <a:r>
              <a:rPr lang="en-US" sz="1400" dirty="0">
                <a:latin typeface="Segoe UI" panose="020B0502040204020203" pitchFamily="34" charset="0"/>
                <a:cs typeface="Segoe UI" panose="020B0502040204020203" pitchFamily="34" charset="0"/>
              </a:rPr>
              <a:t>See the </a:t>
            </a:r>
            <a:r>
              <a:rPr lang="en-US" sz="1400" dirty="0">
                <a:latin typeface="Segoe UI" panose="020B0502040204020203" pitchFamily="34" charset="0"/>
                <a:cs typeface="Segoe UI" panose="020B0502040204020203" pitchFamily="34" charset="0"/>
                <a:hlinkClick r:id="rId5"/>
              </a:rPr>
              <a:t>License Allocation Guide</a:t>
            </a:r>
            <a:r>
              <a:rPr lang="en-US" sz="1400" dirty="0">
                <a:latin typeface="Segoe UI" panose="020B0502040204020203" pitchFamily="34" charset="0"/>
                <a:cs typeface="Segoe UI" panose="020B0502040204020203" pitchFamily="34" charset="0"/>
              </a:rPr>
              <a:t> for more information.</a:t>
            </a:r>
          </a:p>
        </p:txBody>
      </p:sp>
      <p:sp>
        <p:nvSpPr>
          <p:cNvPr id="8" name="Rounded Rectangle 1">
            <a:extLst>
              <a:ext uri="{FF2B5EF4-FFF2-40B4-BE49-F238E27FC236}">
                <a16:creationId xmlns:a16="http://schemas.microsoft.com/office/drawing/2014/main" id="{5025D9D8-73A0-23FD-828E-A9530931B3AD}"/>
              </a:ext>
              <a:ext uri="{C183D7F6-B498-43B3-948B-1728B52AA6E4}">
                <adec:decorative xmlns:adec="http://schemas.microsoft.com/office/drawing/2017/decorative" val="1"/>
              </a:ext>
            </a:extLst>
          </p:cNvPr>
          <p:cNvSpPr/>
          <p:nvPr/>
        </p:nvSpPr>
        <p:spPr bwMode="auto">
          <a:xfrm>
            <a:off x="495300" y="3911601"/>
            <a:ext cx="5600699" cy="2162176"/>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marR="0" lvl="1" indent="-21431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Based on the adoption plan, develop a list of users who will </a:t>
            </a:r>
            <a:b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receive the licenses first. A few data points to keep in mind:</a:t>
            </a:r>
          </a:p>
          <a:p>
            <a:pPr marL="457200" marR="0" lvl="1" indent="-2286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Analyze departments with the highest Microsoft 365 usage data, and based on that analysis start enabling entire teams within Marketing, Sales, or HR</a:t>
            </a:r>
          </a:p>
          <a:p>
            <a:pPr marL="457200" marR="0" lvl="1" indent="-2286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Use the Scenario Library to identify top use cases and the key metrics you would like to improve in your functional area</a:t>
            </a:r>
          </a:p>
          <a:p>
            <a:pPr marL="225425" marR="0" lvl="1" indent="-21431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Use the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6">
                  <a:extLst>
                    <a:ext uri="{A12FA001-AC4F-418D-AE19-62706E023703}">
                      <ahyp:hlinkClr xmlns:ahyp="http://schemas.microsoft.com/office/drawing/2018/hyperlinkcolor" val="tx"/>
                    </a:ext>
                  </a:extLst>
                </a:hlinkClick>
              </a:rPr>
              <a:t>setup guide</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to assign required licenses to users or customer’s preferred method. You can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7">
                  <a:extLst>
                    <a:ext uri="{A12FA001-AC4F-418D-AE19-62706E023703}">
                      <ahyp:hlinkClr xmlns:ahyp="http://schemas.microsoft.com/office/drawing/2018/hyperlinkcolor" val="tx"/>
                    </a:ext>
                  </a:extLst>
                </a:hlinkClick>
              </a:rPr>
              <a:t>assign and unassign licenses</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for users on the Licenses page under the Active users page</a:t>
            </a:r>
            <a:r>
              <a:rPr lang="en-US" sz="1200">
                <a:solidFill>
                  <a:schemeClr val="tx1"/>
                </a:solidFill>
                <a:latin typeface="Segoe UI"/>
                <a:cs typeface="Segoe UI" panose="020B0502040204020203" pitchFamily="34" charset="0"/>
              </a:rPr>
              <a:t>.</a:t>
            </a:r>
            <a:endParaRPr kumimoji="0" lang="en-US" sz="12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p:txBody>
      </p:sp>
      <p:grpSp>
        <p:nvGrpSpPr>
          <p:cNvPr id="10" name="Group 9">
            <a:extLst>
              <a:ext uri="{FF2B5EF4-FFF2-40B4-BE49-F238E27FC236}">
                <a16:creationId xmlns:a16="http://schemas.microsoft.com/office/drawing/2014/main" id="{D9047412-6245-F4BD-D51A-4051BBFF69C1}"/>
              </a:ext>
              <a:ext uri="{C183D7F6-B498-43B3-948B-1728B52AA6E4}">
                <adec:decorative xmlns:adec="http://schemas.microsoft.com/office/drawing/2017/decorative" val="1"/>
              </a:ext>
            </a:extLst>
          </p:cNvPr>
          <p:cNvGrpSpPr/>
          <p:nvPr/>
        </p:nvGrpSpPr>
        <p:grpSpPr>
          <a:xfrm>
            <a:off x="5143804" y="3539146"/>
            <a:ext cx="748996" cy="748996"/>
            <a:chOff x="5172928" y="4167694"/>
            <a:chExt cx="748996" cy="748996"/>
          </a:xfrm>
        </p:grpSpPr>
        <p:sp>
          <p:nvSpPr>
            <p:cNvPr id="13" name="Oval 1091_1">
              <a:extLst>
                <a:ext uri="{FF2B5EF4-FFF2-40B4-BE49-F238E27FC236}">
                  <a16:creationId xmlns:a16="http://schemas.microsoft.com/office/drawing/2014/main" id="{ED978EA2-84CA-510B-08A2-7587D678CD37}"/>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18" name="Freeform: Shape 19">
              <a:extLst>
                <a:ext uri="{FF2B5EF4-FFF2-40B4-BE49-F238E27FC236}">
                  <a16:creationId xmlns:a16="http://schemas.microsoft.com/office/drawing/2014/main" id="{71B2CF8B-E676-5D73-FC12-8B20F6884F8B}"/>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pic>
        <p:nvPicPr>
          <p:cNvPr id="19" name="Picture 18">
            <a:extLst>
              <a:ext uri="{FF2B5EF4-FFF2-40B4-BE49-F238E27FC236}">
                <a16:creationId xmlns:a16="http://schemas.microsoft.com/office/drawing/2014/main" id="{2F81348F-D2BB-2BED-DBC3-F4F1A92575C6}"/>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10734" r="-2244" b="-43039"/>
          <a:stretch/>
        </p:blipFill>
        <p:spPr>
          <a:xfrm>
            <a:off x="6484149" y="1539877"/>
            <a:ext cx="5206996" cy="4533900"/>
          </a:xfrm>
          <a:prstGeom prst="roundRect">
            <a:avLst>
              <a:gd name="adj" fmla="val 2430"/>
            </a:avLst>
          </a:prstGeom>
          <a:solidFill>
            <a:schemeClr val="bg1"/>
          </a:solidFill>
          <a:ln>
            <a:solidFill>
              <a:schemeClr val="bg1">
                <a:lumMod val="75000"/>
              </a:schemeClr>
            </a:solidFill>
          </a:ln>
          <a:effectLst/>
        </p:spPr>
      </p:pic>
    </p:spTree>
    <p:extLst>
      <p:ext uri="{BB962C8B-B14F-4D97-AF65-F5344CB8AC3E}">
        <p14:creationId xmlns:p14="http://schemas.microsoft.com/office/powerpoint/2010/main" val="23792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951741C5-C8CC-EF97-793E-519A39BE78DC}"/>
              </a:ext>
              <a:ext uri="{C183D7F6-B498-43B3-948B-1728B52AA6E4}">
                <adec:decorative xmlns:adec="http://schemas.microsoft.com/office/drawing/2017/decorative" val="1"/>
              </a:ext>
            </a:extLst>
          </p:cNvPr>
          <p:cNvSpPr/>
          <p:nvPr/>
        </p:nvSpPr>
        <p:spPr bwMode="auto">
          <a:xfrm>
            <a:off x="579437" y="1470101"/>
            <a:ext cx="11033605" cy="4802111"/>
          </a:xfrm>
          <a:prstGeom prst="roundRect">
            <a:avLst>
              <a:gd name="adj" fmla="val 5133"/>
            </a:avLst>
          </a:prstGeom>
          <a:noFill/>
          <a:ln w="19050">
            <a:solidFill>
              <a:srgbClr val="F4F3F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A6C05149-5905-01B3-0BC1-778E6ABD1D9E}"/>
              </a:ext>
            </a:extLst>
          </p:cNvPr>
          <p:cNvSpPr>
            <a:spLocks noGrp="1"/>
          </p:cNvSpPr>
          <p:nvPr>
            <p:ph type="title"/>
          </p:nvPr>
        </p:nvSpPr>
        <p:spPr>
          <a:xfrm>
            <a:off x="588261" y="585216"/>
            <a:ext cx="11011601" cy="553998"/>
          </a:xfrm>
        </p:spPr>
        <p:txBody>
          <a:bodyPr wrap="square" lIns="0" tIns="0" rIns="0" bIns="0">
            <a:spAutoFit/>
          </a:bodyPr>
          <a:lstStyle/>
          <a:p>
            <a:pPr algn="ctr"/>
            <a:r>
              <a:rPr lang="en-US" dirty="0"/>
              <a:t>Pinning Copilot</a:t>
            </a:r>
          </a:p>
        </p:txBody>
      </p:sp>
      <p:sp>
        <p:nvSpPr>
          <p:cNvPr id="4" name="TextBox 3">
            <a:extLst>
              <a:ext uri="{FF2B5EF4-FFF2-40B4-BE49-F238E27FC236}">
                <a16:creationId xmlns:a16="http://schemas.microsoft.com/office/drawing/2014/main" id="{72C54E07-3F82-69DE-EF85-318235EAE692}"/>
              </a:ext>
            </a:extLst>
          </p:cNvPr>
          <p:cNvSpPr txBox="1"/>
          <p:nvPr/>
        </p:nvSpPr>
        <p:spPr>
          <a:xfrm>
            <a:off x="1028644" y="1331363"/>
            <a:ext cx="10200634" cy="368945"/>
          </a:xfrm>
          <a:prstGeom prst="round2SameRect">
            <a:avLst>
              <a:gd name="adj1" fmla="val 50000"/>
              <a:gd name="adj2"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400" b="0" i="0" u="none" strike="noStrike"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cs typeface="Segoe UI" pitchFamily="34" charset="0"/>
              </a:rPr>
              <a:t>Encourage your organization to use Copilot by pinning it to the navigation bar of the Microsoft 365 apps.</a:t>
            </a:r>
          </a:p>
        </p:txBody>
      </p:sp>
      <p:sp>
        <p:nvSpPr>
          <p:cNvPr id="15" name="TextBox 21">
            <a:extLst>
              <a:ext uri="{FF2B5EF4-FFF2-40B4-BE49-F238E27FC236}">
                <a16:creationId xmlns:a16="http://schemas.microsoft.com/office/drawing/2014/main" id="{05B3F372-9F14-054E-7C1C-C4F975DCF0E2}"/>
              </a:ext>
            </a:extLst>
          </p:cNvPr>
          <p:cNvSpPr txBox="1"/>
          <p:nvPr/>
        </p:nvSpPr>
        <p:spPr>
          <a:xfrm>
            <a:off x="876170" y="1998366"/>
            <a:ext cx="2494490" cy="2528384"/>
          </a:xfrm>
          <a:prstGeom prst="rect">
            <a:avLst/>
          </a:prstGeom>
          <a:noFill/>
        </p:spPr>
        <p:txBody>
          <a:bodyPr wrap="square" lIns="0" tIns="0" rIns="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3999"/>
              </a:lnSpc>
              <a:spcBef>
                <a:spcPts val="0"/>
              </a:spcBef>
              <a:spcAft>
                <a:spcPts val="10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a:rPr>
              <a:t>By default, Copilot is not pinned to the navigation bar. Users will be asked if they want to pin Copilot.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a:rPr>
              <a:t>Administrators can change this behavior by selecting an option for pinning Microsoft Copilot to the navigation bar:</a:t>
            </a:r>
          </a:p>
        </p:txBody>
      </p:sp>
      <p:pic>
        <p:nvPicPr>
          <p:cNvPr id="5" name="Picture 4" descr="Screenshot of where the Copilot policies are in the Microsoft 365 admin center">
            <a:extLst>
              <a:ext uri="{FF2B5EF4-FFF2-40B4-BE49-F238E27FC236}">
                <a16:creationId xmlns:a16="http://schemas.microsoft.com/office/drawing/2014/main" id="{FAEF672E-35BF-EA55-7882-32FAA97A2A5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08973" y="1898958"/>
            <a:ext cx="3584769" cy="4092656"/>
          </a:xfrm>
          <a:prstGeom prst="roundRect">
            <a:avLst>
              <a:gd name="adj" fmla="val 3040"/>
            </a:avLst>
          </a:prstGeom>
          <a:ln w="3175">
            <a:solidFill>
              <a:schemeClr val="bg1">
                <a:lumMod val="50000"/>
              </a:schemeClr>
            </a:solidFill>
          </a:ln>
        </p:spPr>
      </p:pic>
      <p:pic>
        <p:nvPicPr>
          <p:cNvPr id="3" name="Picture 2" descr="Screenshot of the policy within the admin center that allows admins to pin the Copilot app to the navigation bar, which is recommended.">
            <a:extLst>
              <a:ext uri="{FF2B5EF4-FFF2-40B4-BE49-F238E27FC236}">
                <a16:creationId xmlns:a16="http://schemas.microsoft.com/office/drawing/2014/main" id="{6BF389AB-6D9A-CCD8-0949-EFB0359F0C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32055" y="1879111"/>
            <a:ext cx="4070957" cy="3129294"/>
          </a:xfrm>
          <a:prstGeom prst="roundRect">
            <a:avLst>
              <a:gd name="adj" fmla="val 3040"/>
            </a:avLst>
          </a:prstGeom>
          <a:ln w="3175">
            <a:solidFill>
              <a:schemeClr val="bg1">
                <a:lumMod val="50000"/>
              </a:schemeClr>
            </a:solidFill>
          </a:ln>
        </p:spPr>
      </p:pic>
      <p:pic>
        <p:nvPicPr>
          <p:cNvPr id="12" name="Picture 2" descr="Screenshot showing the option to allow users to be asked whether they want to pin Copilot to the navigation bar if admins choose to not pin the app as a policy=">
            <a:extLst>
              <a:ext uri="{FF2B5EF4-FFF2-40B4-BE49-F238E27FC236}">
                <a16:creationId xmlns:a16="http://schemas.microsoft.com/office/drawing/2014/main" id="{C1319F39-88D6-81CD-3902-B9659995B99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822552" y="5147143"/>
            <a:ext cx="2480461" cy="628327"/>
          </a:xfrm>
          <a:prstGeom prst="roundRect">
            <a:avLst>
              <a:gd name="adj" fmla="val 9615"/>
            </a:avLst>
          </a:prstGeom>
          <a:ln w="3175">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F7907E94-9571-AB5B-D063-02CC3A09FF32}"/>
              </a:ext>
              <a:ext uri="{C183D7F6-B498-43B3-948B-1728B52AA6E4}">
                <adec:decorative xmlns:adec="http://schemas.microsoft.com/office/drawing/2017/decorative" val="0"/>
              </a:ext>
            </a:extLst>
          </p:cNvPr>
          <p:cNvSpPr/>
          <p:nvPr/>
        </p:nvSpPr>
        <p:spPr bwMode="auto">
          <a:xfrm>
            <a:off x="7476633" y="6079544"/>
            <a:ext cx="3752645" cy="35051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hlinkClick r:id="rId6">
                  <a:extLst>
                    <a:ext uri="{A12FA001-AC4F-418D-AE19-62706E023703}">
                      <ahyp:hlinkClr xmlns:ahyp="http://schemas.microsoft.com/office/drawing/2018/hyperlinkcolor" val="tx"/>
                    </a:ext>
                  </a:extLst>
                </a:hlinkClick>
              </a:rPr>
              <a:t>Learn more about pinning Copilot</a:t>
            </a:r>
            <a:endPar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hlinkClick r:id="" action="ppaction://noaction">
                <a:extLst>
                  <a:ext uri="{A12FA001-AC4F-418D-AE19-62706E023703}">
                    <ahyp:hlinkClr xmlns:ahyp="http://schemas.microsoft.com/office/drawing/2018/hyperlinkcolor" val="tx"/>
                  </a:ext>
                </a:extLst>
              </a:hlinkClick>
            </a:endParaRPr>
          </a:p>
        </p:txBody>
      </p:sp>
      <p:sp>
        <p:nvSpPr>
          <p:cNvPr id="8" name="Rectangle: Rounded Corners 7">
            <a:extLst>
              <a:ext uri="{FF2B5EF4-FFF2-40B4-BE49-F238E27FC236}">
                <a16:creationId xmlns:a16="http://schemas.microsoft.com/office/drawing/2014/main" id="{19762615-62EB-129F-B909-015FA574D987}"/>
              </a:ext>
              <a:ext uri="{C183D7F6-B498-43B3-948B-1728B52AA6E4}">
                <adec:decorative xmlns:adec="http://schemas.microsoft.com/office/drawing/2017/decorative" val="1"/>
              </a:ext>
            </a:extLst>
          </p:cNvPr>
          <p:cNvSpPr/>
          <p:nvPr/>
        </p:nvSpPr>
        <p:spPr bwMode="auto">
          <a:xfrm>
            <a:off x="3510497" y="3613240"/>
            <a:ext cx="452198" cy="128491"/>
          </a:xfrm>
          <a:prstGeom prst="roundRect">
            <a:avLst>
              <a:gd name="adj" fmla="val 50000"/>
            </a:avLst>
          </a:prstGeom>
          <a:noFill/>
          <a:ln w="22225">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44000" tIns="0" rIns="14400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A77D3"/>
              </a:solidFill>
              <a:effectLst/>
              <a:uLnTx/>
              <a:uFillTx/>
              <a:latin typeface="Segoe UI"/>
              <a:ea typeface="+mn-ea"/>
              <a:cs typeface="Segoe UI"/>
            </a:endParaRPr>
          </a:p>
        </p:txBody>
      </p:sp>
      <p:cxnSp>
        <p:nvCxnSpPr>
          <p:cNvPr id="14" name="Straight Arrow Connector 13">
            <a:extLst>
              <a:ext uri="{FF2B5EF4-FFF2-40B4-BE49-F238E27FC236}">
                <a16:creationId xmlns:a16="http://schemas.microsoft.com/office/drawing/2014/main" id="{BC563C62-7163-7105-BAA5-A5F7FF42AB61}"/>
              </a:ext>
              <a:ext uri="{C183D7F6-B498-43B3-948B-1728B52AA6E4}">
                <adec:decorative xmlns:adec="http://schemas.microsoft.com/office/drawing/2017/decorative" val="1"/>
              </a:ext>
            </a:extLst>
          </p:cNvPr>
          <p:cNvCxnSpPr>
            <a:cxnSpLocks/>
          </p:cNvCxnSpPr>
          <p:nvPr/>
        </p:nvCxnSpPr>
        <p:spPr>
          <a:xfrm>
            <a:off x="4723599" y="3817984"/>
            <a:ext cx="1133993" cy="0"/>
          </a:xfrm>
          <a:prstGeom prst="straightConnector1">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2BEEAF-E715-DAD5-36FD-7C7D9304BAEA}"/>
              </a:ext>
              <a:ext uri="{C183D7F6-B498-43B3-948B-1728B52AA6E4}">
                <adec:decorative xmlns:adec="http://schemas.microsoft.com/office/drawing/2017/decorative" val="1"/>
              </a:ext>
            </a:extLst>
          </p:cNvPr>
          <p:cNvSpPr/>
          <p:nvPr/>
        </p:nvSpPr>
        <p:spPr bwMode="auto">
          <a:xfrm>
            <a:off x="7476633" y="4828477"/>
            <a:ext cx="1243621" cy="628327"/>
          </a:xfrm>
          <a:custGeom>
            <a:avLst/>
            <a:gdLst>
              <a:gd name="connsiteX0" fmla="*/ 0 w 1282391"/>
              <a:gd name="connsiteY0" fmla="*/ 0 h 546410"/>
              <a:gd name="connsiteX1" fmla="*/ 0 w 1282391"/>
              <a:gd name="connsiteY1" fmla="*/ 546410 h 546410"/>
              <a:gd name="connsiteX2" fmla="*/ 1282391 w 1282391"/>
              <a:gd name="connsiteY2" fmla="*/ 546410 h 546410"/>
            </a:gdLst>
            <a:ahLst/>
            <a:cxnLst>
              <a:cxn ang="0">
                <a:pos x="connsiteX0" y="connsiteY0"/>
              </a:cxn>
              <a:cxn ang="0">
                <a:pos x="connsiteX1" y="connsiteY1"/>
              </a:cxn>
              <a:cxn ang="0">
                <a:pos x="connsiteX2" y="connsiteY2"/>
              </a:cxn>
            </a:cxnLst>
            <a:rect l="l" t="t" r="r" b="b"/>
            <a:pathLst>
              <a:path w="1282391" h="546410">
                <a:moveTo>
                  <a:pt x="0" y="0"/>
                </a:moveTo>
                <a:lnTo>
                  <a:pt x="0" y="546410"/>
                </a:lnTo>
                <a:lnTo>
                  <a:pt x="1282391" y="546410"/>
                </a:lnTo>
              </a:path>
            </a:pathLst>
          </a:custGeom>
          <a:noFill/>
          <a:ln w="19050">
            <a:solidFill>
              <a:srgbClr val="8661C5"/>
            </a:solidFill>
            <a:headEnd type="none" w="med" len="med"/>
            <a:tailEnd type="arrow" w="lg" len="sm"/>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24663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0 -2.59259E-6 L 0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42" presetClass="path" presetSubtype="0" decel="100000" fill="hold" grpId="1" nodeType="withEffect">
                                  <p:stCondLst>
                                    <p:cond delay="0"/>
                                  </p:stCondLst>
                                  <p:childTnLst>
                                    <p:animMotion origin="layout" path="M 0 -2.59259E-6 L 0 0.03542 " pathEditMode="relative" rAng="0" ptsTypes="AA">
                                      <p:cBhvr>
                                        <p:cTn id="14" dur="700" spd="-100000" fill="hold"/>
                                        <p:tgtEl>
                                          <p:spTgt spid="15"/>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0"/>
                                  </p:stCondLst>
                                  <p:childTnLst>
                                    <p:animMotion origin="layout" path="M 0 -2.59259E-6 L 0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42" presetClass="path" presetSubtype="0" decel="100000" fill="hold" nodeType="withEffect">
                                  <p:stCondLst>
                                    <p:cond delay="0"/>
                                  </p:stCondLst>
                                  <p:childTnLst>
                                    <p:animMotion origin="layout" path="M 0 -2.59259E-6 L 0 0.03542 " pathEditMode="relative" rAng="0" ptsTypes="AA">
                                      <p:cBhvr>
                                        <p:cTn id="24" dur="700" spd="-100000" fill="hold"/>
                                        <p:tgtEl>
                                          <p:spTgt spid="5"/>
                                        </p:tgtEl>
                                        <p:attrNameLst>
                                          <p:attrName>ppt_x</p:attrName>
                                          <p:attrName>ppt_y</p:attrName>
                                        </p:attrNameLst>
                                      </p:cBhvr>
                                      <p:rCtr x="0" y="1759"/>
                                    </p:animMotion>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42" presetClass="path" presetSubtype="0" decel="100000" fill="hold" grpId="1" nodeType="withEffect">
                                  <p:stCondLst>
                                    <p:cond delay="0"/>
                                  </p:stCondLst>
                                  <p:childTnLst>
                                    <p:animMotion origin="layout" path="M 0 -2.59259E-6 L 0 0.03542 " pathEditMode="relative" rAng="0" ptsTypes="AA">
                                      <p:cBhvr>
                                        <p:cTn id="29" dur="700" spd="-100000" fill="hold"/>
                                        <p:tgtEl>
                                          <p:spTgt spid="8"/>
                                        </p:tgtEl>
                                        <p:attrNameLst>
                                          <p:attrName>ppt_x</p:attrName>
                                          <p:attrName>ppt_y</p:attrName>
                                        </p:attrNameLst>
                                      </p:cBhvr>
                                      <p:rCtr x="0" y="1759"/>
                                    </p:animMotion>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42" presetClass="path" presetSubtype="0" decel="100000" fill="hold" grpId="1" nodeType="withEffect">
                                  <p:stCondLst>
                                    <p:cond delay="0"/>
                                  </p:stCondLst>
                                  <p:childTnLst>
                                    <p:animMotion origin="layout" path="M 0 -2.59259E-6 L 0 0.03542 " pathEditMode="relative" rAng="0" ptsTypes="AA">
                                      <p:cBhvr>
                                        <p:cTn id="34" dur="700" spd="-100000" fill="hold"/>
                                        <p:tgtEl>
                                          <p:spTgt spid="9"/>
                                        </p:tgtEl>
                                        <p:attrNameLst>
                                          <p:attrName>ppt_x</p:attrName>
                                          <p:attrName>ppt_y</p:attrName>
                                        </p:attrNameLst>
                                      </p:cBhvr>
                                      <p:rCtr x="0" y="1759"/>
                                    </p:animMotion>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42" presetClass="path" presetSubtype="0" decel="100000" fill="hold" nodeType="withEffect">
                                  <p:stCondLst>
                                    <p:cond delay="0"/>
                                  </p:stCondLst>
                                  <p:childTnLst>
                                    <p:animMotion origin="layout" path="M 0 -2.59259E-6 L 0 0.03542 " pathEditMode="relative" rAng="0" ptsTypes="AA">
                                      <p:cBhvr>
                                        <p:cTn id="39" dur="700" spd="-100000" fill="hold"/>
                                        <p:tgtEl>
                                          <p:spTgt spid="14"/>
                                        </p:tgtEl>
                                        <p:attrNameLst>
                                          <p:attrName>ppt_x</p:attrName>
                                          <p:attrName>ppt_y</p:attrName>
                                        </p:attrNameLst>
                                      </p:cBhvr>
                                      <p:rCtr x="0" y="1759"/>
                                    </p:animMotion>
                                  </p:childTnLst>
                                </p:cTn>
                              </p:par>
                            </p:childTnLst>
                          </p:cTn>
                        </p:par>
                        <p:par>
                          <p:cTn id="40" fill="hold">
                            <p:stCondLst>
                              <p:cond delay="700"/>
                            </p:stCondLst>
                            <p:childTnLst>
                              <p:par>
                                <p:cTn id="41" presetID="10" presetClass="entr" presetSubtype="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42" presetClass="path" presetSubtype="0" decel="100000" fill="hold" nodeType="withEffect">
                                  <p:stCondLst>
                                    <p:cond delay="0"/>
                                  </p:stCondLst>
                                  <p:childTnLst>
                                    <p:animMotion origin="layout" path="M 0 -2.59259E-6 L 0 0.03542 " pathEditMode="relative" rAng="0" ptsTypes="AA">
                                      <p:cBhvr>
                                        <p:cTn id="45" dur="700" spd="-100000" fill="hold"/>
                                        <p:tgtEl>
                                          <p:spTgt spid="12"/>
                                        </p:tgtEl>
                                        <p:attrNameLst>
                                          <p:attrName>ppt_x</p:attrName>
                                          <p:attrName>ppt_y</p:attrName>
                                        </p:attrNameLst>
                                      </p:cBhvr>
                                      <p:rCtr x="0" y="1759"/>
                                    </p:animMotion>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42" presetClass="path" presetSubtype="0" decel="100000" fill="hold" grpId="1" nodeType="withEffect">
                                  <p:stCondLst>
                                    <p:cond delay="0"/>
                                  </p:stCondLst>
                                  <p:childTnLst>
                                    <p:animMotion origin="layout" path="M 0 -2.59259E-6 L 0 0.03542 " pathEditMode="relative" rAng="0" ptsTypes="AA">
                                      <p:cBhvr>
                                        <p:cTn id="50" dur="700" spd="-100000" fill="hold"/>
                                        <p:tgtEl>
                                          <p:spTgt spid="1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9" grpId="0" animBg="1"/>
      <p:bldP spid="9" grpId="1" animBg="1"/>
      <p:bldP spid="8" grpId="0" animBg="1"/>
      <p:bldP spid="8" grpId="1" animBg="1"/>
      <p:bldP spid="16" grpId="0" animBg="1"/>
      <p:bldP spid="16"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7EB42D-8759-C270-A6BF-E0AB94C498E0}"/>
              </a:ext>
            </a:extLst>
          </p:cNvPr>
          <p:cNvSpPr>
            <a:spLocks noGrp="1"/>
          </p:cNvSpPr>
          <p:nvPr>
            <p:ph type="title"/>
          </p:nvPr>
        </p:nvSpPr>
        <p:spPr/>
        <p:txBody>
          <a:bodyPr/>
          <a:lstStyle/>
          <a:p>
            <a:r>
              <a:rPr lang="en-US"/>
              <a:t>Assign permissions by role (usage reports)</a:t>
            </a:r>
          </a:p>
        </p:txBody>
      </p:sp>
      <p:sp>
        <p:nvSpPr>
          <p:cNvPr id="5" name="Text Placeholder 4">
            <a:extLst>
              <a:ext uri="{FF2B5EF4-FFF2-40B4-BE49-F238E27FC236}">
                <a16:creationId xmlns:a16="http://schemas.microsoft.com/office/drawing/2014/main" id="{3452F105-2608-7F02-438A-A9A73637394C}"/>
              </a:ext>
            </a:extLst>
          </p:cNvPr>
          <p:cNvSpPr>
            <a:spLocks noGrp="1"/>
          </p:cNvSpPr>
          <p:nvPr>
            <p:ph type="body" sz="quarter" idx="12"/>
          </p:nvPr>
        </p:nvSpPr>
        <p:spPr/>
        <p:txBody>
          <a:bodyPr/>
          <a:lstStyle/>
          <a:p>
            <a:r>
              <a:rPr lang="en-US"/>
              <a:t>Onboard &amp; engage</a:t>
            </a:r>
          </a:p>
        </p:txBody>
      </p:sp>
    </p:spTree>
    <p:extLst>
      <p:ext uri="{BB962C8B-B14F-4D97-AF65-F5344CB8AC3E}">
        <p14:creationId xmlns:p14="http://schemas.microsoft.com/office/powerpoint/2010/main" val="358084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43152-A97C-A901-B672-32D9974CDE2D}"/>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75026591-C3C1-A423-0BD3-6F57B15578F0}"/>
              </a:ext>
            </a:extLst>
          </p:cNvPr>
          <p:cNvSpPr>
            <a:spLocks noGrp="1"/>
          </p:cNvSpPr>
          <p:nvPr>
            <p:ph type="title"/>
          </p:nvPr>
        </p:nvSpPr>
        <p:spPr>
          <a:xfrm>
            <a:off x="588963" y="585788"/>
            <a:ext cx="11010900" cy="554037"/>
          </a:xfrm>
        </p:spPr>
        <p:txBody>
          <a:bodyPr/>
          <a:lstStyle/>
          <a:p>
            <a:r>
              <a:rPr lang="en-US"/>
              <a:t>Onboard &amp; engage: Assign permissions by role</a:t>
            </a:r>
          </a:p>
        </p:txBody>
      </p:sp>
      <p:sp>
        <p:nvSpPr>
          <p:cNvPr id="2" name="Text Placeholder 1">
            <a:extLst>
              <a:ext uri="{FF2B5EF4-FFF2-40B4-BE49-F238E27FC236}">
                <a16:creationId xmlns:a16="http://schemas.microsoft.com/office/drawing/2014/main" id="{41C29AE0-40FA-3E22-C702-325F0D140616}"/>
              </a:ext>
            </a:extLst>
          </p:cNvPr>
          <p:cNvSpPr>
            <a:spLocks noGrp="1"/>
          </p:cNvSpPr>
          <p:nvPr>
            <p:ph type="body" sz="quarter" idx="4294967295"/>
          </p:nvPr>
        </p:nvSpPr>
        <p:spPr>
          <a:xfrm>
            <a:off x="588963" y="1200729"/>
            <a:ext cx="5595938" cy="377825"/>
          </a:xfrm>
        </p:spPr>
        <p:txBody>
          <a:bodyPr lIns="0">
            <a:normAutofit/>
          </a:bodyPr>
          <a:lstStyle/>
          <a:p>
            <a:pPr marL="0" lvl="1" indent="0">
              <a:lnSpc>
                <a:spcPct val="100000"/>
              </a:lnSpc>
              <a:spcBef>
                <a:spcPts val="1000"/>
              </a:spcBef>
              <a:buNone/>
            </a:pPr>
            <a:r>
              <a:rPr lang="en-US" sz="1600">
                <a:solidFill>
                  <a:srgbClr val="0078D4"/>
                </a:solidFill>
                <a:latin typeface="Segoe UI Semibold" panose="020B0502040204020203" pitchFamily="34" charset="0"/>
                <a:cs typeface="Segoe UI Semibold" panose="020B0502040204020203" pitchFamily="34" charset="0"/>
              </a:rPr>
              <a:t>Assign usage report permissions</a:t>
            </a:r>
          </a:p>
        </p:txBody>
      </p:sp>
      <p:sp>
        <p:nvSpPr>
          <p:cNvPr id="7" name="Text Placeholder 15">
            <a:extLst>
              <a:ext uri="{FF2B5EF4-FFF2-40B4-BE49-F238E27FC236}">
                <a16:creationId xmlns:a16="http://schemas.microsoft.com/office/drawing/2014/main" id="{DF977B81-F1E1-502F-D77C-1AB42EDC076B}"/>
              </a:ext>
            </a:extLst>
          </p:cNvPr>
          <p:cNvSpPr txBox="1">
            <a:spLocks/>
          </p:cNvSpPr>
          <p:nvPr/>
        </p:nvSpPr>
        <p:spPr>
          <a:xfrm>
            <a:off x="588963" y="1672699"/>
            <a:ext cx="5397500" cy="2422845"/>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2" marR="0" lvl="1" indent="0" fontAlgn="auto">
              <a:lnSpc>
                <a:spcPct val="100000"/>
              </a:lnSpc>
              <a:spcBef>
                <a:spcPts val="1000"/>
              </a:spcBef>
              <a:spcAft>
                <a:spcPts val="600"/>
              </a:spcAft>
              <a:buClrTx/>
              <a:buSzTx/>
              <a:buNone/>
              <a:defRPr/>
            </a:pPr>
            <a:r>
              <a:rPr lang="en-US" sz="1200">
                <a:latin typeface="Segoe UI" panose="020B0502040204020203" pitchFamily="34" charset="0"/>
                <a:cs typeface="Segoe UI" panose="020B0502040204020203" pitchFamily="34" charset="0"/>
              </a:rPr>
              <a:t>The </a:t>
            </a:r>
            <a:r>
              <a:rPr lang="en-US" sz="1200">
                <a:solidFill>
                  <a:srgbClr val="0078D4"/>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Microsoft Copilot 365 usage report</a:t>
            </a:r>
            <a:r>
              <a:rPr lang="en-US" sz="1200">
                <a:solidFill>
                  <a:srgbClr val="0078D4"/>
                </a:solidFill>
                <a:latin typeface="Segoe UI" panose="020B0502040204020203" pitchFamily="34" charset="0"/>
                <a:cs typeface="Segoe UI" panose="020B0502040204020203" pitchFamily="34" charset="0"/>
              </a:rPr>
              <a:t> </a:t>
            </a:r>
            <a:r>
              <a:rPr lang="en-US" sz="1200">
                <a:latin typeface="Segoe UI" panose="020B0502040204020203" pitchFamily="34" charset="0"/>
                <a:cs typeface="Segoe UI" panose="020B0502040204020203" pitchFamily="34" charset="0"/>
              </a:rPr>
              <a:t>allows you to interpret how ready your organization is to adopt Microsoft 365 Copilot.</a:t>
            </a:r>
          </a:p>
          <a:p>
            <a:pPr marL="11112" marR="0" lvl="1" indent="0" fontAlgn="auto">
              <a:lnSpc>
                <a:spcPct val="100000"/>
              </a:lnSpc>
              <a:spcBef>
                <a:spcPts val="1000"/>
              </a:spcBef>
              <a:spcAft>
                <a:spcPts val="0"/>
              </a:spcAft>
              <a:buClrTx/>
              <a:buSzTx/>
              <a:buNone/>
              <a:defRPr/>
            </a:pPr>
            <a:r>
              <a:rPr lang="en-US" sz="1200">
                <a:latin typeface="Segoe UI" panose="020B0502040204020203" pitchFamily="34" charset="0"/>
                <a:cs typeface="Segoe UI" panose="020B0502040204020203" pitchFamily="34" charset="0"/>
              </a:rPr>
              <a:t>The following roles can see the report: Global admins, Exchange admins, SharePoint admins, Reports reader, Teams admins, User Experience Success Manager. For more details, read our documentation </a:t>
            </a:r>
            <a:r>
              <a:rPr lang="en-US" sz="1200">
                <a:solidFill>
                  <a:srgbClr val="0078D4"/>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here</a:t>
            </a:r>
            <a:r>
              <a:rPr lang="en-US" sz="1200">
                <a:latin typeface="Segoe UI" panose="020B0502040204020203" pitchFamily="34" charset="0"/>
                <a:cs typeface="Segoe UI" panose="020B0502040204020203" pitchFamily="34" charset="0"/>
              </a:rPr>
              <a:t>.</a:t>
            </a:r>
          </a:p>
        </p:txBody>
      </p:sp>
      <p:sp>
        <p:nvSpPr>
          <p:cNvPr id="3" name="Rounded Rectangle 1">
            <a:extLst>
              <a:ext uri="{FF2B5EF4-FFF2-40B4-BE49-F238E27FC236}">
                <a16:creationId xmlns:a16="http://schemas.microsoft.com/office/drawing/2014/main" id="{1E2682FF-DD23-62F9-B577-6A21538BC496}"/>
              </a:ext>
              <a:ext uri="{C183D7F6-B498-43B3-948B-1728B52AA6E4}">
                <adec:decorative xmlns:adec="http://schemas.microsoft.com/office/drawing/2017/decorative" val="1"/>
              </a:ext>
            </a:extLst>
          </p:cNvPr>
          <p:cNvSpPr/>
          <p:nvPr/>
        </p:nvSpPr>
        <p:spPr bwMode="auto">
          <a:xfrm>
            <a:off x="495300" y="4788317"/>
            <a:ext cx="5491163" cy="1040984"/>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marR="0" lvl="1" indent="-16986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Develop a list of users who will have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5">
                  <a:extLst>
                    <a:ext uri="{A12FA001-AC4F-418D-AE19-62706E023703}">
                      <ahyp:hlinkClr xmlns:ahyp="http://schemas.microsoft.com/office/drawing/2018/hyperlinkcolor" val="tx"/>
                    </a:ext>
                  </a:extLst>
                </a:hlinkClick>
              </a:rPr>
              <a:t>permissions</a:t>
            </a:r>
            <a:r>
              <a:rPr lang="en-US" sz="1200">
                <a:solidFill>
                  <a:prstClr val="black"/>
                </a:solidFill>
                <a:latin typeface="Segoe UI" panose="020B0502040204020203" pitchFamily="34" charset="0"/>
                <a:cs typeface="Segoe UI" panose="020B0502040204020203" pitchFamily="34" charset="0"/>
              </a:rPr>
              <a:t> </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to read the Microsoft 365 Copilot usage report</a:t>
            </a:r>
          </a:p>
          <a:p>
            <a:pPr marL="225425" marR="0" lvl="1" indent="-16986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Assign permissions to the identified users</a:t>
            </a:r>
          </a:p>
        </p:txBody>
      </p:sp>
      <p:grpSp>
        <p:nvGrpSpPr>
          <p:cNvPr id="11" name="Group 10">
            <a:extLst>
              <a:ext uri="{FF2B5EF4-FFF2-40B4-BE49-F238E27FC236}">
                <a16:creationId xmlns:a16="http://schemas.microsoft.com/office/drawing/2014/main" id="{CA5A41E1-3016-7E08-1292-762819ABAD25}"/>
              </a:ext>
              <a:ext uri="{C183D7F6-B498-43B3-948B-1728B52AA6E4}">
                <adec:decorative xmlns:adec="http://schemas.microsoft.com/office/drawing/2017/decorative" val="1"/>
              </a:ext>
            </a:extLst>
          </p:cNvPr>
          <p:cNvGrpSpPr/>
          <p:nvPr/>
        </p:nvGrpSpPr>
        <p:grpSpPr>
          <a:xfrm>
            <a:off x="4995325" y="4215331"/>
            <a:ext cx="748996" cy="748996"/>
            <a:chOff x="5172928" y="4167694"/>
            <a:chExt cx="748996" cy="748996"/>
          </a:xfrm>
        </p:grpSpPr>
        <p:sp>
          <p:nvSpPr>
            <p:cNvPr id="12" name="Oval 1091_1">
              <a:extLst>
                <a:ext uri="{FF2B5EF4-FFF2-40B4-BE49-F238E27FC236}">
                  <a16:creationId xmlns:a16="http://schemas.microsoft.com/office/drawing/2014/main" id="{348CCF01-C58E-F96B-0A7E-09805855D51E}"/>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14" name="Freeform: Shape 19">
              <a:extLst>
                <a:ext uri="{FF2B5EF4-FFF2-40B4-BE49-F238E27FC236}">
                  <a16:creationId xmlns:a16="http://schemas.microsoft.com/office/drawing/2014/main" id="{2119348F-9568-5B7D-EB6E-F5266F8D693D}"/>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pic>
        <p:nvPicPr>
          <p:cNvPr id="21" name="Picture 20">
            <a:extLst>
              <a:ext uri="{FF2B5EF4-FFF2-40B4-BE49-F238E27FC236}">
                <a16:creationId xmlns:a16="http://schemas.microsoft.com/office/drawing/2014/main" id="{B17C863B-EAF0-6F02-18F1-DD771C0B3EB3}"/>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45942" y="1475747"/>
            <a:ext cx="5168538" cy="2455056"/>
          </a:xfrm>
          <a:prstGeom prst="roundRect">
            <a:avLst>
              <a:gd name="adj" fmla="val 2430"/>
            </a:avLst>
          </a:prstGeom>
          <a:solidFill>
            <a:schemeClr val="bg1"/>
          </a:solidFill>
          <a:ln>
            <a:solidFill>
              <a:schemeClr val="bg1">
                <a:lumMod val="75000"/>
              </a:schemeClr>
            </a:solidFill>
          </a:ln>
          <a:effectLst/>
        </p:spPr>
      </p:pic>
      <p:pic>
        <p:nvPicPr>
          <p:cNvPr id="22" name="Picture 21">
            <a:extLst>
              <a:ext uri="{FF2B5EF4-FFF2-40B4-BE49-F238E27FC236}">
                <a16:creationId xmlns:a16="http://schemas.microsoft.com/office/drawing/2014/main" id="{D5E696B6-0C93-216C-36C0-E2EA63D77B8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539119" y="4154725"/>
            <a:ext cx="5175362" cy="1919052"/>
          </a:xfrm>
          <a:prstGeom prst="roundRect">
            <a:avLst>
              <a:gd name="adj" fmla="val 2430"/>
            </a:avLst>
          </a:prstGeom>
          <a:solidFill>
            <a:schemeClr val="bg1"/>
          </a:solidFill>
          <a:ln>
            <a:solidFill>
              <a:schemeClr val="bg1">
                <a:lumMod val="75000"/>
              </a:schemeClr>
            </a:solidFill>
          </a:ln>
          <a:effectLst/>
        </p:spPr>
      </p:pic>
    </p:spTree>
    <p:extLst>
      <p:ext uri="{BB962C8B-B14F-4D97-AF65-F5344CB8AC3E}">
        <p14:creationId xmlns:p14="http://schemas.microsoft.com/office/powerpoint/2010/main" val="296637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2F2191-7A6F-5207-E0DD-EFFA899E03B4}"/>
              </a:ext>
              <a:ext uri="{C183D7F6-B498-43B3-948B-1728B52AA6E4}">
                <adec:decorative xmlns:adec="http://schemas.microsoft.com/office/drawing/2017/decorative" val="1"/>
              </a:ext>
            </a:extLst>
          </p:cNvPr>
          <p:cNvSpPr/>
          <p:nvPr/>
        </p:nvSpPr>
        <p:spPr bwMode="auto">
          <a:xfrm>
            <a:off x="7686076" y="0"/>
            <a:ext cx="4505924" cy="6858000"/>
          </a:xfrm>
          <a:prstGeom prst="rect">
            <a:avLst/>
          </a:prstGeom>
          <a:gradFill flip="none" rotWithShape="1">
            <a:gsLst>
              <a:gs pos="52000">
                <a:srgbClr val="818EFF"/>
              </a:gs>
              <a:gs pos="70000">
                <a:srgbClr val="D660FF"/>
              </a:gs>
              <a:gs pos="35000">
                <a:srgbClr val="2DB4FF"/>
              </a:gs>
              <a:gs pos="30000">
                <a:srgbClr val="2DB4FF"/>
              </a:gs>
              <a:gs pos="3000">
                <a:srgbClr val="0078D4"/>
              </a:gs>
              <a:gs pos="97000">
                <a:srgbClr val="FEA874"/>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1D71F69F-5A0C-BD2E-8CD5-6A61C0122857}"/>
              </a:ext>
            </a:extLst>
          </p:cNvPr>
          <p:cNvSpPr>
            <a:spLocks noGrp="1"/>
          </p:cNvSpPr>
          <p:nvPr>
            <p:ph type="title"/>
          </p:nvPr>
        </p:nvSpPr>
        <p:spPr>
          <a:xfrm>
            <a:off x="588261" y="3314102"/>
            <a:ext cx="4867659" cy="553998"/>
          </a:xfrm>
        </p:spPr>
        <p:txBody>
          <a:bodyPr/>
          <a:lstStyle/>
          <a:p>
            <a:r>
              <a:rPr lang="en-US" sz="5400"/>
              <a:t>Deliver impact</a:t>
            </a:r>
          </a:p>
        </p:txBody>
      </p:sp>
      <p:sp>
        <p:nvSpPr>
          <p:cNvPr id="18" name="Footer Placeholder 17">
            <a:extLst>
              <a:ext uri="{FF2B5EF4-FFF2-40B4-BE49-F238E27FC236}">
                <a16:creationId xmlns:a16="http://schemas.microsoft.com/office/drawing/2014/main" id="{F2886E84-9639-361F-F4C3-9EB5ADF5ADC8}"/>
              </a:ext>
            </a:extLst>
          </p:cNvPr>
          <p:cNvSpPr>
            <a:spLocks noGrp="1"/>
          </p:cNvSpPr>
          <p:nvPr>
            <p:ph type="ftr" sz="quarter" idx="4294967295"/>
          </p:nvPr>
        </p:nvSpPr>
        <p:spPr>
          <a:xfrm>
            <a:off x="0" y="0"/>
            <a:ext cx="0" cy="0"/>
          </a:xfr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alpha val="0"/>
                  </a:prstClr>
                </a:solidFill>
                <a:effectLst/>
                <a:uLnTx/>
                <a:uFillTx/>
                <a:latin typeface="Segoe UI"/>
                <a:ea typeface="+mn-ea"/>
                <a:cs typeface="+mn-cs"/>
              </a:rPr>
              <a:t>Journey to Copilot</a:t>
            </a:r>
          </a:p>
        </p:txBody>
      </p:sp>
      <p:pic>
        <p:nvPicPr>
          <p:cNvPr id="2" name="Picture 1">
            <a:hlinkClick r:id="rId3" action="ppaction://hlinksldjump"/>
            <a:extLst>
              <a:ext uri="{FF2B5EF4-FFF2-40B4-BE49-F238E27FC236}">
                <a16:creationId xmlns:a16="http://schemas.microsoft.com/office/drawing/2014/main" id="{6826DA3E-7A76-9FF1-CA8E-CB8FBC28B66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33920" y="1198880"/>
            <a:ext cx="3281680" cy="1849120"/>
          </a:xfrm>
          <a:prstGeom prst="roundRect">
            <a:avLst>
              <a:gd name="adj" fmla="val 2430"/>
            </a:avLst>
          </a:prstGeom>
          <a:solidFill>
            <a:schemeClr val="bg1"/>
          </a:solidFill>
          <a:ln>
            <a:solidFill>
              <a:schemeClr val="bg1">
                <a:lumMod val="75000"/>
              </a:schemeClr>
            </a:solidFill>
          </a:ln>
          <a:effectLst/>
        </p:spPr>
      </p:pic>
      <p:pic>
        <p:nvPicPr>
          <p:cNvPr id="4" name="Picture 3">
            <a:hlinkClick r:id="rId5" action="ppaction://hlinksldjump"/>
            <a:extLst>
              <a:ext uri="{FF2B5EF4-FFF2-40B4-BE49-F238E27FC236}">
                <a16:creationId xmlns:a16="http://schemas.microsoft.com/office/drawing/2014/main" id="{0074F22E-3EC3-D4A4-4A66-AEC800E27927}"/>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233919" y="3505200"/>
            <a:ext cx="3281681" cy="1793823"/>
          </a:xfrm>
          <a:prstGeom prst="roundRect">
            <a:avLst>
              <a:gd name="adj" fmla="val 2430"/>
            </a:avLst>
          </a:prstGeom>
          <a:solidFill>
            <a:schemeClr val="bg1"/>
          </a:solidFill>
          <a:ln>
            <a:solidFill>
              <a:schemeClr val="bg1">
                <a:lumMod val="75000"/>
              </a:schemeClr>
            </a:solidFill>
          </a:ln>
          <a:effectLst/>
        </p:spPr>
      </p:pic>
      <p:sp>
        <p:nvSpPr>
          <p:cNvPr id="12" name="Rounded Rectangle 6">
            <a:extLst>
              <a:ext uri="{FF2B5EF4-FFF2-40B4-BE49-F238E27FC236}">
                <a16:creationId xmlns:a16="http://schemas.microsoft.com/office/drawing/2014/main" id="{5740F878-A58D-8949-8B94-6C9962B2A8EE}"/>
              </a:ext>
            </a:extLst>
          </p:cNvPr>
          <p:cNvSpPr/>
          <p:nvPr/>
        </p:nvSpPr>
        <p:spPr>
          <a:xfrm>
            <a:off x="549274" y="2864693"/>
            <a:ext cx="2340997" cy="305831"/>
          </a:xfrm>
          <a:prstGeom prst="roundRect">
            <a:avLst>
              <a:gd name="adj" fmla="val 50000"/>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r>
              <a:rPr lang="en-US" sz="1400"/>
              <a:t>Microsoft 365 Copilot</a:t>
            </a:r>
          </a:p>
        </p:txBody>
      </p:sp>
      <p:pic>
        <p:nvPicPr>
          <p:cNvPr id="5" name="Picture 4" descr="The Microsoft Copilot icon, which symbolizes a dual-part dialogue involving a conversation between the human and the computer in the form of a speech bubble coming together, almost like a handshake. The icon’s center features the concept of a forward slash, guiding you to connect with your people, your files, and your things. ">
            <a:extLst>
              <a:ext uri="{FF2B5EF4-FFF2-40B4-BE49-F238E27FC236}">
                <a16:creationId xmlns:a16="http://schemas.microsoft.com/office/drawing/2014/main" id="{02B792E0-646D-F691-74D3-E01162E2C44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49274" y="559690"/>
            <a:ext cx="893446" cy="781298"/>
          </a:xfrm>
          <a:prstGeom prst="rect">
            <a:avLst/>
          </a:prstGeom>
        </p:spPr>
      </p:pic>
    </p:spTree>
    <p:extLst>
      <p:ext uri="{BB962C8B-B14F-4D97-AF65-F5344CB8AC3E}">
        <p14:creationId xmlns:p14="http://schemas.microsoft.com/office/powerpoint/2010/main" val="376166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3F5354-79E8-03E1-D75C-286242F1F17F}"/>
              </a:ext>
            </a:extLst>
          </p:cNvPr>
          <p:cNvSpPr>
            <a:spLocks noGrp="1"/>
          </p:cNvSpPr>
          <p:nvPr>
            <p:ph type="title"/>
          </p:nvPr>
        </p:nvSpPr>
        <p:spPr>
          <a:xfrm>
            <a:off x="569911" y="2769057"/>
            <a:ext cx="4989641" cy="1231106"/>
          </a:xfrm>
        </p:spPr>
        <p:txBody>
          <a:bodyPr/>
          <a:lstStyle/>
          <a:p>
            <a:r>
              <a:rPr lang="en-US"/>
              <a:t>Establish a service management plan</a:t>
            </a:r>
          </a:p>
        </p:txBody>
      </p:sp>
      <p:sp>
        <p:nvSpPr>
          <p:cNvPr id="5" name="Text Placeholder 4">
            <a:extLst>
              <a:ext uri="{FF2B5EF4-FFF2-40B4-BE49-F238E27FC236}">
                <a16:creationId xmlns:a16="http://schemas.microsoft.com/office/drawing/2014/main" id="{19134B47-BB5B-82C7-0F7B-F381DDAC7916}"/>
              </a:ext>
            </a:extLst>
          </p:cNvPr>
          <p:cNvSpPr>
            <a:spLocks noGrp="1"/>
          </p:cNvSpPr>
          <p:nvPr>
            <p:ph type="body" sz="quarter" idx="12"/>
          </p:nvPr>
        </p:nvSpPr>
        <p:spPr/>
        <p:txBody>
          <a:bodyPr/>
          <a:lstStyle/>
          <a:p>
            <a:r>
              <a:rPr lang="en-US"/>
              <a:t>Deliver impact </a:t>
            </a:r>
          </a:p>
        </p:txBody>
      </p:sp>
    </p:spTree>
    <p:extLst>
      <p:ext uri="{BB962C8B-B14F-4D97-AF65-F5344CB8AC3E}">
        <p14:creationId xmlns:p14="http://schemas.microsoft.com/office/powerpoint/2010/main" val="3239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7F142-733E-5696-C00F-F27BFB46B4BC}"/>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2B867E66-7855-A357-4CE7-E6F842A07608}"/>
              </a:ext>
            </a:extLst>
          </p:cNvPr>
          <p:cNvSpPr>
            <a:spLocks noGrp="1"/>
          </p:cNvSpPr>
          <p:nvPr>
            <p:ph type="title"/>
          </p:nvPr>
        </p:nvSpPr>
        <p:spPr>
          <a:xfrm>
            <a:off x="588261" y="585216"/>
            <a:ext cx="11011601" cy="553998"/>
          </a:xfrm>
        </p:spPr>
        <p:txBody>
          <a:bodyPr/>
          <a:lstStyle/>
          <a:p>
            <a:r>
              <a:rPr lang="en-US"/>
              <a:t>Deliver impact: Establish service management plan</a:t>
            </a:r>
          </a:p>
        </p:txBody>
      </p:sp>
      <p:sp>
        <p:nvSpPr>
          <p:cNvPr id="26" name="Slide Number Placeholder 25">
            <a:extLst>
              <a:ext uri="{FF2B5EF4-FFF2-40B4-BE49-F238E27FC236}">
                <a16:creationId xmlns:a16="http://schemas.microsoft.com/office/drawing/2014/main" id="{1A48D28C-084C-8210-89AB-72C531DA8C51}"/>
              </a:ext>
              <a:ext uri="{C183D7F6-B498-43B3-948B-1728B52AA6E4}">
                <adec:decorative xmlns:adec="http://schemas.microsoft.com/office/drawing/2017/decorative" val="1"/>
              </a:ext>
            </a:extLst>
          </p:cNvPr>
          <p:cNvSpPr>
            <a:spLocks noGrp="1"/>
          </p:cNvSpPr>
          <p:nvPr>
            <p:ph type="sldNum" sz="quarter" idx="4294967295"/>
          </p:nvPr>
        </p:nvSpPr>
        <p:spPr>
          <a:xfrm>
            <a:off x="9448800" y="6229350"/>
            <a:ext cx="2743200" cy="365125"/>
          </a:xfrm>
          <a:prstGeom prst="rect">
            <a:avLst/>
          </a:prstGeom>
        </p:spPr>
        <p:txBody>
          <a:bodyPr vert="horz" lIns="91440" tIns="45720" rIns="91440" bIns="45720" rtlCol="0" anchor="ctr"/>
          <a:lstStyle>
            <a:defPPr>
              <a:defRPr lang="en-US"/>
            </a:defPPr>
            <a:lvl1pPr marL="0" algn="r" defTabSz="914367" rtl="0" eaLnBrk="1" latinLnBrk="0" hangingPunct="1">
              <a:defRPr sz="1200" kern="1200">
                <a:solidFill>
                  <a:schemeClr val="tx1">
                    <a:tint val="75000"/>
                  </a:schemeClr>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9" name="Text Placeholder 1">
            <a:extLst>
              <a:ext uri="{FF2B5EF4-FFF2-40B4-BE49-F238E27FC236}">
                <a16:creationId xmlns:a16="http://schemas.microsoft.com/office/drawing/2014/main" id="{1C305005-478B-F7F8-AD2D-3930AAE5ADDF}"/>
              </a:ext>
            </a:extLst>
          </p:cNvPr>
          <p:cNvSpPr txBox="1">
            <a:spLocks/>
          </p:cNvSpPr>
          <p:nvPr/>
        </p:nvSpPr>
        <p:spPr>
          <a:xfrm>
            <a:off x="588963" y="1200729"/>
            <a:ext cx="5595144" cy="335409"/>
          </a:xfrm>
          <a:prstGeom prst="rect">
            <a:avLst/>
          </a:prstGeom>
        </p:spPr>
        <p:txBody>
          <a:bodyPr vert="horz" lIns="0" tIns="0" rIns="0" bIns="0" rtlCol="0">
            <a:normAutofit/>
          </a:bodyPr>
          <a:lstStyle>
            <a:lvl1pPr marL="0" indent="0" algn="l" defTabSz="914400" rtl="0" eaLnBrk="1" latinLnBrk="0" hangingPunct="1">
              <a:lnSpc>
                <a:spcPct val="90000"/>
              </a:lnSpc>
              <a:spcBef>
                <a:spcPts val="1200"/>
              </a:spcBef>
              <a:spcAft>
                <a:spcPts val="600"/>
              </a:spcAft>
              <a:buFont typeface="Arial" panose="020B0604020202020204" pitchFamily="34" charset="0"/>
              <a:buNone/>
              <a:defRPr sz="2600" kern="2000" spc="-50" baseline="0">
                <a:solidFill>
                  <a:schemeClr val="tx1"/>
                </a:solidFill>
                <a:latin typeface="+mj-lt"/>
                <a:ea typeface="+mn-ea"/>
                <a:cs typeface="+mn-cs"/>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2600" kern="2000" spc="-50" baseline="0">
                <a:solidFill>
                  <a:schemeClr val="tx1"/>
                </a:solidFill>
                <a:latin typeface="+mn-lt"/>
                <a:ea typeface="+mn-ea"/>
                <a:cs typeface="+mn-cs"/>
              </a:defRPr>
            </a:lvl2pPr>
            <a:lvl3pPr marL="0" indent="0" algn="l" defTabSz="914400" rtl="0" eaLnBrk="1" latinLnBrk="0" hangingPunct="1">
              <a:lnSpc>
                <a:spcPct val="100000"/>
              </a:lnSpc>
              <a:spcBef>
                <a:spcPts val="600"/>
              </a:spcBef>
              <a:spcAft>
                <a:spcPts val="600"/>
              </a:spcAft>
              <a:buFont typeface="Arial" panose="020B0604020202020204" pitchFamily="34" charset="0"/>
              <a:buNone/>
              <a:defRPr sz="1600" kern="1200" baseline="0">
                <a:solidFill>
                  <a:schemeClr val="tx1"/>
                </a:solidFill>
                <a:latin typeface="+mj-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4pPr>
            <a:lvl5pPr marL="173736" indent="-173736"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US" sz="1600" i="0" u="none" strike="noStrike" kern="2000" cap="none" spc="-5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Establish forum for continuous service improvement</a:t>
            </a:r>
          </a:p>
        </p:txBody>
      </p:sp>
      <p:sp>
        <p:nvSpPr>
          <p:cNvPr id="6" name="TextBox 5">
            <a:extLst>
              <a:ext uri="{FF2B5EF4-FFF2-40B4-BE49-F238E27FC236}">
                <a16:creationId xmlns:a16="http://schemas.microsoft.com/office/drawing/2014/main" id="{34DD1AF5-45D1-FD0F-46B8-553EB3DE07BE}"/>
              </a:ext>
            </a:extLst>
          </p:cNvPr>
          <p:cNvSpPr txBox="1"/>
          <p:nvPr/>
        </p:nvSpPr>
        <p:spPr>
          <a:xfrm>
            <a:off x="588963" y="1704689"/>
            <a:ext cx="4957072" cy="2291415"/>
          </a:xfrm>
          <a:prstGeom prst="rect">
            <a:avLst/>
          </a:prstGeom>
          <a:noFill/>
        </p:spPr>
        <p:txBody>
          <a:bodyPr wrap="square" lIns="0">
            <a:noAutofit/>
          </a:bodyPr>
          <a:lstStyle/>
          <a:p>
            <a:pPr marL="0" marR="0" lvl="0" indent="0" algn="l" defTabSz="914367" rtl="0" eaLnBrk="1" fontAlgn="auto" latinLnBrk="0" hangingPunct="1">
              <a:lnSpc>
                <a:spcPct val="90000"/>
              </a:lnSpc>
              <a:spcBef>
                <a:spcPts val="1000"/>
              </a:spcBef>
              <a:spcAft>
                <a:spcPts val="600"/>
              </a:spcAft>
              <a:buClrTx/>
              <a:buSzTx/>
              <a:buFontTx/>
              <a:buNone/>
              <a:tabLst/>
              <a:defRPr/>
            </a:pPr>
            <a:r>
              <a:rPr kumimoji="0" lang="en-US" sz="140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Establishing a service management plan empowers</a:t>
            </a:r>
            <a:br>
              <a:rPr kumimoji="0" lang="en-US" sz="140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40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IT and User Enablement teams to:</a:t>
            </a:r>
            <a:endParaRPr kumimoji="0" lang="en-US" sz="1200" i="0" u="none" strike="noStrike" kern="2000" cap="none" spc="-5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342900" marR="0" lvl="0" indent="-342900" algn="l" defTabSz="914367" rtl="0" eaLnBrk="1" fontAlgn="auto" latinLnBrk="0" hangingPunct="1">
              <a:lnSpc>
                <a:spcPct val="90000"/>
              </a:lnSpc>
              <a:spcBef>
                <a:spcPts val="1000"/>
              </a:spcBef>
              <a:spcAft>
                <a:spcPts val="200"/>
              </a:spcAft>
              <a:buClrTx/>
              <a:buSzTx/>
              <a:buFont typeface="+mj-lt"/>
              <a:buAutoNum type="arabicPeriod"/>
              <a:tabLst/>
              <a:defRPr/>
            </a:pPr>
            <a:r>
              <a:rPr kumimoji="0" lang="en-US" sz="1200" b="0" i="0" u="none" strike="noStrike" kern="2000" cap="none"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Periodically review health and business value of the AI transformation journey</a:t>
            </a:r>
          </a:p>
          <a:p>
            <a:pPr marL="342900" marR="0" lvl="0" indent="-342900" algn="l" defTabSz="914367" rtl="0" eaLnBrk="1" fontAlgn="auto" latinLnBrk="0" hangingPunct="1">
              <a:lnSpc>
                <a:spcPct val="90000"/>
              </a:lnSpc>
              <a:spcBef>
                <a:spcPts val="1000"/>
              </a:spcBef>
              <a:spcAft>
                <a:spcPts val="200"/>
              </a:spcAft>
              <a:buClrTx/>
              <a:buSzTx/>
              <a:buFont typeface="+mj-lt"/>
              <a:buAutoNum type="arabicPeriod"/>
              <a:tabLst/>
              <a:defRPr/>
            </a:pPr>
            <a:r>
              <a:rPr kumimoji="0" lang="en-US" sz="1200" b="0" i="0" u="none" strike="noStrike" kern="2000" cap="none"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Conduct periodic assessments of governance, security, and user enablement practices</a:t>
            </a:r>
          </a:p>
          <a:p>
            <a:pPr marL="342900" marR="0" lvl="0" indent="-342900" algn="l" defTabSz="914367" rtl="0" eaLnBrk="1" fontAlgn="auto" latinLnBrk="0" hangingPunct="1">
              <a:lnSpc>
                <a:spcPct val="90000"/>
              </a:lnSpc>
              <a:spcBef>
                <a:spcPts val="1000"/>
              </a:spcBef>
              <a:spcAft>
                <a:spcPts val="200"/>
              </a:spcAft>
              <a:buClrTx/>
              <a:buSzTx/>
              <a:buFont typeface="+mj-lt"/>
              <a:buAutoNum type="arabicPeriod"/>
              <a:tabLst/>
              <a:defRPr/>
            </a:pPr>
            <a:r>
              <a:rPr kumimoji="0" lang="en-US" sz="1200" b="0" i="0" u="none" strike="noStrike" kern="2000" cap="none"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Identify opportunities for expansion and further optimization of key Microsoft 365 Copilot user experiences</a:t>
            </a:r>
          </a:p>
        </p:txBody>
      </p:sp>
      <p:sp>
        <p:nvSpPr>
          <p:cNvPr id="8" name="Title 2">
            <a:extLst>
              <a:ext uri="{FF2B5EF4-FFF2-40B4-BE49-F238E27FC236}">
                <a16:creationId xmlns:a16="http://schemas.microsoft.com/office/drawing/2014/main" id="{7B6A3BAF-CA04-7DE3-DCA0-FBA61495BE9C}"/>
              </a:ext>
              <a:ext uri="{C183D7F6-B498-43B3-948B-1728B52AA6E4}">
                <adec:decorative xmlns:adec="http://schemas.microsoft.com/office/drawing/2017/decorative" val="1"/>
              </a:ext>
            </a:extLst>
          </p:cNvPr>
          <p:cNvSpPr txBox="1">
            <a:spLocks/>
          </p:cNvSpPr>
          <p:nvPr/>
        </p:nvSpPr>
        <p:spPr>
          <a:xfrm>
            <a:off x="423626" y="940229"/>
            <a:ext cx="5048989" cy="2258768"/>
          </a:xfrm>
          <a:prstGeom prst="rect">
            <a:avLst/>
          </a:prstGeom>
        </p:spPr>
        <p:txBody>
          <a:bodyPr vert="horz" lIns="91440" tIns="45720" rIns="91440" bIns="45720" rtlCol="0" anchor="b">
            <a:norm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r" defTabSz="914400" rtl="0" eaLnBrk="1" fontAlgn="auto" latinLnBrk="0" hangingPunct="1">
              <a:lnSpc>
                <a:spcPct val="90000"/>
              </a:lnSpc>
              <a:spcBef>
                <a:spcPct val="0"/>
              </a:spcBef>
              <a:spcAft>
                <a:spcPts val="600"/>
              </a:spcAft>
              <a:buClrTx/>
              <a:buSzTx/>
              <a:buFontTx/>
              <a:buNone/>
              <a:tabLst/>
              <a:defRPr/>
            </a:pPr>
            <a:endParaRPr kumimoji="0" lang="en-US" sz="4000" b="0" i="0" u="none" strike="noStrike" kern="1200" cap="none" spc="-100" normalizeH="0" baseline="0" noProof="0">
              <a:ln w="3175">
                <a:noFill/>
              </a:ln>
              <a:solidFill>
                <a:srgbClr val="0078D4"/>
              </a:solidFill>
              <a:effectLst/>
              <a:uLnTx/>
              <a:uFillTx/>
              <a:latin typeface="Segoe UI Semibold"/>
              <a:ea typeface="+mn-ea"/>
              <a:cs typeface="Segoe UI" pitchFamily="34" charset="0"/>
            </a:endParaRPr>
          </a:p>
        </p:txBody>
      </p:sp>
      <p:sp>
        <p:nvSpPr>
          <p:cNvPr id="4" name="Oval 3">
            <a:extLst>
              <a:ext uri="{FF2B5EF4-FFF2-40B4-BE49-F238E27FC236}">
                <a16:creationId xmlns:a16="http://schemas.microsoft.com/office/drawing/2014/main" id="{EC61B09E-8E59-1D3A-7991-5D60284BA5E8}"/>
              </a:ext>
              <a:ext uri="{C183D7F6-B498-43B3-948B-1728B52AA6E4}">
                <adec:decorative xmlns:adec="http://schemas.microsoft.com/office/drawing/2017/decorative" val="1"/>
              </a:ext>
            </a:extLst>
          </p:cNvPr>
          <p:cNvSpPr/>
          <p:nvPr/>
        </p:nvSpPr>
        <p:spPr>
          <a:xfrm>
            <a:off x="7336051" y="1926596"/>
            <a:ext cx="3553322" cy="3553322"/>
          </a:xfrm>
          <a:prstGeom prst="ellipse">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9" name="Title 1">
            <a:extLst>
              <a:ext uri="{FF2B5EF4-FFF2-40B4-BE49-F238E27FC236}">
                <a16:creationId xmlns:a16="http://schemas.microsoft.com/office/drawing/2014/main" id="{44E7C668-EF4F-8BD7-96B8-D1F17856F5F5}"/>
              </a:ext>
            </a:extLst>
          </p:cNvPr>
          <p:cNvSpPr txBox="1">
            <a:spLocks/>
          </p:cNvSpPr>
          <p:nvPr/>
        </p:nvSpPr>
        <p:spPr>
          <a:xfrm>
            <a:off x="7592397" y="3462360"/>
            <a:ext cx="3040630"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2800" kern="1200">
                <a:solidFill>
                  <a:srgbClr val="00000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UI Semibold"/>
                <a:ea typeface="+mj-ea"/>
                <a:cs typeface="+mj-cs"/>
              </a:rPr>
              <a:t>Service Health Reviews components</a:t>
            </a:r>
          </a:p>
        </p:txBody>
      </p:sp>
      <p:sp>
        <p:nvSpPr>
          <p:cNvPr id="5" name="Freeform: Shape 24">
            <a:extLst>
              <a:ext uri="{FF2B5EF4-FFF2-40B4-BE49-F238E27FC236}">
                <a16:creationId xmlns:a16="http://schemas.microsoft.com/office/drawing/2014/main" id="{89B41D47-B387-2F02-B881-000FCD72A69D}"/>
              </a:ext>
            </a:extLst>
          </p:cNvPr>
          <p:cNvSpPr/>
          <p:nvPr/>
        </p:nvSpPr>
        <p:spPr>
          <a:xfrm>
            <a:off x="8437967" y="1197227"/>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Performance</a:t>
            </a:r>
          </a:p>
        </p:txBody>
      </p:sp>
      <p:sp>
        <p:nvSpPr>
          <p:cNvPr id="17" name="Freeform: Shape 26">
            <a:extLst>
              <a:ext uri="{FF2B5EF4-FFF2-40B4-BE49-F238E27FC236}">
                <a16:creationId xmlns:a16="http://schemas.microsoft.com/office/drawing/2014/main" id="{87EB72E1-48F6-87DE-4981-15C14674467C}"/>
              </a:ext>
            </a:extLst>
          </p:cNvPr>
          <p:cNvSpPr/>
          <p:nvPr/>
        </p:nvSpPr>
        <p:spPr>
          <a:xfrm>
            <a:off x="10023905" y="2112868"/>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Feedback analysis</a:t>
            </a:r>
          </a:p>
        </p:txBody>
      </p:sp>
      <p:sp>
        <p:nvSpPr>
          <p:cNvPr id="21" name="Freeform: Shape 28">
            <a:extLst>
              <a:ext uri="{FF2B5EF4-FFF2-40B4-BE49-F238E27FC236}">
                <a16:creationId xmlns:a16="http://schemas.microsoft.com/office/drawing/2014/main" id="{DA38F38E-4602-CA7D-364D-A7C516E96CE7}"/>
              </a:ext>
            </a:extLst>
          </p:cNvPr>
          <p:cNvSpPr/>
          <p:nvPr/>
        </p:nvSpPr>
        <p:spPr>
          <a:xfrm>
            <a:off x="10023905" y="3944153"/>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Incident review</a:t>
            </a:r>
          </a:p>
        </p:txBody>
      </p:sp>
      <p:sp>
        <p:nvSpPr>
          <p:cNvPr id="22" name="Freeform: Shape 30">
            <a:extLst>
              <a:ext uri="{FF2B5EF4-FFF2-40B4-BE49-F238E27FC236}">
                <a16:creationId xmlns:a16="http://schemas.microsoft.com/office/drawing/2014/main" id="{1A00C3ED-6452-CDB4-7C0D-1286BE6F1E93}"/>
              </a:ext>
            </a:extLst>
          </p:cNvPr>
          <p:cNvSpPr/>
          <p:nvPr/>
        </p:nvSpPr>
        <p:spPr>
          <a:xfrm>
            <a:off x="8437967" y="4859795"/>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Success stories</a:t>
            </a:r>
          </a:p>
        </p:txBody>
      </p:sp>
      <p:sp>
        <p:nvSpPr>
          <p:cNvPr id="23" name="Freeform: Shape 32">
            <a:extLst>
              <a:ext uri="{FF2B5EF4-FFF2-40B4-BE49-F238E27FC236}">
                <a16:creationId xmlns:a16="http://schemas.microsoft.com/office/drawing/2014/main" id="{CD32572D-8597-119E-11CB-8DD5B3B18945}"/>
              </a:ext>
            </a:extLst>
          </p:cNvPr>
          <p:cNvSpPr/>
          <p:nvPr/>
        </p:nvSpPr>
        <p:spPr>
          <a:xfrm>
            <a:off x="6852028" y="3944153"/>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Roadmap planning</a:t>
            </a:r>
          </a:p>
        </p:txBody>
      </p:sp>
      <p:sp>
        <p:nvSpPr>
          <p:cNvPr id="18" name="Freeform: Shape 34">
            <a:extLst>
              <a:ext uri="{FF2B5EF4-FFF2-40B4-BE49-F238E27FC236}">
                <a16:creationId xmlns:a16="http://schemas.microsoft.com/office/drawing/2014/main" id="{F4113EED-9D86-3D2C-804C-77B04FA4D8C2}"/>
              </a:ext>
            </a:extLst>
          </p:cNvPr>
          <p:cNvSpPr/>
          <p:nvPr/>
        </p:nvSpPr>
        <p:spPr>
          <a:xfrm>
            <a:off x="6852028" y="2112868"/>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Risk mitigation</a:t>
            </a:r>
          </a:p>
        </p:txBody>
      </p:sp>
      <p:sp>
        <p:nvSpPr>
          <p:cNvPr id="24" name="Rounded Rectangle 1">
            <a:extLst>
              <a:ext uri="{FF2B5EF4-FFF2-40B4-BE49-F238E27FC236}">
                <a16:creationId xmlns:a16="http://schemas.microsoft.com/office/drawing/2014/main" id="{CE2FDEB9-EA30-767E-7813-3F0EB62C078E}"/>
              </a:ext>
              <a:ext uri="{C183D7F6-B498-43B3-948B-1728B52AA6E4}">
                <adec:decorative xmlns:adec="http://schemas.microsoft.com/office/drawing/2017/decorative" val="0"/>
              </a:ext>
            </a:extLst>
          </p:cNvPr>
          <p:cNvSpPr/>
          <p:nvPr/>
        </p:nvSpPr>
        <p:spPr bwMode="auto">
          <a:xfrm>
            <a:off x="495300" y="4690599"/>
            <a:ext cx="5600699" cy="1383178"/>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marR="0" lvl="1" indent="-21431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Access the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rPr>
              <a:t>admin documentation</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for the latest technical </a:t>
            </a:r>
            <a:b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requirements, policies and reporting</a:t>
            </a:r>
          </a:p>
          <a:p>
            <a:pPr marL="225425" marR="0" lvl="1" indent="-21431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Join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4">
                  <a:extLst>
                    <a:ext uri="{A12FA001-AC4F-418D-AE19-62706E023703}">
                      <ahyp:hlinkClr xmlns:ahyp="http://schemas.microsoft.com/office/drawing/2018/hyperlinkcolor" val="tx"/>
                    </a:ext>
                  </a:extLst>
                </a:hlinkClick>
              </a:rPr>
              <a:t>the Copilot community</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connect with experts and community members</a:t>
            </a:r>
          </a:p>
          <a:p>
            <a:pPr marL="225425" marR="0" lvl="1" indent="-21431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Participate in Copilot Ask Microsoft Anything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5">
                  <a:extLst>
                    <a:ext uri="{A12FA001-AC4F-418D-AE19-62706E023703}">
                      <ahyp:hlinkClr xmlns:ahyp="http://schemas.microsoft.com/office/drawing/2018/hyperlinkcolor" val="tx"/>
                    </a:ext>
                  </a:extLst>
                </a:hlinkClick>
              </a:rPr>
              <a:t>events</a:t>
            </a:r>
            <a:endPar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endParaRPr>
          </a:p>
        </p:txBody>
      </p:sp>
      <p:grpSp>
        <p:nvGrpSpPr>
          <p:cNvPr id="27" name="Group 26">
            <a:extLst>
              <a:ext uri="{FF2B5EF4-FFF2-40B4-BE49-F238E27FC236}">
                <a16:creationId xmlns:a16="http://schemas.microsoft.com/office/drawing/2014/main" id="{5DD105B9-91FD-46B8-D9D5-55C87C916FF0}"/>
              </a:ext>
              <a:ext uri="{C183D7F6-B498-43B3-948B-1728B52AA6E4}">
                <adec:decorative xmlns:adec="http://schemas.microsoft.com/office/drawing/2017/decorative" val="1"/>
              </a:ext>
            </a:extLst>
          </p:cNvPr>
          <p:cNvGrpSpPr/>
          <p:nvPr/>
        </p:nvGrpSpPr>
        <p:grpSpPr>
          <a:xfrm>
            <a:off x="5143804" y="4306028"/>
            <a:ext cx="748996" cy="748996"/>
            <a:chOff x="5172928" y="4167694"/>
            <a:chExt cx="748996" cy="748996"/>
          </a:xfrm>
        </p:grpSpPr>
        <p:sp>
          <p:nvSpPr>
            <p:cNvPr id="28" name="Oval 1091_1">
              <a:extLst>
                <a:ext uri="{FF2B5EF4-FFF2-40B4-BE49-F238E27FC236}">
                  <a16:creationId xmlns:a16="http://schemas.microsoft.com/office/drawing/2014/main" id="{004DADD6-CD77-055F-D4C2-FFCA4AD01852}"/>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29" name="Freeform: Shape 19">
              <a:extLst>
                <a:ext uri="{FF2B5EF4-FFF2-40B4-BE49-F238E27FC236}">
                  <a16:creationId xmlns:a16="http://schemas.microsoft.com/office/drawing/2014/main" id="{F99D695C-085C-8253-ED8D-00B958B61869}"/>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spTree>
    <p:extLst>
      <p:ext uri="{BB962C8B-B14F-4D97-AF65-F5344CB8AC3E}">
        <p14:creationId xmlns:p14="http://schemas.microsoft.com/office/powerpoint/2010/main" val="184327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1C7FA-2694-B900-D50C-18A8FB5E55C8}"/>
            </a:ext>
          </a:extLst>
        </p:cNvPr>
        <p:cNvGrpSpPr/>
        <p:nvPr/>
      </p:nvGrpSpPr>
      <p:grpSpPr>
        <a:xfrm>
          <a:off x="0" y="0"/>
          <a:ext cx="0" cy="0"/>
          <a:chOff x="0" y="0"/>
          <a:chExt cx="0" cy="0"/>
        </a:xfrm>
      </p:grpSpPr>
      <p:sp>
        <p:nvSpPr>
          <p:cNvPr id="9" name="Round Same Side Corner Rectangle 8">
            <a:extLst>
              <a:ext uri="{FF2B5EF4-FFF2-40B4-BE49-F238E27FC236}">
                <a16:creationId xmlns:a16="http://schemas.microsoft.com/office/drawing/2014/main" id="{9637211D-EC9A-BDF8-486B-C739307A4042}"/>
              </a:ext>
              <a:ext uri="{C183D7F6-B498-43B3-948B-1728B52AA6E4}">
                <adec:decorative xmlns:adec="http://schemas.microsoft.com/office/drawing/2017/decorative" val="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useBgFill="1">
        <p:nvSpPr>
          <p:cNvPr id="8" name="Rounded Rectangle 1">
            <a:extLst>
              <a:ext uri="{FF2B5EF4-FFF2-40B4-BE49-F238E27FC236}">
                <a16:creationId xmlns:a16="http://schemas.microsoft.com/office/drawing/2014/main" id="{32F82369-9A39-64CE-6F1D-60D02836ADEA}"/>
              </a:ext>
              <a:ext uri="{C183D7F6-B498-43B3-948B-1728B52AA6E4}">
                <adec:decorative xmlns:adec="http://schemas.microsoft.com/office/drawing/2017/decorative" val="1"/>
              </a:ext>
            </a:extLst>
          </p:cNvPr>
          <p:cNvSpPr/>
          <p:nvPr/>
        </p:nvSpPr>
        <p:spPr bwMode="auto">
          <a:xfrm>
            <a:off x="5929744" y="1353329"/>
            <a:ext cx="5766955" cy="4781144"/>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 name="Title 1">
            <a:extLst>
              <a:ext uri="{FF2B5EF4-FFF2-40B4-BE49-F238E27FC236}">
                <a16:creationId xmlns:a16="http://schemas.microsoft.com/office/drawing/2014/main" id="{5A310B90-4DEA-A36C-BCF5-9AC813ABBD6C}"/>
              </a:ext>
            </a:extLst>
          </p:cNvPr>
          <p:cNvSpPr>
            <a:spLocks noGrp="1"/>
          </p:cNvSpPr>
          <p:nvPr>
            <p:ph type="title"/>
          </p:nvPr>
        </p:nvSpPr>
        <p:spPr/>
        <p:txBody>
          <a:bodyPr>
            <a:noAutofit/>
          </a:bodyPr>
          <a:lstStyle/>
          <a:p>
            <a:pPr algn="ctr"/>
            <a:r>
              <a:rPr lang="en-US" sz="3200"/>
              <a:t>Shared deliverable: Service Health Reviews</a:t>
            </a:r>
          </a:p>
        </p:txBody>
      </p:sp>
      <p:sp>
        <p:nvSpPr>
          <p:cNvPr id="11" name="Rectangle 10">
            <a:extLst>
              <a:ext uri="{FF2B5EF4-FFF2-40B4-BE49-F238E27FC236}">
                <a16:creationId xmlns:a16="http://schemas.microsoft.com/office/drawing/2014/main" id="{C9D42DED-634B-5F12-8D4F-B56F42536C87}"/>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sp>
        <p:nvSpPr>
          <p:cNvPr id="5" name="TextBox 4">
            <a:extLst>
              <a:ext uri="{FF2B5EF4-FFF2-40B4-BE49-F238E27FC236}">
                <a16:creationId xmlns:a16="http://schemas.microsoft.com/office/drawing/2014/main" id="{74AF1554-2926-4392-2C43-F280A83C5827}"/>
              </a:ext>
            </a:extLst>
          </p:cNvPr>
          <p:cNvSpPr txBox="1"/>
          <p:nvPr/>
        </p:nvSpPr>
        <p:spPr>
          <a:xfrm>
            <a:off x="6095999" y="1514315"/>
            <a:ext cx="5527041" cy="44591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A Service Health Review (SHR) is a systematic process of evaluating the current state and future needs of IT services in an organization.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The purpose of an SHR is to identify the strengths and weaknesses of IT services (in this case Copilot implementation), as well as the opportunities and threats that may affect their delivery and value.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An SHR provides recommendations for improving IT service management, governance, user enablement, and alignment with business goals.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SHRs foster a transparent and collaborative partnership between business leaders, user enablement specialists, and IT professionals.  </a:t>
            </a:r>
          </a:p>
          <a:p>
            <a:pPr marL="0" marR="0" lvl="0" indent="0" algn="l" defTabSz="914400" rtl="0" eaLnBrk="1" fontAlgn="auto" latinLnBrk="0" hangingPunct="1">
              <a:lnSpc>
                <a:spcPct val="115000"/>
              </a:lnSpc>
              <a:spcBef>
                <a:spcPts val="0"/>
              </a:spcBef>
              <a:spcAft>
                <a:spcPts val="400"/>
              </a:spcAft>
              <a:buClrTx/>
              <a:buSzTx/>
              <a:buFontTx/>
              <a:buNone/>
              <a:tabLst/>
              <a:defRPr/>
            </a:pPr>
            <a:r>
              <a:rPr kumimoji="0" lang="en-US" sz="1400" i="0" u="none" strike="noStrike" kern="100" cap="none" spc="0" normalizeH="0" baseline="0" noProof="0">
                <a:ln>
                  <a:noFill/>
                </a:ln>
                <a:solidFill>
                  <a:prstClr val="black"/>
                </a:solidFill>
                <a:effectLst/>
                <a:uLnTx/>
                <a:uFillTx/>
                <a:latin typeface="+mj-lt"/>
                <a:ea typeface="Aptos" panose="020B0004020202020204" pitchFamily="34" charset="0"/>
                <a:cs typeface="Times New Roman" panose="02020603050405020304" pitchFamily="18" charset="0"/>
              </a:rPr>
              <a:t>Recommended practices include:</a:t>
            </a:r>
          </a:p>
          <a:p>
            <a:pPr marL="179388" marR="0" lvl="0" indent="-179388" algn="l" defTabSz="914400" rtl="0" eaLnBrk="1" fontAlgn="auto" latinLnBrk="0" hangingPunct="1">
              <a:lnSpc>
                <a:spcPct val="100000"/>
              </a:lnSpc>
              <a:spcBef>
                <a:spcPts val="0"/>
              </a:spcBef>
              <a:spcAft>
                <a:spcPts val="200"/>
              </a:spcAft>
              <a:buClrTx/>
              <a:buSzTx/>
              <a:buFont typeface="System Font Regular"/>
              <a:buChar char="・"/>
              <a:tabLst/>
              <a:defRPr/>
            </a:pP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SHR Chair is the Copilot Success Owner</a:t>
            </a:r>
          </a:p>
          <a:p>
            <a:pPr marL="179388" marR="0" lvl="0" indent="-179388" algn="l" defTabSz="914400" rtl="0" eaLnBrk="1" fontAlgn="auto" latinLnBrk="0" hangingPunct="1">
              <a:lnSpc>
                <a:spcPct val="100000"/>
              </a:lnSpc>
              <a:spcBef>
                <a:spcPts val="0"/>
              </a:spcBef>
              <a:spcAft>
                <a:spcPts val="200"/>
              </a:spcAft>
              <a:buClrTx/>
              <a:buSzTx/>
              <a:buFont typeface="System Font Regular"/>
              <a:buChar char="・"/>
              <a:tabLst/>
              <a:defRPr/>
            </a:pP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Conducted monthly, moving to quarterly, once onboarding cohorts are complete</a:t>
            </a:r>
          </a:p>
          <a:p>
            <a:pPr marL="179388" marR="0" lvl="0" indent="-179388" algn="l" defTabSz="914400" rtl="0" eaLnBrk="1" fontAlgn="auto" latinLnBrk="0" hangingPunct="1">
              <a:lnSpc>
                <a:spcPct val="100000"/>
              </a:lnSpc>
              <a:spcBef>
                <a:spcPts val="0"/>
              </a:spcBef>
              <a:spcAft>
                <a:spcPts val="200"/>
              </a:spcAft>
              <a:buClrTx/>
              <a:buSzTx/>
              <a:buFont typeface="System Font Regular"/>
              <a:buChar char="・"/>
              <a:tabLst/>
              <a:defRPr/>
            </a:pP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Includes service feedback and top issues from User Enablement staff</a:t>
            </a:r>
          </a:p>
          <a:p>
            <a:pPr marL="179388" marR="0" lvl="0" indent="-179388" algn="l" defTabSz="914400" rtl="0" eaLnBrk="1" fontAlgn="auto" latinLnBrk="0" hangingPunct="1">
              <a:lnSpc>
                <a:spcPct val="100000"/>
              </a:lnSpc>
              <a:spcBef>
                <a:spcPts val="0"/>
              </a:spcBef>
              <a:spcAft>
                <a:spcPts val="200"/>
              </a:spcAft>
              <a:buClrTx/>
              <a:buSzTx/>
              <a:buFont typeface="System Font Regular"/>
              <a:buChar char="・"/>
              <a:tabLst/>
              <a:defRPr/>
            </a:pP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Core focus on data-driven fact finding, scenario identification, learning, </a:t>
            </a:r>
            <a:b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b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and improvement in a blame-free environment</a:t>
            </a:r>
          </a:p>
          <a:p>
            <a:pPr marL="179388" marR="0" lvl="0" indent="-179388" algn="l" defTabSz="914400" rtl="0" eaLnBrk="1" fontAlgn="auto" latinLnBrk="0" hangingPunct="1">
              <a:lnSpc>
                <a:spcPct val="100000"/>
              </a:lnSpc>
              <a:spcBef>
                <a:spcPts val="0"/>
              </a:spcBef>
              <a:spcAft>
                <a:spcPts val="200"/>
              </a:spcAft>
              <a:buClrTx/>
              <a:buSzTx/>
              <a:buFont typeface="System Font Regular"/>
              <a:buChar char="・"/>
              <a:tabLst/>
              <a:defRPr/>
            </a:pP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SHRs are opportunities for leadership skill building</a:t>
            </a:r>
          </a:p>
          <a:p>
            <a:pPr marL="179388" marR="0" lvl="0" indent="-179388" algn="l" defTabSz="914400" rtl="0" eaLnBrk="1" fontAlgn="auto" latinLnBrk="0" hangingPunct="1">
              <a:lnSpc>
                <a:spcPct val="100000"/>
              </a:lnSpc>
              <a:spcBef>
                <a:spcPts val="0"/>
              </a:spcBef>
              <a:spcAft>
                <a:spcPts val="200"/>
              </a:spcAft>
              <a:buClrTx/>
              <a:buSzTx/>
              <a:buFont typeface="System Font Regular"/>
              <a:buChar char="・"/>
              <a:tabLst/>
              <a:defRPr/>
            </a:pP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SHRs provide data for AI Council review</a:t>
            </a:r>
          </a:p>
        </p:txBody>
      </p:sp>
      <p:sp>
        <p:nvSpPr>
          <p:cNvPr id="13" name="Rounded Rectangle 1">
            <a:extLst>
              <a:ext uri="{FF2B5EF4-FFF2-40B4-BE49-F238E27FC236}">
                <a16:creationId xmlns:a16="http://schemas.microsoft.com/office/drawing/2014/main" id="{21256116-E485-D68E-D9C9-74486884010C}"/>
              </a:ext>
              <a:ext uri="{C183D7F6-B498-43B3-948B-1728B52AA6E4}">
                <adec:decorative xmlns:adec="http://schemas.microsoft.com/office/drawing/2017/decorative" val="1"/>
              </a:ext>
            </a:extLst>
          </p:cNvPr>
          <p:cNvSpPr/>
          <p:nvPr/>
        </p:nvSpPr>
        <p:spPr bwMode="auto">
          <a:xfrm>
            <a:off x="495301" y="1353329"/>
            <a:ext cx="2411663" cy="1422299"/>
          </a:xfrm>
          <a:prstGeom prst="roundRect">
            <a:avLst>
              <a:gd name="adj" fmla="val 4836"/>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8000"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Performance</a:t>
            </a:r>
          </a:p>
        </p:txBody>
      </p:sp>
      <p:sp>
        <p:nvSpPr>
          <p:cNvPr id="14" name="Rounded Rectangle 1">
            <a:extLst>
              <a:ext uri="{FF2B5EF4-FFF2-40B4-BE49-F238E27FC236}">
                <a16:creationId xmlns:a16="http://schemas.microsoft.com/office/drawing/2014/main" id="{312C5F7E-ECE9-5B1B-2E2D-EF6210DA84CE}"/>
              </a:ext>
              <a:ext uri="{C183D7F6-B498-43B3-948B-1728B52AA6E4}">
                <adec:decorative xmlns:adec="http://schemas.microsoft.com/office/drawing/2017/decorative" val="1"/>
              </a:ext>
            </a:extLst>
          </p:cNvPr>
          <p:cNvSpPr/>
          <p:nvPr/>
        </p:nvSpPr>
        <p:spPr bwMode="auto">
          <a:xfrm>
            <a:off x="3142004" y="1353329"/>
            <a:ext cx="2411663" cy="1422299"/>
          </a:xfrm>
          <a:prstGeom prst="roundRect">
            <a:avLst>
              <a:gd name="adj" fmla="val 5798"/>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8000"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Feedback </a:t>
            </a:r>
            <a:br>
              <a:rPr lang="en-US" sz="1600" b="1">
                <a:solidFill>
                  <a:schemeClr val="tx1"/>
                </a:solidFill>
                <a:latin typeface="Segoe UI Semibold" panose="020B0502040204020203" pitchFamily="34" charset="0"/>
                <a:cs typeface="Segoe UI Semibold" panose="020B0502040204020203" pitchFamily="34" charset="0"/>
              </a:rPr>
            </a:br>
            <a:r>
              <a:rPr lang="en-US" sz="1600" b="1">
                <a:solidFill>
                  <a:schemeClr val="tx1"/>
                </a:solidFill>
                <a:latin typeface="Segoe UI Semibold" panose="020B0502040204020203" pitchFamily="34" charset="0"/>
                <a:cs typeface="Segoe UI Semibold" panose="020B0502040204020203" pitchFamily="34" charset="0"/>
              </a:rPr>
              <a:t>analysis</a:t>
            </a:r>
          </a:p>
        </p:txBody>
      </p:sp>
      <p:sp>
        <p:nvSpPr>
          <p:cNvPr id="15" name="Rounded Rectangle 1">
            <a:extLst>
              <a:ext uri="{FF2B5EF4-FFF2-40B4-BE49-F238E27FC236}">
                <a16:creationId xmlns:a16="http://schemas.microsoft.com/office/drawing/2014/main" id="{4392B9CD-9B2E-5CB9-412D-AE25E2A9CFE8}"/>
              </a:ext>
              <a:ext uri="{C183D7F6-B498-43B3-948B-1728B52AA6E4}">
                <adec:decorative xmlns:adec="http://schemas.microsoft.com/office/drawing/2017/decorative" val="1"/>
              </a:ext>
            </a:extLst>
          </p:cNvPr>
          <p:cNvSpPr/>
          <p:nvPr/>
        </p:nvSpPr>
        <p:spPr bwMode="auto">
          <a:xfrm>
            <a:off x="495301" y="3032751"/>
            <a:ext cx="2411663" cy="1422299"/>
          </a:xfrm>
          <a:prstGeom prst="roundRect">
            <a:avLst>
              <a:gd name="adj" fmla="val 873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8000"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Incident </a:t>
            </a:r>
            <a:br>
              <a:rPr lang="en-US" sz="1600" b="1">
                <a:solidFill>
                  <a:schemeClr val="tx1"/>
                </a:solidFill>
                <a:latin typeface="Segoe UI Semibold" panose="020B0502040204020203" pitchFamily="34" charset="0"/>
                <a:cs typeface="Segoe UI Semibold" panose="020B0502040204020203" pitchFamily="34" charset="0"/>
              </a:rPr>
            </a:br>
            <a:r>
              <a:rPr lang="en-US" sz="1600" b="1">
                <a:solidFill>
                  <a:schemeClr val="tx1"/>
                </a:solidFill>
                <a:latin typeface="Segoe UI Semibold" panose="020B0502040204020203" pitchFamily="34" charset="0"/>
                <a:cs typeface="Segoe UI Semibold" panose="020B0502040204020203" pitchFamily="34" charset="0"/>
              </a:rPr>
              <a:t>review</a:t>
            </a:r>
          </a:p>
        </p:txBody>
      </p:sp>
      <p:sp>
        <p:nvSpPr>
          <p:cNvPr id="16" name="Rounded Rectangle 1">
            <a:extLst>
              <a:ext uri="{FF2B5EF4-FFF2-40B4-BE49-F238E27FC236}">
                <a16:creationId xmlns:a16="http://schemas.microsoft.com/office/drawing/2014/main" id="{1B8070C5-5542-000C-05D6-0CF4146D3C76}"/>
              </a:ext>
              <a:ext uri="{C183D7F6-B498-43B3-948B-1728B52AA6E4}">
                <adec:decorative xmlns:adec="http://schemas.microsoft.com/office/drawing/2017/decorative" val="1"/>
              </a:ext>
            </a:extLst>
          </p:cNvPr>
          <p:cNvSpPr/>
          <p:nvPr/>
        </p:nvSpPr>
        <p:spPr bwMode="auto">
          <a:xfrm>
            <a:off x="3142004" y="3032751"/>
            <a:ext cx="2411663" cy="1422299"/>
          </a:xfrm>
          <a:prstGeom prst="roundRect">
            <a:avLst>
              <a:gd name="adj" fmla="val 5650"/>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8000"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Success </a:t>
            </a:r>
          </a:p>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stories</a:t>
            </a:r>
          </a:p>
        </p:txBody>
      </p:sp>
      <p:sp>
        <p:nvSpPr>
          <p:cNvPr id="17" name="Rounded Rectangle 1">
            <a:extLst>
              <a:ext uri="{FF2B5EF4-FFF2-40B4-BE49-F238E27FC236}">
                <a16:creationId xmlns:a16="http://schemas.microsoft.com/office/drawing/2014/main" id="{05D64C68-F23C-B60F-5F8F-370C73208D2D}"/>
              </a:ext>
              <a:ext uri="{C183D7F6-B498-43B3-948B-1728B52AA6E4}">
                <adec:decorative xmlns:adec="http://schemas.microsoft.com/office/drawing/2017/decorative" val="1"/>
              </a:ext>
            </a:extLst>
          </p:cNvPr>
          <p:cNvSpPr/>
          <p:nvPr/>
        </p:nvSpPr>
        <p:spPr bwMode="auto">
          <a:xfrm>
            <a:off x="495301" y="4712173"/>
            <a:ext cx="2411663" cy="1422299"/>
          </a:xfrm>
          <a:prstGeom prst="roundRect">
            <a:avLst>
              <a:gd name="adj" fmla="val 6625"/>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8000"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Roadmap planning</a:t>
            </a:r>
          </a:p>
        </p:txBody>
      </p:sp>
      <p:sp>
        <p:nvSpPr>
          <p:cNvPr id="18" name="Rounded Rectangle 1">
            <a:extLst>
              <a:ext uri="{FF2B5EF4-FFF2-40B4-BE49-F238E27FC236}">
                <a16:creationId xmlns:a16="http://schemas.microsoft.com/office/drawing/2014/main" id="{FE24D2ED-1560-99D0-E78C-0E887086149F}"/>
              </a:ext>
              <a:ext uri="{C183D7F6-B498-43B3-948B-1728B52AA6E4}">
                <adec:decorative xmlns:adec="http://schemas.microsoft.com/office/drawing/2017/decorative" val="1"/>
              </a:ext>
            </a:extLst>
          </p:cNvPr>
          <p:cNvSpPr/>
          <p:nvPr/>
        </p:nvSpPr>
        <p:spPr bwMode="auto">
          <a:xfrm>
            <a:off x="3142004" y="4712173"/>
            <a:ext cx="2411663" cy="1422299"/>
          </a:xfrm>
          <a:prstGeom prst="roundRect">
            <a:avLst>
              <a:gd name="adj" fmla="val 5490"/>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8000"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Risk </a:t>
            </a:r>
            <a:br>
              <a:rPr lang="en-US" sz="1600" b="1">
                <a:solidFill>
                  <a:schemeClr val="tx1"/>
                </a:solidFill>
                <a:latin typeface="Segoe UI Semibold" panose="020B0502040204020203" pitchFamily="34" charset="0"/>
                <a:cs typeface="Segoe UI Semibold" panose="020B0502040204020203" pitchFamily="34" charset="0"/>
              </a:rPr>
            </a:br>
            <a:r>
              <a:rPr lang="en-US" sz="1600" b="1">
                <a:solidFill>
                  <a:schemeClr val="tx1"/>
                </a:solidFill>
                <a:latin typeface="Segoe UI Semibold" panose="020B0502040204020203" pitchFamily="34" charset="0"/>
                <a:cs typeface="Segoe UI Semibold" panose="020B0502040204020203" pitchFamily="34" charset="0"/>
              </a:rPr>
              <a:t>mitigation</a:t>
            </a:r>
          </a:p>
        </p:txBody>
      </p:sp>
      <p:sp>
        <p:nvSpPr>
          <p:cNvPr id="19" name="Graphic 17">
            <a:extLst>
              <a:ext uri="{FF2B5EF4-FFF2-40B4-BE49-F238E27FC236}">
                <a16:creationId xmlns:a16="http://schemas.microsoft.com/office/drawing/2014/main" id="{3E67F00E-EE5A-FD74-8340-AAD71EAF584E}"/>
              </a:ext>
              <a:ext uri="{C183D7F6-B498-43B3-948B-1728B52AA6E4}">
                <adec:decorative xmlns:adec="http://schemas.microsoft.com/office/drawing/2017/decorative" val="1"/>
              </a:ext>
            </a:extLst>
          </p:cNvPr>
          <p:cNvSpPr>
            <a:spLocks noChangeAspect="1"/>
          </p:cNvSpPr>
          <p:nvPr/>
        </p:nvSpPr>
        <p:spPr>
          <a:xfrm>
            <a:off x="4164993" y="4875265"/>
            <a:ext cx="365685" cy="365685"/>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2" name="Graphic 17">
            <a:extLst>
              <a:ext uri="{FF2B5EF4-FFF2-40B4-BE49-F238E27FC236}">
                <a16:creationId xmlns:a16="http://schemas.microsoft.com/office/drawing/2014/main" id="{2CB15347-9AA3-F1A0-4D2C-09F2FD0464B0}"/>
              </a:ext>
              <a:ext uri="{C183D7F6-B498-43B3-948B-1728B52AA6E4}">
                <adec:decorative xmlns:adec="http://schemas.microsoft.com/office/drawing/2017/decorative" val="1"/>
              </a:ext>
            </a:extLst>
          </p:cNvPr>
          <p:cNvSpPr>
            <a:spLocks noChangeAspect="1"/>
          </p:cNvSpPr>
          <p:nvPr/>
        </p:nvSpPr>
        <p:spPr>
          <a:xfrm>
            <a:off x="1518290" y="4875265"/>
            <a:ext cx="365685" cy="365685"/>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3" name="Graphic 17">
            <a:extLst>
              <a:ext uri="{FF2B5EF4-FFF2-40B4-BE49-F238E27FC236}">
                <a16:creationId xmlns:a16="http://schemas.microsoft.com/office/drawing/2014/main" id="{70A71A56-15C5-D8A9-2D0E-2876FAA216EA}"/>
              </a:ext>
              <a:ext uri="{C183D7F6-B498-43B3-948B-1728B52AA6E4}">
                <adec:decorative xmlns:adec="http://schemas.microsoft.com/office/drawing/2017/decorative" val="1"/>
              </a:ext>
            </a:extLst>
          </p:cNvPr>
          <p:cNvSpPr>
            <a:spLocks noChangeAspect="1"/>
          </p:cNvSpPr>
          <p:nvPr/>
        </p:nvSpPr>
        <p:spPr>
          <a:xfrm>
            <a:off x="4164993" y="3143445"/>
            <a:ext cx="365685" cy="365685"/>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4" name="Graphic 17">
            <a:extLst>
              <a:ext uri="{FF2B5EF4-FFF2-40B4-BE49-F238E27FC236}">
                <a16:creationId xmlns:a16="http://schemas.microsoft.com/office/drawing/2014/main" id="{DA99DB06-EC24-B42E-DA7F-7E1A5B90E8A4}"/>
              </a:ext>
              <a:ext uri="{C183D7F6-B498-43B3-948B-1728B52AA6E4}">
                <adec:decorative xmlns:adec="http://schemas.microsoft.com/office/drawing/2017/decorative" val="1"/>
              </a:ext>
            </a:extLst>
          </p:cNvPr>
          <p:cNvSpPr>
            <a:spLocks noChangeAspect="1"/>
          </p:cNvSpPr>
          <p:nvPr/>
        </p:nvSpPr>
        <p:spPr>
          <a:xfrm>
            <a:off x="1518290" y="3143445"/>
            <a:ext cx="365685" cy="365685"/>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5" name="Graphic 17">
            <a:extLst>
              <a:ext uri="{FF2B5EF4-FFF2-40B4-BE49-F238E27FC236}">
                <a16:creationId xmlns:a16="http://schemas.microsoft.com/office/drawing/2014/main" id="{B38DB1EF-195F-7B77-1E1E-F49DDBBC8350}"/>
              </a:ext>
              <a:ext uri="{C183D7F6-B498-43B3-948B-1728B52AA6E4}">
                <adec:decorative xmlns:adec="http://schemas.microsoft.com/office/drawing/2017/decorative" val="1"/>
              </a:ext>
            </a:extLst>
          </p:cNvPr>
          <p:cNvSpPr>
            <a:spLocks noChangeAspect="1"/>
          </p:cNvSpPr>
          <p:nvPr/>
        </p:nvSpPr>
        <p:spPr>
          <a:xfrm>
            <a:off x="4164993" y="1522465"/>
            <a:ext cx="365685" cy="365685"/>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6" name="Graphic 17">
            <a:extLst>
              <a:ext uri="{FF2B5EF4-FFF2-40B4-BE49-F238E27FC236}">
                <a16:creationId xmlns:a16="http://schemas.microsoft.com/office/drawing/2014/main" id="{D8BC29B4-8603-3719-D460-9C1FCD152EEF}"/>
              </a:ext>
              <a:ext uri="{C183D7F6-B498-43B3-948B-1728B52AA6E4}">
                <adec:decorative xmlns:adec="http://schemas.microsoft.com/office/drawing/2017/decorative" val="1"/>
              </a:ext>
            </a:extLst>
          </p:cNvPr>
          <p:cNvSpPr>
            <a:spLocks noChangeAspect="1"/>
          </p:cNvSpPr>
          <p:nvPr/>
        </p:nvSpPr>
        <p:spPr>
          <a:xfrm>
            <a:off x="1518290" y="1522465"/>
            <a:ext cx="365685" cy="365685"/>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10" name="Graphic 9">
            <a:extLst>
              <a:ext uri="{FF2B5EF4-FFF2-40B4-BE49-F238E27FC236}">
                <a16:creationId xmlns:a16="http://schemas.microsoft.com/office/drawing/2014/main" id="{64A3937B-55AB-7899-134B-F045D9FE83A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Tree>
    <p:extLst>
      <p:ext uri="{BB962C8B-B14F-4D97-AF65-F5344CB8AC3E}">
        <p14:creationId xmlns:p14="http://schemas.microsoft.com/office/powerpoint/2010/main" val="303688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F0DAB-501F-93D0-D047-BA2AE8A5D7E5}"/>
              </a:ext>
            </a:extLst>
          </p:cNvPr>
          <p:cNvSpPr>
            <a:spLocks noGrp="1"/>
          </p:cNvSpPr>
          <p:nvPr>
            <p:ph type="title"/>
          </p:nvPr>
        </p:nvSpPr>
        <p:spPr/>
        <p:txBody>
          <a:bodyPr/>
          <a:lstStyle/>
          <a:p>
            <a:r>
              <a:rPr lang="en-US"/>
              <a:t>Analyze usage reports</a:t>
            </a:r>
          </a:p>
        </p:txBody>
      </p:sp>
      <p:sp>
        <p:nvSpPr>
          <p:cNvPr id="5" name="Text Placeholder 4">
            <a:extLst>
              <a:ext uri="{FF2B5EF4-FFF2-40B4-BE49-F238E27FC236}">
                <a16:creationId xmlns:a16="http://schemas.microsoft.com/office/drawing/2014/main" id="{847B583D-4056-F6B8-2FA1-5540E61BC752}"/>
              </a:ext>
            </a:extLst>
          </p:cNvPr>
          <p:cNvSpPr>
            <a:spLocks noGrp="1"/>
          </p:cNvSpPr>
          <p:nvPr>
            <p:ph type="body" sz="quarter" idx="12"/>
          </p:nvPr>
        </p:nvSpPr>
        <p:spPr/>
        <p:txBody>
          <a:bodyPr/>
          <a:lstStyle/>
          <a:p>
            <a:r>
              <a:rPr lang="en-US"/>
              <a:t>Deliver impact </a:t>
            </a:r>
          </a:p>
        </p:txBody>
      </p:sp>
    </p:spTree>
    <p:extLst>
      <p:ext uri="{BB962C8B-B14F-4D97-AF65-F5344CB8AC3E}">
        <p14:creationId xmlns:p14="http://schemas.microsoft.com/office/powerpoint/2010/main" val="226029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020AC-571A-C74A-CC71-4F6C553486AD}"/>
            </a:ext>
          </a:extLst>
        </p:cNvPr>
        <p:cNvGrpSpPr/>
        <p:nvPr/>
      </p:nvGrpSpPr>
      <p:grpSpPr>
        <a:xfrm>
          <a:off x="0" y="0"/>
          <a:ext cx="0" cy="0"/>
          <a:chOff x="0" y="0"/>
          <a:chExt cx="0" cy="0"/>
        </a:xfrm>
      </p:grpSpPr>
      <p:sp>
        <p:nvSpPr>
          <p:cNvPr id="15" name="Round Same Side Corner Rectangle 14">
            <a:extLst>
              <a:ext uri="{FF2B5EF4-FFF2-40B4-BE49-F238E27FC236}">
                <a16:creationId xmlns:a16="http://schemas.microsoft.com/office/drawing/2014/main" id="{80CECBCE-8A16-ED0F-21F0-211F5A703B8A}"/>
              </a:ext>
              <a:ext uri="{C183D7F6-B498-43B3-948B-1728B52AA6E4}">
                <adec:decorative xmlns:adec="http://schemas.microsoft.com/office/drawing/2017/decorative" val="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Rectangle 16">
            <a:extLst>
              <a:ext uri="{FF2B5EF4-FFF2-40B4-BE49-F238E27FC236}">
                <a16:creationId xmlns:a16="http://schemas.microsoft.com/office/drawing/2014/main" id="{237740F5-881B-E698-D4CE-7B1FFCDB59E5}"/>
              </a:ext>
              <a:ext uri="{C183D7F6-B498-43B3-948B-1728B52AA6E4}">
                <adec:decorative xmlns:adec="http://schemas.microsoft.com/office/drawing/2017/decorative" val="1"/>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sp>
        <p:nvSpPr>
          <p:cNvPr id="20" name="Title 19">
            <a:extLst>
              <a:ext uri="{FF2B5EF4-FFF2-40B4-BE49-F238E27FC236}">
                <a16:creationId xmlns:a16="http://schemas.microsoft.com/office/drawing/2014/main" id="{23D5F4E7-B8D4-D6BB-DB62-8092BF80F899}"/>
              </a:ext>
            </a:extLst>
          </p:cNvPr>
          <p:cNvSpPr>
            <a:spLocks noGrp="1"/>
          </p:cNvSpPr>
          <p:nvPr>
            <p:ph type="title"/>
          </p:nvPr>
        </p:nvSpPr>
        <p:spPr>
          <a:xfrm>
            <a:off x="588261" y="585216"/>
            <a:ext cx="11011601" cy="553998"/>
          </a:xfrm>
        </p:spPr>
        <p:txBody>
          <a:bodyPr/>
          <a:lstStyle/>
          <a:p>
            <a:r>
              <a:rPr lang="en-US" sz="3600"/>
              <a:t>Deliver impact: Access usage reports</a:t>
            </a:r>
          </a:p>
        </p:txBody>
      </p:sp>
      <p:sp>
        <p:nvSpPr>
          <p:cNvPr id="2" name="Text Placeholder 1">
            <a:extLst>
              <a:ext uri="{FF2B5EF4-FFF2-40B4-BE49-F238E27FC236}">
                <a16:creationId xmlns:a16="http://schemas.microsoft.com/office/drawing/2014/main" id="{17B7C3EE-30BF-B1E8-BE98-474F6C7581DB}"/>
              </a:ext>
            </a:extLst>
          </p:cNvPr>
          <p:cNvSpPr>
            <a:spLocks noGrp="1"/>
          </p:cNvSpPr>
          <p:nvPr>
            <p:ph type="body" sz="quarter" idx="4294967295"/>
          </p:nvPr>
        </p:nvSpPr>
        <p:spPr>
          <a:xfrm>
            <a:off x="588962" y="1200729"/>
            <a:ext cx="5595938" cy="334962"/>
          </a:xfrm>
        </p:spPr>
        <p:txBody>
          <a:bodyPr lIns="0">
            <a:normAutofit/>
          </a:bodyPr>
          <a:lstStyle/>
          <a:p>
            <a:pPr marL="0" lvl="1" indent="0">
              <a:lnSpc>
                <a:spcPct val="100000"/>
              </a:lnSpc>
              <a:spcBef>
                <a:spcPts val="1000"/>
              </a:spcBef>
              <a:buFont typeface="Arial" panose="020B0604020202020204" pitchFamily="34" charset="0"/>
              <a:buNone/>
            </a:pPr>
            <a:r>
              <a:rPr lang="en-US" sz="1600" b="1">
                <a:solidFill>
                  <a:srgbClr val="0078D4"/>
                </a:solidFill>
                <a:latin typeface="Segoe UI Semibold" panose="020B0502040204020203" pitchFamily="34" charset="0"/>
                <a:cs typeface="Segoe UI Semibold" panose="020B0502040204020203" pitchFamily="34" charset="0"/>
              </a:rPr>
              <a:t>Interpret the Microsoft 365 Admin Center Usage Report</a:t>
            </a:r>
          </a:p>
        </p:txBody>
      </p:sp>
      <p:sp>
        <p:nvSpPr>
          <p:cNvPr id="7" name="Text Placeholder 15">
            <a:extLst>
              <a:ext uri="{FF2B5EF4-FFF2-40B4-BE49-F238E27FC236}">
                <a16:creationId xmlns:a16="http://schemas.microsoft.com/office/drawing/2014/main" id="{26B4A594-B3B7-ACF1-E6FA-9BE3DCC3A44C}"/>
              </a:ext>
            </a:extLst>
          </p:cNvPr>
          <p:cNvSpPr txBox="1">
            <a:spLocks/>
          </p:cNvSpPr>
          <p:nvPr/>
        </p:nvSpPr>
        <p:spPr>
          <a:xfrm>
            <a:off x="588261" y="1648009"/>
            <a:ext cx="5047226" cy="2518963"/>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2" marR="0" lvl="1" indent="0" fontAlgn="auto">
              <a:spcBef>
                <a:spcPts val="1000"/>
              </a:spcBef>
              <a:spcAft>
                <a:spcPts val="400"/>
              </a:spcAft>
              <a:buClrTx/>
              <a:buSzTx/>
              <a:buNone/>
              <a:defRPr/>
            </a:pPr>
            <a:r>
              <a:rPr lang="en-US" sz="1200">
                <a:latin typeface="Segoe UI" panose="020B0502040204020203" pitchFamily="34" charset="0"/>
                <a:cs typeface="Segoe UI" panose="020B0502040204020203" pitchFamily="34" charset="0"/>
              </a:rPr>
              <a:t>The Microsoft 365 Copilot usage report includes two sections: Readiness and Usage.</a:t>
            </a:r>
          </a:p>
          <a:p>
            <a:pPr marL="11112" marR="0" lvl="1" indent="0" fontAlgn="auto">
              <a:spcBef>
                <a:spcPts val="1000"/>
              </a:spcBef>
              <a:spcAft>
                <a:spcPts val="400"/>
              </a:spcAft>
              <a:buClrTx/>
              <a:buSzTx/>
              <a:buNone/>
              <a:defRPr/>
            </a:pPr>
            <a:r>
              <a:rPr lang="en-US" sz="1200">
                <a:latin typeface="Segoe UI" panose="020B0502040204020203" pitchFamily="34" charset="0"/>
                <a:cs typeface="Segoe UI" panose="020B0502040204020203" pitchFamily="34" charset="0"/>
              </a:rPr>
              <a:t>In the </a:t>
            </a:r>
            <a:r>
              <a:rPr lang="en-US" sz="1200">
                <a:latin typeface="Segoe UI" panose="020B0502040204020203" pitchFamily="34" charset="0"/>
                <a:cs typeface="Segoe UI" panose="020B0502040204020203" pitchFamily="34" charset="0"/>
                <a:hlinkClick r:id="rId3"/>
              </a:rPr>
              <a:t>Readiness section</a:t>
            </a:r>
            <a:r>
              <a:rPr lang="en-US" sz="1200">
                <a:latin typeface="Segoe UI" panose="020B0502040204020203" pitchFamily="34" charset="0"/>
                <a:cs typeface="Segoe UI" panose="020B0502040204020203" pitchFamily="34" charset="0"/>
              </a:rPr>
              <a:t>, you can review technical eligibility, license assignment, and users who are in a strong position to get value from Microsoft 365 Copilot.</a:t>
            </a:r>
          </a:p>
          <a:p>
            <a:pPr marL="11112" marR="0" lvl="1" indent="0" fontAlgn="auto">
              <a:spcBef>
                <a:spcPts val="1000"/>
              </a:spcBef>
              <a:spcAft>
                <a:spcPts val="400"/>
              </a:spcAft>
              <a:buClrTx/>
              <a:buSzTx/>
              <a:buNone/>
              <a:defRPr/>
            </a:pPr>
            <a:r>
              <a:rPr lang="en-US" sz="1200">
                <a:latin typeface="Segoe UI" panose="020B0502040204020203" pitchFamily="34" charset="0"/>
                <a:cs typeface="Segoe UI" panose="020B0502040204020203" pitchFamily="34" charset="0"/>
              </a:rPr>
              <a:t>In the </a:t>
            </a:r>
            <a:r>
              <a:rPr lang="en-US" sz="1200">
                <a:latin typeface="Segoe UI" panose="020B0502040204020203" pitchFamily="34" charset="0"/>
                <a:cs typeface="Segoe UI" panose="020B0502040204020203" pitchFamily="34" charset="0"/>
                <a:hlinkClick r:id="rId4"/>
              </a:rPr>
              <a:t>Usage section</a:t>
            </a:r>
            <a:r>
              <a:rPr lang="en-US" sz="1200">
                <a:latin typeface="Segoe UI" panose="020B0502040204020203" pitchFamily="34" charset="0"/>
                <a:cs typeface="Segoe UI" panose="020B0502040204020203" pitchFamily="34" charset="0"/>
              </a:rPr>
              <a:t>, you can view a summary of Microsoft 365 Copilot adoption with visibility into users’ last Microsoft 365 Copilot activity.</a:t>
            </a:r>
          </a:p>
        </p:txBody>
      </p:sp>
      <p:sp>
        <p:nvSpPr>
          <p:cNvPr id="3" name="Rounded Rectangle 1">
            <a:extLst>
              <a:ext uri="{FF2B5EF4-FFF2-40B4-BE49-F238E27FC236}">
                <a16:creationId xmlns:a16="http://schemas.microsoft.com/office/drawing/2014/main" id="{21507818-37B4-C3DB-3785-95CA0A02686C}"/>
              </a:ext>
              <a:ext uri="{C183D7F6-B498-43B3-948B-1728B52AA6E4}">
                <adec:decorative xmlns:adec="http://schemas.microsoft.com/office/drawing/2017/decorative" val="0"/>
              </a:ext>
            </a:extLst>
          </p:cNvPr>
          <p:cNvSpPr/>
          <p:nvPr/>
        </p:nvSpPr>
        <p:spPr bwMode="auto">
          <a:xfrm>
            <a:off x="495300" y="4279290"/>
            <a:ext cx="5600699" cy="1864725"/>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55562" marR="0" lvl="1" algn="l" defTabSz="914400" rtl="0" eaLnBrk="1" fontAlgn="auto" latinLnBrk="0" hangingPunct="1">
              <a:lnSpc>
                <a:spcPct val="90000"/>
              </a:lnSpc>
              <a:spcBef>
                <a:spcPts val="1000"/>
              </a:spcBef>
              <a:spcAft>
                <a:spcPts val="0"/>
              </a:spcAft>
              <a:buClrTx/>
              <a:buSzTx/>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Interpret the Readiness section by analyzing assigned and </a:t>
            </a:r>
            <a:b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available Copilot licenses, how many users are technically eligible, </a:t>
            </a:r>
            <a:b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and how many are in a strong position to get value from Microsoft 365 Copilot.</a:t>
            </a:r>
          </a:p>
          <a:p>
            <a:pPr marL="55562" marR="0" lvl="1" algn="l" defTabSz="914400" rtl="0" eaLnBrk="1" fontAlgn="auto" latinLnBrk="0" hangingPunct="1">
              <a:lnSpc>
                <a:spcPct val="90000"/>
              </a:lnSpc>
              <a:spcBef>
                <a:spcPts val="1000"/>
              </a:spcBef>
              <a:spcAft>
                <a:spcPts val="0"/>
              </a:spcAft>
              <a:buClrTx/>
              <a:buSzTx/>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If needed, you can export the report data into an Excel .csv file by selecting the Export link. This exports the Microsoft 365 Copilot last activity data of all users and enables your identified report readers to do simple sorting, filtering, and searching for further analysis.</a:t>
            </a:r>
          </a:p>
        </p:txBody>
      </p:sp>
      <p:grpSp>
        <p:nvGrpSpPr>
          <p:cNvPr id="11" name="Group 10">
            <a:extLst>
              <a:ext uri="{FF2B5EF4-FFF2-40B4-BE49-F238E27FC236}">
                <a16:creationId xmlns:a16="http://schemas.microsoft.com/office/drawing/2014/main" id="{9D58A84E-B655-FCE4-67B9-35261A8664F6}"/>
              </a:ext>
              <a:ext uri="{C183D7F6-B498-43B3-948B-1728B52AA6E4}">
                <adec:decorative xmlns:adec="http://schemas.microsoft.com/office/drawing/2017/decorative" val="1"/>
              </a:ext>
            </a:extLst>
          </p:cNvPr>
          <p:cNvGrpSpPr/>
          <p:nvPr/>
        </p:nvGrpSpPr>
        <p:grpSpPr>
          <a:xfrm>
            <a:off x="5082164" y="3848853"/>
            <a:ext cx="748996" cy="748996"/>
            <a:chOff x="5172928" y="4167694"/>
            <a:chExt cx="748996" cy="748996"/>
          </a:xfrm>
        </p:grpSpPr>
        <p:sp>
          <p:nvSpPr>
            <p:cNvPr id="12" name="Oval 1091_1">
              <a:extLst>
                <a:ext uri="{FF2B5EF4-FFF2-40B4-BE49-F238E27FC236}">
                  <a16:creationId xmlns:a16="http://schemas.microsoft.com/office/drawing/2014/main" id="{F44E1906-2B8C-7BBC-9C7E-0A10C2AEFCAC}"/>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14" name="Freeform: Shape 19">
              <a:extLst>
                <a:ext uri="{FF2B5EF4-FFF2-40B4-BE49-F238E27FC236}">
                  <a16:creationId xmlns:a16="http://schemas.microsoft.com/office/drawing/2014/main" id="{267AFCA0-3081-0218-2AD2-FF41FA41561B}"/>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pic>
        <p:nvPicPr>
          <p:cNvPr id="9" name="Picture 8" descr="Usage report video walkthrough">
            <a:extLst>
              <a:ext uri="{FF2B5EF4-FFF2-40B4-BE49-F238E27FC236}">
                <a16:creationId xmlns:a16="http://schemas.microsoft.com/office/drawing/2014/main" id="{88F6542E-6F3C-6027-3226-7493DC56CC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36088" y="1648009"/>
            <a:ext cx="5390802" cy="3361470"/>
          </a:xfrm>
          <a:prstGeom prst="roundRect">
            <a:avLst>
              <a:gd name="adj" fmla="val 2430"/>
            </a:avLst>
          </a:prstGeom>
          <a:solidFill>
            <a:schemeClr val="bg1"/>
          </a:solidFill>
          <a:ln>
            <a:solidFill>
              <a:schemeClr val="bg1">
                <a:lumMod val="75000"/>
              </a:schemeClr>
            </a:solidFill>
          </a:ln>
          <a:effectLst/>
        </p:spPr>
      </p:pic>
      <p:pic>
        <p:nvPicPr>
          <p:cNvPr id="16" name="Graphic 15">
            <a:extLst>
              <a:ext uri="{FF2B5EF4-FFF2-40B4-BE49-F238E27FC236}">
                <a16:creationId xmlns:a16="http://schemas.microsoft.com/office/drawing/2014/main" id="{96D941A9-E873-9D5E-BEA0-29E0AFB5DC3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21196" y="255696"/>
            <a:ext cx="323566" cy="323566"/>
          </a:xfrm>
          <a:prstGeom prst="rect">
            <a:avLst/>
          </a:prstGeom>
        </p:spPr>
      </p:pic>
    </p:spTree>
    <p:extLst>
      <p:ext uri="{BB962C8B-B14F-4D97-AF65-F5344CB8AC3E}">
        <p14:creationId xmlns:p14="http://schemas.microsoft.com/office/powerpoint/2010/main" val="414235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DF485-2398-C80F-81EE-2A1FADC76A8E}"/>
            </a:ext>
          </a:extLst>
        </p:cNvPr>
        <p:cNvGrpSpPr/>
        <p:nvPr/>
      </p:nvGrpSpPr>
      <p:grpSpPr>
        <a:xfrm>
          <a:off x="0" y="0"/>
          <a:ext cx="0" cy="0"/>
          <a:chOff x="0" y="0"/>
          <a:chExt cx="0" cy="0"/>
        </a:xfrm>
      </p:grpSpPr>
      <p:sp>
        <p:nvSpPr>
          <p:cNvPr id="6" name="Freeform 5">
            <a:extLst>
              <a:ext uri="{FF2B5EF4-FFF2-40B4-BE49-F238E27FC236}">
                <a16:creationId xmlns:a16="http://schemas.microsoft.com/office/drawing/2014/main" id="{94431FDF-7BC4-9199-E89F-24A04193CBCD}"/>
              </a:ext>
              <a:ext uri="{C183D7F6-B498-43B3-948B-1728B52AA6E4}">
                <adec:decorative xmlns:adec="http://schemas.microsoft.com/office/drawing/2017/decorative" val="1"/>
              </a:ext>
            </a:extLst>
          </p:cNvPr>
          <p:cNvSpPr/>
          <p:nvPr/>
        </p:nvSpPr>
        <p:spPr>
          <a:xfrm>
            <a:off x="4605747" y="1800737"/>
            <a:ext cx="427508" cy="427363"/>
          </a:xfrm>
          <a:custGeom>
            <a:avLst/>
            <a:gdLst>
              <a:gd name="connsiteX0" fmla="*/ 361515 w 427508"/>
              <a:gd name="connsiteY0" fmla="*/ 294843 h 427363"/>
              <a:gd name="connsiteX1" fmla="*/ 372147 w 427508"/>
              <a:gd name="connsiteY1" fmla="*/ 299692 h 427363"/>
              <a:gd name="connsiteX2" fmla="*/ 423042 w 427508"/>
              <a:gd name="connsiteY2" fmla="*/ 350628 h 427363"/>
              <a:gd name="connsiteX3" fmla="*/ 423042 w 427508"/>
              <a:gd name="connsiteY3" fmla="*/ 372208 h 427363"/>
              <a:gd name="connsiteX4" fmla="*/ 372147 w 427508"/>
              <a:gd name="connsiteY4" fmla="*/ 423063 h 427363"/>
              <a:gd name="connsiteX5" fmla="*/ 351328 w 427508"/>
              <a:gd name="connsiteY5" fmla="*/ 423063 h 427363"/>
              <a:gd name="connsiteX6" fmla="*/ 350567 w 427508"/>
              <a:gd name="connsiteY6" fmla="*/ 401483 h 427363"/>
              <a:gd name="connsiteX7" fmla="*/ 375404 w 427508"/>
              <a:gd name="connsiteY7" fmla="*/ 376646 h 427363"/>
              <a:gd name="connsiteX8" fmla="*/ 235340 w 427508"/>
              <a:gd name="connsiteY8" fmla="*/ 376646 h 427363"/>
              <a:gd name="connsiteX9" fmla="*/ 260177 w 427508"/>
              <a:gd name="connsiteY9" fmla="*/ 401483 h 427363"/>
              <a:gd name="connsiteX10" fmla="*/ 260187 w 427508"/>
              <a:gd name="connsiteY10" fmla="*/ 422698 h 427363"/>
              <a:gd name="connsiteX11" fmla="*/ 238597 w 427508"/>
              <a:gd name="connsiteY11" fmla="*/ 423083 h 427363"/>
              <a:gd name="connsiteX12" fmla="*/ 187702 w 427508"/>
              <a:gd name="connsiteY12" fmla="*/ 372188 h 427363"/>
              <a:gd name="connsiteX13" fmla="*/ 187702 w 427508"/>
              <a:gd name="connsiteY13" fmla="*/ 350608 h 427363"/>
              <a:gd name="connsiteX14" fmla="*/ 238597 w 427508"/>
              <a:gd name="connsiteY14" fmla="*/ 299713 h 427363"/>
              <a:gd name="connsiteX15" fmla="*/ 259416 w 427508"/>
              <a:gd name="connsiteY15" fmla="*/ 299713 h 427363"/>
              <a:gd name="connsiteX16" fmla="*/ 260177 w 427508"/>
              <a:gd name="connsiteY16" fmla="*/ 321292 h 427363"/>
              <a:gd name="connsiteX17" fmla="*/ 260197 w 427508"/>
              <a:gd name="connsiteY17" fmla="*/ 321272 h 427363"/>
              <a:gd name="connsiteX18" fmla="*/ 235360 w 427508"/>
              <a:gd name="connsiteY18" fmla="*/ 346109 h 427363"/>
              <a:gd name="connsiteX19" fmla="*/ 375363 w 427508"/>
              <a:gd name="connsiteY19" fmla="*/ 346109 h 427363"/>
              <a:gd name="connsiteX20" fmla="*/ 350567 w 427508"/>
              <a:gd name="connsiteY20" fmla="*/ 321272 h 427363"/>
              <a:gd name="connsiteX21" fmla="*/ 349806 w 427508"/>
              <a:gd name="connsiteY21" fmla="*/ 320511 h 427363"/>
              <a:gd name="connsiteX22" fmla="*/ 350567 w 427508"/>
              <a:gd name="connsiteY22" fmla="*/ 298931 h 427363"/>
              <a:gd name="connsiteX23" fmla="*/ 361515 w 427508"/>
              <a:gd name="connsiteY23" fmla="*/ 294843 h 427363"/>
              <a:gd name="connsiteX24" fmla="*/ 45785 w 427508"/>
              <a:gd name="connsiteY24" fmla="*/ 244196 h 427363"/>
              <a:gd name="connsiteX25" fmla="*/ 279924 w 427508"/>
              <a:gd name="connsiteY25" fmla="*/ 244196 h 427363"/>
              <a:gd name="connsiteX26" fmla="*/ 325730 w 427508"/>
              <a:gd name="connsiteY26" fmla="*/ 289961 h 427363"/>
              <a:gd name="connsiteX27" fmla="*/ 325730 w 427508"/>
              <a:gd name="connsiteY27" fmla="*/ 290001 h 427363"/>
              <a:gd name="connsiteX28" fmla="*/ 325730 w 427508"/>
              <a:gd name="connsiteY28" fmla="*/ 308690 h 427363"/>
              <a:gd name="connsiteX29" fmla="*/ 323083 w 427508"/>
              <a:gd name="connsiteY29" fmla="*/ 325710 h 427363"/>
              <a:gd name="connsiteX30" fmla="*/ 281655 w 427508"/>
              <a:gd name="connsiteY30" fmla="*/ 325710 h 427363"/>
              <a:gd name="connsiteX31" fmla="*/ 264507 w 427508"/>
              <a:gd name="connsiteY31" fmla="*/ 278334 h 427363"/>
              <a:gd name="connsiteX32" fmla="*/ 224204 w 427508"/>
              <a:gd name="connsiteY32" fmla="*/ 285401 h 427363"/>
              <a:gd name="connsiteX33" fmla="*/ 173309 w 427508"/>
              <a:gd name="connsiteY33" fmla="*/ 336255 h 427363"/>
              <a:gd name="connsiteX34" fmla="*/ 173266 w 427508"/>
              <a:gd name="connsiteY34" fmla="*/ 386639 h 427363"/>
              <a:gd name="connsiteX35" fmla="*/ 173309 w 427508"/>
              <a:gd name="connsiteY35" fmla="*/ 386682 h 427363"/>
              <a:gd name="connsiteX36" fmla="*/ 192344 w 427508"/>
              <a:gd name="connsiteY36" fmla="*/ 405676 h 427363"/>
              <a:gd name="connsiteX37" fmla="*/ 162784 w 427508"/>
              <a:gd name="connsiteY37" fmla="*/ 407101 h 427363"/>
              <a:gd name="connsiteX38" fmla="*/ 10383 w 427508"/>
              <a:gd name="connsiteY38" fmla="*/ 341202 h 427363"/>
              <a:gd name="connsiteX39" fmla="*/ 0 w 427508"/>
              <a:gd name="connsiteY39" fmla="*/ 308711 h 427363"/>
              <a:gd name="connsiteX40" fmla="*/ 0 w 427508"/>
              <a:gd name="connsiteY40" fmla="*/ 289981 h 427363"/>
              <a:gd name="connsiteX41" fmla="*/ 45785 w 427508"/>
              <a:gd name="connsiteY41" fmla="*/ 244196 h 427363"/>
              <a:gd name="connsiteX42" fmla="*/ 162784 w 427508"/>
              <a:gd name="connsiteY42" fmla="*/ 0 h 427363"/>
              <a:gd name="connsiteX43" fmla="*/ 264574 w 427508"/>
              <a:gd name="connsiteY43" fmla="*/ 101791 h 427363"/>
              <a:gd name="connsiteX44" fmla="*/ 162784 w 427508"/>
              <a:gd name="connsiteY44" fmla="*/ 203581 h 427363"/>
              <a:gd name="connsiteX45" fmla="*/ 60993 w 427508"/>
              <a:gd name="connsiteY45" fmla="*/ 101791 h 427363"/>
              <a:gd name="connsiteX46" fmla="*/ 162784 w 427508"/>
              <a:gd name="connsiteY46" fmla="*/ 0 h 42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27508" h="427363">
                <a:moveTo>
                  <a:pt x="361515" y="294843"/>
                </a:moveTo>
                <a:cubicBezTo>
                  <a:pt x="365420" y="294981"/>
                  <a:pt x="369273" y="296608"/>
                  <a:pt x="372147" y="299692"/>
                </a:cubicBezTo>
                <a:lnTo>
                  <a:pt x="423042" y="350628"/>
                </a:lnTo>
                <a:cubicBezTo>
                  <a:pt x="428997" y="356589"/>
                  <a:pt x="428997" y="366247"/>
                  <a:pt x="423042" y="372208"/>
                </a:cubicBezTo>
                <a:lnTo>
                  <a:pt x="372147" y="423063"/>
                </a:lnTo>
                <a:cubicBezTo>
                  <a:pt x="366284" y="428527"/>
                  <a:pt x="357192" y="428527"/>
                  <a:pt x="351328" y="423063"/>
                </a:cubicBezTo>
                <a:cubicBezTo>
                  <a:pt x="345160" y="417314"/>
                  <a:pt x="344818" y="407652"/>
                  <a:pt x="350567" y="401483"/>
                </a:cubicBezTo>
                <a:lnTo>
                  <a:pt x="375404" y="376646"/>
                </a:lnTo>
                <a:lnTo>
                  <a:pt x="235340" y="376646"/>
                </a:lnTo>
                <a:lnTo>
                  <a:pt x="260177" y="401483"/>
                </a:lnTo>
                <a:cubicBezTo>
                  <a:pt x="265896" y="407397"/>
                  <a:pt x="265900" y="416778"/>
                  <a:pt x="260187" y="422698"/>
                </a:cubicBezTo>
                <a:cubicBezTo>
                  <a:pt x="254332" y="428765"/>
                  <a:pt x="244666" y="428938"/>
                  <a:pt x="238597" y="423083"/>
                </a:cubicBezTo>
                <a:lnTo>
                  <a:pt x="187702" y="372188"/>
                </a:lnTo>
                <a:cubicBezTo>
                  <a:pt x="181747" y="366227"/>
                  <a:pt x="181747" y="356569"/>
                  <a:pt x="187702" y="350608"/>
                </a:cubicBezTo>
                <a:lnTo>
                  <a:pt x="238597" y="299713"/>
                </a:lnTo>
                <a:cubicBezTo>
                  <a:pt x="244461" y="294249"/>
                  <a:pt x="253552" y="294249"/>
                  <a:pt x="259416" y="299713"/>
                </a:cubicBezTo>
                <a:cubicBezTo>
                  <a:pt x="265584" y="305462"/>
                  <a:pt x="265926" y="315124"/>
                  <a:pt x="260177" y="321292"/>
                </a:cubicBezTo>
                <a:lnTo>
                  <a:pt x="260197" y="321272"/>
                </a:lnTo>
                <a:lnTo>
                  <a:pt x="235360" y="346109"/>
                </a:lnTo>
                <a:lnTo>
                  <a:pt x="375363" y="346109"/>
                </a:lnTo>
                <a:lnTo>
                  <a:pt x="350567" y="321272"/>
                </a:lnTo>
                <a:cubicBezTo>
                  <a:pt x="350304" y="321028"/>
                  <a:pt x="350050" y="320773"/>
                  <a:pt x="349806" y="320511"/>
                </a:cubicBezTo>
                <a:cubicBezTo>
                  <a:pt x="344057" y="314340"/>
                  <a:pt x="344399" y="304680"/>
                  <a:pt x="350567" y="298931"/>
                </a:cubicBezTo>
                <a:cubicBezTo>
                  <a:pt x="353652" y="296057"/>
                  <a:pt x="357609" y="294705"/>
                  <a:pt x="361515" y="294843"/>
                </a:cubicBezTo>
                <a:close/>
                <a:moveTo>
                  <a:pt x="45785" y="244196"/>
                </a:moveTo>
                <a:lnTo>
                  <a:pt x="279924" y="244196"/>
                </a:lnTo>
                <a:cubicBezTo>
                  <a:pt x="305211" y="244183"/>
                  <a:pt x="325718" y="264674"/>
                  <a:pt x="325730" y="289961"/>
                </a:cubicBezTo>
                <a:cubicBezTo>
                  <a:pt x="325730" y="289975"/>
                  <a:pt x="325730" y="289987"/>
                  <a:pt x="325730" y="290001"/>
                </a:cubicBezTo>
                <a:lnTo>
                  <a:pt x="325730" y="308690"/>
                </a:lnTo>
                <a:cubicBezTo>
                  <a:pt x="325730" y="314492"/>
                  <a:pt x="324814" y="320233"/>
                  <a:pt x="323083" y="325710"/>
                </a:cubicBezTo>
                <a:lnTo>
                  <a:pt x="281655" y="325710"/>
                </a:lnTo>
                <a:cubicBezTo>
                  <a:pt x="290002" y="307892"/>
                  <a:pt x="282324" y="286681"/>
                  <a:pt x="264507" y="278334"/>
                </a:cubicBezTo>
                <a:cubicBezTo>
                  <a:pt x="250924" y="271970"/>
                  <a:pt x="234811" y="274796"/>
                  <a:pt x="224204" y="285401"/>
                </a:cubicBezTo>
                <a:lnTo>
                  <a:pt x="173309" y="336255"/>
                </a:lnTo>
                <a:cubicBezTo>
                  <a:pt x="159384" y="350156"/>
                  <a:pt x="159364" y="372715"/>
                  <a:pt x="173266" y="386639"/>
                </a:cubicBezTo>
                <a:cubicBezTo>
                  <a:pt x="173280" y="386654"/>
                  <a:pt x="173294" y="386668"/>
                  <a:pt x="173309" y="386682"/>
                </a:cubicBezTo>
                <a:lnTo>
                  <a:pt x="192344" y="405676"/>
                </a:lnTo>
                <a:cubicBezTo>
                  <a:pt x="182877" y="406613"/>
                  <a:pt x="173044" y="407101"/>
                  <a:pt x="162784" y="407101"/>
                </a:cubicBezTo>
                <a:cubicBezTo>
                  <a:pt x="93159" y="407101"/>
                  <a:pt x="41795" y="385257"/>
                  <a:pt x="10383" y="341202"/>
                </a:cubicBezTo>
                <a:cubicBezTo>
                  <a:pt x="3626" y="331715"/>
                  <a:pt x="-3" y="320358"/>
                  <a:pt x="0" y="308711"/>
                </a:cubicBezTo>
                <a:lnTo>
                  <a:pt x="0" y="289981"/>
                </a:lnTo>
                <a:cubicBezTo>
                  <a:pt x="0" y="264694"/>
                  <a:pt x="20499" y="244196"/>
                  <a:pt x="45785" y="244196"/>
                </a:cubicBezTo>
                <a:close/>
                <a:moveTo>
                  <a:pt x="162784" y="0"/>
                </a:moveTo>
                <a:cubicBezTo>
                  <a:pt x="219000" y="0"/>
                  <a:pt x="264574" y="45573"/>
                  <a:pt x="264574" y="101791"/>
                </a:cubicBezTo>
                <a:cubicBezTo>
                  <a:pt x="264574" y="158008"/>
                  <a:pt x="219000" y="203581"/>
                  <a:pt x="162784" y="203581"/>
                </a:cubicBezTo>
                <a:cubicBezTo>
                  <a:pt x="106566" y="203581"/>
                  <a:pt x="60993" y="158008"/>
                  <a:pt x="60993" y="101791"/>
                </a:cubicBezTo>
                <a:cubicBezTo>
                  <a:pt x="60993" y="45573"/>
                  <a:pt x="106566" y="0"/>
                  <a:pt x="162784" y="0"/>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1" name="Title 10">
            <a:extLst>
              <a:ext uri="{FF2B5EF4-FFF2-40B4-BE49-F238E27FC236}">
                <a16:creationId xmlns:a16="http://schemas.microsoft.com/office/drawing/2014/main" id="{B3B10E53-8AE2-24A9-444F-BDDDD485A813}"/>
              </a:ext>
            </a:extLst>
          </p:cNvPr>
          <p:cNvSpPr>
            <a:spLocks noGrp="1"/>
          </p:cNvSpPr>
          <p:nvPr>
            <p:ph type="title"/>
          </p:nvPr>
        </p:nvSpPr>
        <p:spPr/>
        <p:txBody>
          <a:bodyPr>
            <a:noAutofit/>
          </a:bodyPr>
          <a:lstStyle/>
          <a:p>
            <a:pPr algn="ctr"/>
            <a:r>
              <a:rPr lang="en-US" sz="3600" b="1">
                <a:solidFill>
                  <a:schemeClr val="tx1"/>
                </a:solidFill>
                <a:latin typeface="Segoe UI Semibold" panose="020B0502040204020203" pitchFamily="34" charset="0"/>
                <a:cs typeface="Segoe UI Semibold" panose="020B0502040204020203" pitchFamily="34" charset="0"/>
              </a:rPr>
              <a:t>The journey to becoming AI powered</a:t>
            </a:r>
          </a:p>
        </p:txBody>
      </p:sp>
      <p:sp>
        <p:nvSpPr>
          <p:cNvPr id="52" name="TextBox 51">
            <a:extLst>
              <a:ext uri="{FF2B5EF4-FFF2-40B4-BE49-F238E27FC236}">
                <a16:creationId xmlns:a16="http://schemas.microsoft.com/office/drawing/2014/main" id="{0D47A9F6-1F0C-8AEA-2ABF-0369B48B8B96}"/>
              </a:ext>
            </a:extLst>
          </p:cNvPr>
          <p:cNvSpPr txBox="1"/>
          <p:nvPr/>
        </p:nvSpPr>
        <p:spPr>
          <a:xfrm>
            <a:off x="1136601" y="2322774"/>
            <a:ext cx="2628254" cy="36933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Leadership</a:t>
            </a:r>
          </a:p>
        </p:txBody>
      </p:sp>
      <p:sp>
        <p:nvSpPr>
          <p:cNvPr id="54" name="TextBox 53">
            <a:extLst>
              <a:ext uri="{FF2B5EF4-FFF2-40B4-BE49-F238E27FC236}">
                <a16:creationId xmlns:a16="http://schemas.microsoft.com/office/drawing/2014/main" id="{3E23F88F-B0AB-94D9-D134-8FB51689E158}"/>
              </a:ext>
            </a:extLst>
          </p:cNvPr>
          <p:cNvSpPr txBox="1"/>
          <p:nvPr/>
        </p:nvSpPr>
        <p:spPr>
          <a:xfrm>
            <a:off x="1136601" y="2850026"/>
            <a:ext cx="2740228"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Develop leadership capabilities to leverage AI for business outcomes</a:t>
            </a:r>
          </a:p>
        </p:txBody>
      </p:sp>
      <p:sp>
        <p:nvSpPr>
          <p:cNvPr id="57" name="TextBox 56">
            <a:extLst>
              <a:ext uri="{FF2B5EF4-FFF2-40B4-BE49-F238E27FC236}">
                <a16:creationId xmlns:a16="http://schemas.microsoft.com/office/drawing/2014/main" id="{CF2E9BE3-0CD9-C3A9-752D-2DDAE771BC99}"/>
              </a:ext>
            </a:extLst>
          </p:cNvPr>
          <p:cNvSpPr txBox="1"/>
          <p:nvPr/>
        </p:nvSpPr>
        <p:spPr>
          <a:xfrm>
            <a:off x="1409474" y="3460886"/>
            <a:ext cx="2696880" cy="1092607"/>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Foundational learning</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Business strategy</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AI Council creation</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Providing clarity and prioritization</a:t>
            </a:r>
          </a:p>
        </p:txBody>
      </p:sp>
      <p:sp>
        <p:nvSpPr>
          <p:cNvPr id="46" name="TextBox 45">
            <a:extLst>
              <a:ext uri="{FF2B5EF4-FFF2-40B4-BE49-F238E27FC236}">
                <a16:creationId xmlns:a16="http://schemas.microsoft.com/office/drawing/2014/main" id="{A797C019-5B32-9F4B-E43A-D2F9F6835E8E}"/>
              </a:ext>
            </a:extLst>
          </p:cNvPr>
          <p:cNvSpPr txBox="1"/>
          <p:nvPr/>
        </p:nvSpPr>
        <p:spPr>
          <a:xfrm>
            <a:off x="4605747" y="2326971"/>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a:ea typeface="+mn-ea"/>
                <a:cs typeface="Segoe UI Semibold"/>
              </a:rPr>
              <a:t>Human change</a:t>
            </a:r>
          </a:p>
        </p:txBody>
      </p:sp>
      <p:sp>
        <p:nvSpPr>
          <p:cNvPr id="5" name="TextBox 4">
            <a:extLst>
              <a:ext uri="{FF2B5EF4-FFF2-40B4-BE49-F238E27FC236}">
                <a16:creationId xmlns:a16="http://schemas.microsoft.com/office/drawing/2014/main" id="{BA3FB148-18AC-CA53-9C4A-E99AE26E65B0}"/>
              </a:ext>
              <a:ext uri="{C183D7F6-B498-43B3-948B-1728B52AA6E4}">
                <adec:decorative xmlns:adec="http://schemas.microsoft.com/office/drawing/2017/decorative" val="0"/>
              </a:ext>
            </a:extLst>
          </p:cNvPr>
          <p:cNvSpPr txBox="1"/>
          <p:nvPr/>
        </p:nvSpPr>
        <p:spPr>
          <a:xfrm>
            <a:off x="4584514" y="2850026"/>
            <a:ext cx="2963982" cy="646331"/>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Manage the human transformation through robust user enablement programs</a:t>
            </a:r>
          </a:p>
        </p:txBody>
      </p:sp>
      <p:sp>
        <p:nvSpPr>
          <p:cNvPr id="41" name="TextBox 40">
            <a:extLst>
              <a:ext uri="{FF2B5EF4-FFF2-40B4-BE49-F238E27FC236}">
                <a16:creationId xmlns:a16="http://schemas.microsoft.com/office/drawing/2014/main" id="{49D17DF5-8DDF-3B9E-8E18-382620CC0F67}"/>
              </a:ext>
            </a:extLst>
          </p:cNvPr>
          <p:cNvSpPr txBox="1"/>
          <p:nvPr/>
        </p:nvSpPr>
        <p:spPr>
          <a:xfrm>
            <a:off x="4857386" y="3630150"/>
            <a:ext cx="2761731" cy="800219"/>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Invest in the employee experience</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Improve the culture</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Authentically integrate feedback</a:t>
            </a:r>
          </a:p>
        </p:txBody>
      </p:sp>
      <p:grpSp>
        <p:nvGrpSpPr>
          <p:cNvPr id="40" name="Group 39">
            <a:extLst>
              <a:ext uri="{FF2B5EF4-FFF2-40B4-BE49-F238E27FC236}">
                <a16:creationId xmlns:a16="http://schemas.microsoft.com/office/drawing/2014/main" id="{4C7B5C97-D6CF-F114-3849-4B5209B23F87}"/>
              </a:ext>
              <a:ext uri="{C183D7F6-B498-43B3-948B-1728B52AA6E4}">
                <adec:decorative xmlns:adec="http://schemas.microsoft.com/office/drawing/2017/decorative" val="1"/>
              </a:ext>
            </a:extLst>
          </p:cNvPr>
          <p:cNvGrpSpPr/>
          <p:nvPr/>
        </p:nvGrpSpPr>
        <p:grpSpPr>
          <a:xfrm>
            <a:off x="4604111" y="3660228"/>
            <a:ext cx="139165" cy="716999"/>
            <a:chOff x="4913099" y="3820916"/>
            <a:chExt cx="139165" cy="716999"/>
          </a:xfrm>
          <a:solidFill>
            <a:srgbClr val="0078D4"/>
          </a:solidFill>
        </p:grpSpPr>
        <p:sp>
          <p:nvSpPr>
            <p:cNvPr id="42" name="Graphic 69">
              <a:extLst>
                <a:ext uri="{FF2B5EF4-FFF2-40B4-BE49-F238E27FC236}">
                  <a16:creationId xmlns:a16="http://schemas.microsoft.com/office/drawing/2014/main" id="{38EE9912-F49A-869F-BFEE-349564220679}"/>
                </a:ext>
              </a:extLst>
            </p:cNvPr>
            <p:cNvSpPr/>
            <p:nvPr/>
          </p:nvSpPr>
          <p:spPr>
            <a:xfrm>
              <a:off x="4913099" y="38209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3" name="Graphic 69">
              <a:extLst>
                <a:ext uri="{FF2B5EF4-FFF2-40B4-BE49-F238E27FC236}">
                  <a16:creationId xmlns:a16="http://schemas.microsoft.com/office/drawing/2014/main" id="{80D01BF9-AE34-6DE7-E132-65941B151FD1}"/>
                </a:ext>
              </a:extLst>
            </p:cNvPr>
            <p:cNvSpPr/>
            <p:nvPr/>
          </p:nvSpPr>
          <p:spPr>
            <a:xfrm>
              <a:off x="4913099" y="4106142"/>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4" name="Graphic 69">
              <a:extLst>
                <a:ext uri="{FF2B5EF4-FFF2-40B4-BE49-F238E27FC236}">
                  <a16:creationId xmlns:a16="http://schemas.microsoft.com/office/drawing/2014/main" id="{CE9C4DF0-993D-0E24-60E0-00642E5510C0}"/>
                </a:ext>
              </a:extLst>
            </p:cNvPr>
            <p:cNvSpPr/>
            <p:nvPr/>
          </p:nvSpPr>
          <p:spPr>
            <a:xfrm>
              <a:off x="4913099" y="439875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53" name="Graphic 4">
            <a:extLst>
              <a:ext uri="{FF2B5EF4-FFF2-40B4-BE49-F238E27FC236}">
                <a16:creationId xmlns:a16="http://schemas.microsoft.com/office/drawing/2014/main" id="{869AD7CA-A201-D67E-4BA9-7C3B9B8B6B20}"/>
              </a:ext>
              <a:ext uri="{C183D7F6-B498-43B3-948B-1728B52AA6E4}">
                <adec:decorative xmlns:adec="http://schemas.microsoft.com/office/drawing/2017/decorative" val="1"/>
              </a:ext>
            </a:extLst>
          </p:cNvPr>
          <p:cNvSpPr/>
          <p:nvPr/>
        </p:nvSpPr>
        <p:spPr>
          <a:xfrm>
            <a:off x="1136601" y="1796263"/>
            <a:ext cx="418695" cy="437844"/>
          </a:xfrm>
          <a:custGeom>
            <a:avLst/>
            <a:gdLst>
              <a:gd name="connsiteX0" fmla="*/ 335777 w 506621"/>
              <a:gd name="connsiteY0" fmla="*/ 334430 h 529791"/>
              <a:gd name="connsiteX1" fmla="*/ 390698 w 506621"/>
              <a:gd name="connsiteY1" fmla="*/ 389351 h 529791"/>
              <a:gd name="connsiteX2" fmla="*/ 390698 w 506621"/>
              <a:gd name="connsiteY2" fmla="*/ 411769 h 529791"/>
              <a:gd name="connsiteX3" fmla="*/ 378171 w 506621"/>
              <a:gd name="connsiteY3" fmla="*/ 450841 h 529791"/>
              <a:gd name="connsiteX4" fmla="*/ 195264 w 506621"/>
              <a:gd name="connsiteY4" fmla="*/ 529792 h 529791"/>
              <a:gd name="connsiteX5" fmla="*/ 12454 w 506621"/>
              <a:gd name="connsiteY5" fmla="*/ 450768 h 529791"/>
              <a:gd name="connsiteX6" fmla="*/ 0 w 506621"/>
              <a:gd name="connsiteY6" fmla="*/ 411793 h 529791"/>
              <a:gd name="connsiteX7" fmla="*/ 0 w 506621"/>
              <a:gd name="connsiteY7" fmla="*/ 389327 h 529791"/>
              <a:gd name="connsiteX8" fmla="*/ 54872 w 506621"/>
              <a:gd name="connsiteY8" fmla="*/ 334430 h 529791"/>
              <a:gd name="connsiteX9" fmla="*/ 335753 w 506621"/>
              <a:gd name="connsiteY9" fmla="*/ 334430 h 529791"/>
              <a:gd name="connsiteX10" fmla="*/ 440784 w 506621"/>
              <a:gd name="connsiteY10" fmla="*/ 2414 h 529791"/>
              <a:gd name="connsiteX11" fmla="*/ 465766 w 506621"/>
              <a:gd name="connsiteY11" fmla="*/ 9227 h 529791"/>
              <a:gd name="connsiteX12" fmla="*/ 506621 w 506621"/>
              <a:gd name="connsiteY12" fmla="*/ 163489 h 529791"/>
              <a:gd name="connsiteX13" fmla="*/ 465497 w 506621"/>
              <a:gd name="connsiteY13" fmla="*/ 318215 h 529791"/>
              <a:gd name="connsiteX14" fmla="*/ 440782 w 506621"/>
              <a:gd name="connsiteY14" fmla="*/ 325964 h 529791"/>
              <a:gd name="connsiteX15" fmla="*/ 433033 w 506621"/>
              <a:gd name="connsiteY15" fmla="*/ 301248 h 529791"/>
              <a:gd name="connsiteX16" fmla="*/ 433751 w 506621"/>
              <a:gd name="connsiteY16" fmla="*/ 299998 h 529791"/>
              <a:gd name="connsiteX17" fmla="*/ 469991 w 506621"/>
              <a:gd name="connsiteY17" fmla="*/ 163489 h 529791"/>
              <a:gd name="connsiteX18" fmla="*/ 433971 w 506621"/>
              <a:gd name="connsiteY18" fmla="*/ 27396 h 529791"/>
              <a:gd name="connsiteX19" fmla="*/ 440784 w 506621"/>
              <a:gd name="connsiteY19" fmla="*/ 2414 h 529791"/>
              <a:gd name="connsiteX20" fmla="*/ 195264 w 506621"/>
              <a:gd name="connsiteY20" fmla="*/ 41486 h 529791"/>
              <a:gd name="connsiteX21" fmla="*/ 317365 w 506621"/>
              <a:gd name="connsiteY21" fmla="*/ 163587 h 529791"/>
              <a:gd name="connsiteX22" fmla="*/ 195264 w 506621"/>
              <a:gd name="connsiteY22" fmla="*/ 285688 h 529791"/>
              <a:gd name="connsiteX23" fmla="*/ 73163 w 506621"/>
              <a:gd name="connsiteY23" fmla="*/ 163587 h 529791"/>
              <a:gd name="connsiteX24" fmla="*/ 195264 w 506621"/>
              <a:gd name="connsiteY24" fmla="*/ 41486 h 529791"/>
              <a:gd name="connsiteX25" fmla="*/ 356144 w 506621"/>
              <a:gd name="connsiteY25" fmla="*/ 51156 h 529791"/>
              <a:gd name="connsiteX26" fmla="*/ 381126 w 506621"/>
              <a:gd name="connsiteY26" fmla="*/ 57994 h 529791"/>
              <a:gd name="connsiteX27" fmla="*/ 408940 w 506621"/>
              <a:gd name="connsiteY27" fmla="*/ 163489 h 529791"/>
              <a:gd name="connsiteX28" fmla="*/ 381003 w 506621"/>
              <a:gd name="connsiteY28" fmla="*/ 269180 h 529791"/>
              <a:gd name="connsiteX29" fmla="*/ 356075 w 506621"/>
              <a:gd name="connsiteY29" fmla="*/ 276215 h 529791"/>
              <a:gd name="connsiteX30" fmla="*/ 349040 w 506621"/>
              <a:gd name="connsiteY30" fmla="*/ 251289 h 529791"/>
              <a:gd name="connsiteX31" fmla="*/ 349184 w 506621"/>
              <a:gd name="connsiteY31" fmla="*/ 251036 h 529791"/>
              <a:gd name="connsiteX32" fmla="*/ 372310 w 506621"/>
              <a:gd name="connsiteY32" fmla="*/ 163489 h 529791"/>
              <a:gd name="connsiteX33" fmla="*/ 349282 w 506621"/>
              <a:gd name="connsiteY33" fmla="*/ 76114 h 529791"/>
              <a:gd name="connsiteX34" fmla="*/ 356144 w 506621"/>
              <a:gd name="connsiteY34" fmla="*/ 51156 h 52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621" h="529791">
                <a:moveTo>
                  <a:pt x="335777" y="334430"/>
                </a:moveTo>
                <a:cubicBezTo>
                  <a:pt x="366110" y="334430"/>
                  <a:pt x="390698" y="359019"/>
                  <a:pt x="390698" y="389351"/>
                </a:cubicBezTo>
                <a:lnTo>
                  <a:pt x="390698" y="411769"/>
                </a:lnTo>
                <a:cubicBezTo>
                  <a:pt x="390701" y="425781"/>
                  <a:pt x="386320" y="439442"/>
                  <a:pt x="378171" y="450841"/>
                </a:cubicBezTo>
                <a:cubicBezTo>
                  <a:pt x="340442" y="503662"/>
                  <a:pt x="278781" y="529792"/>
                  <a:pt x="195264" y="529792"/>
                </a:cubicBezTo>
                <a:cubicBezTo>
                  <a:pt x="111722" y="529792"/>
                  <a:pt x="50110" y="503613"/>
                  <a:pt x="12454" y="450768"/>
                </a:cubicBezTo>
                <a:cubicBezTo>
                  <a:pt x="4350" y="439388"/>
                  <a:pt x="-4" y="425764"/>
                  <a:pt x="0" y="411793"/>
                </a:cubicBezTo>
                <a:lnTo>
                  <a:pt x="0" y="389327"/>
                </a:lnTo>
                <a:cubicBezTo>
                  <a:pt x="13" y="359024"/>
                  <a:pt x="24569" y="334457"/>
                  <a:pt x="54872" y="334430"/>
                </a:cubicBezTo>
                <a:lnTo>
                  <a:pt x="335753" y="334430"/>
                </a:lnTo>
                <a:close/>
                <a:moveTo>
                  <a:pt x="440784" y="2414"/>
                </a:moveTo>
                <a:cubicBezTo>
                  <a:pt x="449566" y="-2600"/>
                  <a:pt x="460748" y="449"/>
                  <a:pt x="465766" y="9227"/>
                </a:cubicBezTo>
                <a:cubicBezTo>
                  <a:pt x="492613" y="56201"/>
                  <a:pt x="506699" y="109384"/>
                  <a:pt x="506621" y="163489"/>
                </a:cubicBezTo>
                <a:cubicBezTo>
                  <a:pt x="506621" y="218532"/>
                  <a:pt x="492311" y="271524"/>
                  <a:pt x="465497" y="318215"/>
                </a:cubicBezTo>
                <a:cubicBezTo>
                  <a:pt x="460811" y="327180"/>
                  <a:pt x="449746" y="330650"/>
                  <a:pt x="440782" y="325964"/>
                </a:cubicBezTo>
                <a:cubicBezTo>
                  <a:pt x="431817" y="321278"/>
                  <a:pt x="428349" y="310213"/>
                  <a:pt x="433033" y="301248"/>
                </a:cubicBezTo>
                <a:cubicBezTo>
                  <a:pt x="433255" y="300823"/>
                  <a:pt x="433495" y="300406"/>
                  <a:pt x="433751" y="299998"/>
                </a:cubicBezTo>
                <a:cubicBezTo>
                  <a:pt x="457580" y="258454"/>
                  <a:pt x="470076" y="211381"/>
                  <a:pt x="469991" y="163489"/>
                </a:cubicBezTo>
                <a:cubicBezTo>
                  <a:pt x="469991" y="115064"/>
                  <a:pt x="457463" y="68495"/>
                  <a:pt x="433971" y="27396"/>
                </a:cubicBezTo>
                <a:cubicBezTo>
                  <a:pt x="428957" y="18615"/>
                  <a:pt x="432007" y="7433"/>
                  <a:pt x="440784" y="2414"/>
                </a:cubicBezTo>
                <a:close/>
                <a:moveTo>
                  <a:pt x="195264" y="41486"/>
                </a:moveTo>
                <a:cubicBezTo>
                  <a:pt x="262698" y="41486"/>
                  <a:pt x="317365" y="96153"/>
                  <a:pt x="317365" y="163587"/>
                </a:cubicBezTo>
                <a:cubicBezTo>
                  <a:pt x="317365" y="231021"/>
                  <a:pt x="262698" y="285688"/>
                  <a:pt x="195264" y="285688"/>
                </a:cubicBezTo>
                <a:cubicBezTo>
                  <a:pt x="127829" y="285688"/>
                  <a:pt x="73163" y="231021"/>
                  <a:pt x="73163" y="163587"/>
                </a:cubicBezTo>
                <a:cubicBezTo>
                  <a:pt x="73163" y="96153"/>
                  <a:pt x="127829" y="41486"/>
                  <a:pt x="195264" y="41486"/>
                </a:cubicBezTo>
                <a:close/>
                <a:moveTo>
                  <a:pt x="356144" y="51156"/>
                </a:moveTo>
                <a:cubicBezTo>
                  <a:pt x="364930" y="46146"/>
                  <a:pt x="376115" y="49208"/>
                  <a:pt x="381126" y="57994"/>
                </a:cubicBezTo>
                <a:cubicBezTo>
                  <a:pt x="399409" y="90144"/>
                  <a:pt x="408996" y="126504"/>
                  <a:pt x="408940" y="163489"/>
                </a:cubicBezTo>
                <a:cubicBezTo>
                  <a:pt x="408940" y="201047"/>
                  <a:pt x="399221" y="237238"/>
                  <a:pt x="381003" y="269180"/>
                </a:cubicBezTo>
                <a:cubicBezTo>
                  <a:pt x="376063" y="278005"/>
                  <a:pt x="364903" y="281155"/>
                  <a:pt x="356075" y="276215"/>
                </a:cubicBezTo>
                <a:cubicBezTo>
                  <a:pt x="347250" y="271275"/>
                  <a:pt x="344100" y="260115"/>
                  <a:pt x="349040" y="251289"/>
                </a:cubicBezTo>
                <a:cubicBezTo>
                  <a:pt x="349086" y="251204"/>
                  <a:pt x="349135" y="251119"/>
                  <a:pt x="349184" y="251036"/>
                </a:cubicBezTo>
                <a:cubicBezTo>
                  <a:pt x="364388" y="224366"/>
                  <a:pt x="372361" y="194188"/>
                  <a:pt x="372310" y="163489"/>
                </a:cubicBezTo>
                <a:cubicBezTo>
                  <a:pt x="372361" y="132857"/>
                  <a:pt x="364425" y="102741"/>
                  <a:pt x="349282" y="76114"/>
                </a:cubicBezTo>
                <a:cubicBezTo>
                  <a:pt x="344293" y="67326"/>
                  <a:pt x="347362" y="56158"/>
                  <a:pt x="356144" y="51156"/>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56" name="Group 55">
            <a:extLst>
              <a:ext uri="{FF2B5EF4-FFF2-40B4-BE49-F238E27FC236}">
                <a16:creationId xmlns:a16="http://schemas.microsoft.com/office/drawing/2014/main" id="{DC89DBF8-022E-A179-B057-1F75CD515A92}"/>
              </a:ext>
              <a:ext uri="{C183D7F6-B498-43B3-948B-1728B52AA6E4}">
                <adec:decorative xmlns:adec="http://schemas.microsoft.com/office/drawing/2017/decorative" val="1"/>
              </a:ext>
            </a:extLst>
          </p:cNvPr>
          <p:cNvGrpSpPr/>
          <p:nvPr/>
        </p:nvGrpSpPr>
        <p:grpSpPr>
          <a:xfrm>
            <a:off x="1143796" y="3498279"/>
            <a:ext cx="139165" cy="1009607"/>
            <a:chOff x="1540495" y="3627256"/>
            <a:chExt cx="139165" cy="1009607"/>
          </a:xfrm>
        </p:grpSpPr>
        <p:sp>
          <p:nvSpPr>
            <p:cNvPr id="58" name="Graphic 69">
              <a:extLst>
                <a:ext uri="{FF2B5EF4-FFF2-40B4-BE49-F238E27FC236}">
                  <a16:creationId xmlns:a16="http://schemas.microsoft.com/office/drawing/2014/main" id="{F5B799F5-813B-424E-B09F-AAA7B95CEDDC}"/>
                </a:ext>
              </a:extLst>
            </p:cNvPr>
            <p:cNvSpPr/>
            <p:nvPr/>
          </p:nvSpPr>
          <p:spPr>
            <a:xfrm>
              <a:off x="1540495"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0" name="Graphic 69">
              <a:extLst>
                <a:ext uri="{FF2B5EF4-FFF2-40B4-BE49-F238E27FC236}">
                  <a16:creationId xmlns:a16="http://schemas.microsoft.com/office/drawing/2014/main" id="{4E458B05-E8E5-4F1B-7E24-E1E035317DB7}"/>
                </a:ext>
              </a:extLst>
            </p:cNvPr>
            <p:cNvSpPr/>
            <p:nvPr/>
          </p:nvSpPr>
          <p:spPr>
            <a:xfrm>
              <a:off x="1540495" y="39150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1" name="Graphic 69">
              <a:extLst>
                <a:ext uri="{FF2B5EF4-FFF2-40B4-BE49-F238E27FC236}">
                  <a16:creationId xmlns:a16="http://schemas.microsoft.com/office/drawing/2014/main" id="{76B99721-628D-EE16-67F2-6115C1E819EB}"/>
                </a:ext>
              </a:extLst>
            </p:cNvPr>
            <p:cNvSpPr/>
            <p:nvPr/>
          </p:nvSpPr>
          <p:spPr>
            <a:xfrm>
              <a:off x="1540495" y="4206427"/>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1" name="Graphic 69">
              <a:extLst>
                <a:ext uri="{FF2B5EF4-FFF2-40B4-BE49-F238E27FC236}">
                  <a16:creationId xmlns:a16="http://schemas.microsoft.com/office/drawing/2014/main" id="{C23374A0-4454-0270-8B4E-3779336E0EDA}"/>
                </a:ext>
              </a:extLst>
            </p:cNvPr>
            <p:cNvSpPr/>
            <p:nvPr/>
          </p:nvSpPr>
          <p:spPr>
            <a:xfrm>
              <a:off x="1540495" y="4497698"/>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48" name="Rounded Rectangle 1">
            <a:extLst>
              <a:ext uri="{FF2B5EF4-FFF2-40B4-BE49-F238E27FC236}">
                <a16:creationId xmlns:a16="http://schemas.microsoft.com/office/drawing/2014/main" id="{75D28436-A966-46E3-645D-870D391DB0E0}"/>
              </a:ext>
              <a:ext uri="{C183D7F6-B498-43B3-948B-1728B52AA6E4}">
                <adec:decorative xmlns:adec="http://schemas.microsoft.com/office/drawing/2017/decorative" val="1"/>
              </a:ext>
            </a:extLst>
          </p:cNvPr>
          <p:cNvSpPr/>
          <p:nvPr/>
        </p:nvSpPr>
        <p:spPr bwMode="auto">
          <a:xfrm>
            <a:off x="621366" y="1355079"/>
            <a:ext cx="10949269" cy="3982806"/>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cxnSp>
        <p:nvCxnSpPr>
          <p:cNvPr id="50" name="Straight Connector 49">
            <a:extLst>
              <a:ext uri="{FF2B5EF4-FFF2-40B4-BE49-F238E27FC236}">
                <a16:creationId xmlns:a16="http://schemas.microsoft.com/office/drawing/2014/main" id="{D3CCEA03-4B67-5797-2AD2-A098AC9C27F8}"/>
              </a:ext>
              <a:ext uri="{C183D7F6-B498-43B3-948B-1728B52AA6E4}">
                <adec:decorative xmlns:adec="http://schemas.microsoft.com/office/drawing/2017/decorative" val="1"/>
              </a:ext>
            </a:extLst>
          </p:cNvPr>
          <p:cNvCxnSpPr/>
          <p:nvPr/>
        </p:nvCxnSpPr>
        <p:spPr>
          <a:xfrm>
            <a:off x="4234284" y="1355079"/>
            <a:ext cx="0" cy="398280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4548E46-5213-5A48-1AA1-64B507E7D42C}"/>
              </a:ext>
              <a:ext uri="{C183D7F6-B498-43B3-948B-1728B52AA6E4}">
                <adec:decorative xmlns:adec="http://schemas.microsoft.com/office/drawing/2017/decorative" val="1"/>
              </a:ext>
            </a:extLst>
          </p:cNvPr>
          <p:cNvCxnSpPr/>
          <p:nvPr/>
        </p:nvCxnSpPr>
        <p:spPr>
          <a:xfrm>
            <a:off x="7905952" y="1355079"/>
            <a:ext cx="0" cy="398280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3" name="Left Bracket 82">
            <a:extLst>
              <a:ext uri="{FF2B5EF4-FFF2-40B4-BE49-F238E27FC236}">
                <a16:creationId xmlns:a16="http://schemas.microsoft.com/office/drawing/2014/main" id="{E07A5071-340A-40C2-94D8-B8FCD9C8A0B7}"/>
              </a:ext>
              <a:ext uri="{C183D7F6-B498-43B3-948B-1728B52AA6E4}">
                <adec:decorative xmlns:adec="http://schemas.microsoft.com/office/drawing/2017/decorative" val="1"/>
              </a:ext>
            </a:extLst>
          </p:cNvPr>
          <p:cNvSpPr/>
          <p:nvPr/>
        </p:nvSpPr>
        <p:spPr>
          <a:xfrm rot="16200000">
            <a:off x="5950692" y="160789"/>
            <a:ext cx="287437" cy="11010900"/>
          </a:xfrm>
          <a:prstGeom prst="leftBracket">
            <a:avLst>
              <a:gd name="adj" fmla="val 110458"/>
            </a:avLst>
          </a:prstGeom>
          <a:ln w="15875">
            <a:solidFill>
              <a:srgbClr val="8661C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6" name="Rectangle 85">
            <a:extLst>
              <a:ext uri="{FF2B5EF4-FFF2-40B4-BE49-F238E27FC236}">
                <a16:creationId xmlns:a16="http://schemas.microsoft.com/office/drawing/2014/main" id="{3418EB2C-E528-0B90-02AD-94F344177D17}"/>
              </a:ext>
              <a:ext uri="{C183D7F6-B498-43B3-948B-1728B52AA6E4}">
                <adec:decorative xmlns:adec="http://schemas.microsoft.com/office/drawing/2017/decorative" val="1"/>
              </a:ext>
            </a:extLst>
          </p:cNvPr>
          <p:cNvSpPr/>
          <p:nvPr/>
        </p:nvSpPr>
        <p:spPr bwMode="auto">
          <a:xfrm>
            <a:off x="7898725" y="1355079"/>
            <a:ext cx="3677334" cy="3982806"/>
          </a:xfrm>
          <a:prstGeom prst="rect">
            <a:avLst/>
          </a:prstGeom>
          <a:ln w="22225">
            <a:gradFill flip="none" rotWithShape="1">
              <a:gsLst>
                <a:gs pos="3000">
                  <a:srgbClr val="0078D4"/>
                </a:gs>
                <a:gs pos="30000">
                  <a:srgbClr val="2DB4FF"/>
                </a:gs>
                <a:gs pos="70000">
                  <a:srgbClr val="D660FF"/>
                </a:gs>
                <a:gs pos="52000">
                  <a:srgbClr val="818EFF"/>
                </a:gs>
                <a:gs pos="35000">
                  <a:srgbClr val="2DB4FF"/>
                </a:gs>
                <a:gs pos="97000">
                  <a:srgbClr val="FEA874"/>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err="1">
              <a:solidFill>
                <a:schemeClr val="tx1"/>
              </a:solidFill>
            </a:endParaRPr>
          </a:p>
        </p:txBody>
      </p:sp>
      <p:sp>
        <p:nvSpPr>
          <p:cNvPr id="7" name="TextBox 6">
            <a:extLst>
              <a:ext uri="{FF2B5EF4-FFF2-40B4-BE49-F238E27FC236}">
                <a16:creationId xmlns:a16="http://schemas.microsoft.com/office/drawing/2014/main" id="{93066ACF-FCC3-D4B8-3A89-214D8B09750F}"/>
              </a:ext>
              <a:ext uri="{C183D7F6-B498-43B3-948B-1728B52AA6E4}">
                <adec:decorative xmlns:adec="http://schemas.microsoft.com/office/drawing/2017/decorative" val="0"/>
              </a:ext>
            </a:extLst>
          </p:cNvPr>
          <p:cNvSpPr txBox="1"/>
          <p:nvPr/>
        </p:nvSpPr>
        <p:spPr>
          <a:xfrm>
            <a:off x="8211940" y="2325810"/>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Technical skills</a:t>
            </a:r>
          </a:p>
        </p:txBody>
      </p:sp>
      <p:sp>
        <p:nvSpPr>
          <p:cNvPr id="17" name="Rectangle: Rounded Corners 25">
            <a:extLst>
              <a:ext uri="{FF2B5EF4-FFF2-40B4-BE49-F238E27FC236}">
                <a16:creationId xmlns:a16="http://schemas.microsoft.com/office/drawing/2014/main" id="{B889CD7A-BA05-BE60-40E2-12C0D193B438}"/>
              </a:ext>
              <a:ext uri="{C183D7F6-B498-43B3-948B-1728B52AA6E4}">
                <adec:decorative xmlns:adec="http://schemas.microsoft.com/office/drawing/2017/decorative" val="0"/>
              </a:ext>
            </a:extLst>
          </p:cNvPr>
          <p:cNvSpPr/>
          <p:nvPr/>
        </p:nvSpPr>
        <p:spPr>
          <a:xfrm>
            <a:off x="10386339" y="1245450"/>
            <a:ext cx="1056603" cy="982650"/>
          </a:xfrm>
          <a:prstGeom prst="roundRect">
            <a:avLst>
              <a:gd name="adj" fmla="val 7352"/>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360000" rIns="182880" bIns="108000" numCol="1" spcCol="0" rtlCol="0" fromWordArt="0" anchor="b" anchorCtr="0" forceAA="0" compatLnSpc="1">
            <a:prstTxWarp prst="textNoShape">
              <a:avLst/>
            </a:prstTxWarp>
            <a:noAutofit/>
          </a:bodyPr>
          <a:lstStyle/>
          <a:p>
            <a:pPr algn="ctr" defTabSz="932472" fontAlgn="base">
              <a:lnSpc>
                <a:spcPct val="80000"/>
              </a:lnSpc>
              <a:spcBef>
                <a:spcPct val="0"/>
              </a:spcBef>
              <a:spcAft>
                <a:spcPct val="0"/>
              </a:spcAft>
            </a:pPr>
            <a:r>
              <a:rPr lang="en-GB" sz="1200" b="1">
                <a:solidFill>
                  <a:prstClr val="white"/>
                </a:solidFill>
                <a:latin typeface="Segoe UI Semibold" panose="020B0502040204020203" pitchFamily="34" charset="0"/>
                <a:cs typeface="Segoe UI Semibold" panose="020B0502040204020203" pitchFamily="34" charset="0"/>
              </a:rPr>
              <a:t>You are here</a:t>
            </a:r>
          </a:p>
        </p:txBody>
      </p:sp>
      <p:sp>
        <p:nvSpPr>
          <p:cNvPr id="9" name="Graphic 21">
            <a:extLst>
              <a:ext uri="{FF2B5EF4-FFF2-40B4-BE49-F238E27FC236}">
                <a16:creationId xmlns:a16="http://schemas.microsoft.com/office/drawing/2014/main" id="{6395CE79-57E2-EF7E-E16D-0B3642EBE2FE}"/>
              </a:ext>
              <a:ext uri="{C183D7F6-B498-43B3-948B-1728B52AA6E4}">
                <adec:decorative xmlns:adec="http://schemas.microsoft.com/office/drawing/2017/decorative" val="1"/>
              </a:ext>
            </a:extLst>
          </p:cNvPr>
          <p:cNvSpPr/>
          <p:nvPr/>
        </p:nvSpPr>
        <p:spPr>
          <a:xfrm>
            <a:off x="8211940" y="1775807"/>
            <a:ext cx="458686" cy="454459"/>
          </a:xfrm>
          <a:custGeom>
            <a:avLst/>
            <a:gdLst>
              <a:gd name="connsiteX0" fmla="*/ 33055 w 458686"/>
              <a:gd name="connsiteY0" fmla="*/ 242402 h 454459"/>
              <a:gd name="connsiteX1" fmla="*/ 238193 w 458686"/>
              <a:gd name="connsiteY1" fmla="*/ 242402 h 454459"/>
              <a:gd name="connsiteX2" fmla="*/ 198329 w 458686"/>
              <a:gd name="connsiteY2" fmla="*/ 341566 h 454459"/>
              <a:gd name="connsiteX3" fmla="*/ 214614 w 458686"/>
              <a:gd name="connsiteY3" fmla="*/ 407963 h 454459"/>
              <a:gd name="connsiteX4" fmla="*/ 143238 w 458686"/>
              <a:gd name="connsiteY4" fmla="*/ 418694 h 454459"/>
              <a:gd name="connsiteX5" fmla="*/ 110 w 458686"/>
              <a:gd name="connsiteY5" fmla="*/ 324598 h 454459"/>
              <a:gd name="connsiteX6" fmla="*/ 0 w 458686"/>
              <a:gd name="connsiteY6" fmla="*/ 319530 h 454459"/>
              <a:gd name="connsiteX7" fmla="*/ 0 w 458686"/>
              <a:gd name="connsiteY7" fmla="*/ 275457 h 454459"/>
              <a:gd name="connsiteX8" fmla="*/ 29882 w 458686"/>
              <a:gd name="connsiteY8" fmla="*/ 242556 h 454459"/>
              <a:gd name="connsiteX9" fmla="*/ 33055 w 458686"/>
              <a:gd name="connsiteY9" fmla="*/ 242402 h 454459"/>
              <a:gd name="connsiteX10" fmla="*/ 418694 w 458686"/>
              <a:gd name="connsiteY10" fmla="*/ 121201 h 454459"/>
              <a:gd name="connsiteX11" fmla="*/ 341566 w 458686"/>
              <a:gd name="connsiteY11" fmla="*/ 198329 h 454459"/>
              <a:gd name="connsiteX12" fmla="*/ 264439 w 458686"/>
              <a:gd name="connsiteY12" fmla="*/ 121201 h 454459"/>
              <a:gd name="connsiteX13" fmla="*/ 341566 w 458686"/>
              <a:gd name="connsiteY13" fmla="*/ 44073 h 454459"/>
              <a:gd name="connsiteX14" fmla="*/ 418694 w 458686"/>
              <a:gd name="connsiteY14" fmla="*/ 121201 h 454459"/>
              <a:gd name="connsiteX15" fmla="*/ 143238 w 458686"/>
              <a:gd name="connsiteY15" fmla="*/ 0 h 454459"/>
              <a:gd name="connsiteX16" fmla="*/ 242402 w 458686"/>
              <a:gd name="connsiteY16" fmla="*/ 99164 h 454459"/>
              <a:gd name="connsiteX17" fmla="*/ 143238 w 458686"/>
              <a:gd name="connsiteY17" fmla="*/ 198329 h 454459"/>
              <a:gd name="connsiteX18" fmla="*/ 44073 w 458686"/>
              <a:gd name="connsiteY18" fmla="*/ 99164 h 454459"/>
              <a:gd name="connsiteX19" fmla="*/ 143238 w 458686"/>
              <a:gd name="connsiteY19" fmla="*/ 0 h 454459"/>
              <a:gd name="connsiteX20" fmla="*/ 270543 w 458686"/>
              <a:gd name="connsiteY20" fmla="*/ 263888 h 454459"/>
              <a:gd name="connsiteX21" fmla="*/ 240445 w 458686"/>
              <a:gd name="connsiteY21" fmla="*/ 318468 h 454459"/>
              <a:gd name="connsiteX22" fmla="*/ 238788 w 458686"/>
              <a:gd name="connsiteY22" fmla="*/ 318913 h 454459"/>
              <a:gd name="connsiteX23" fmla="*/ 225919 w 458686"/>
              <a:gd name="connsiteY23" fmla="*/ 322086 h 454459"/>
              <a:gd name="connsiteX24" fmla="*/ 226051 w 458686"/>
              <a:gd name="connsiteY24" fmla="*/ 361906 h 454459"/>
              <a:gd name="connsiteX25" fmla="*/ 237951 w 458686"/>
              <a:gd name="connsiteY25" fmla="*/ 364771 h 454459"/>
              <a:gd name="connsiteX26" fmla="*/ 270477 w 458686"/>
              <a:gd name="connsiteY26" fmla="*/ 417938 h 454459"/>
              <a:gd name="connsiteX27" fmla="*/ 269904 w 458686"/>
              <a:gd name="connsiteY27" fmla="*/ 420083 h 454459"/>
              <a:gd name="connsiteX28" fmla="*/ 265783 w 458686"/>
              <a:gd name="connsiteY28" fmla="*/ 434010 h 454459"/>
              <a:gd name="connsiteX29" fmla="*/ 298507 w 458686"/>
              <a:gd name="connsiteY29" fmla="*/ 454305 h 454459"/>
              <a:gd name="connsiteX30" fmla="*/ 309371 w 458686"/>
              <a:gd name="connsiteY30" fmla="*/ 442890 h 454459"/>
              <a:gd name="connsiteX31" fmla="*/ 371679 w 458686"/>
              <a:gd name="connsiteY31" fmla="*/ 441315 h 454459"/>
              <a:gd name="connsiteX32" fmla="*/ 373255 w 458686"/>
              <a:gd name="connsiteY32" fmla="*/ 442890 h 454459"/>
              <a:gd name="connsiteX33" fmla="*/ 384251 w 458686"/>
              <a:gd name="connsiteY33" fmla="*/ 454460 h 454459"/>
              <a:gd name="connsiteX34" fmla="*/ 416909 w 458686"/>
              <a:gd name="connsiteY34" fmla="*/ 434340 h 454459"/>
              <a:gd name="connsiteX35" fmla="*/ 412546 w 458686"/>
              <a:gd name="connsiteY35" fmla="*/ 419223 h 454459"/>
              <a:gd name="connsiteX36" fmla="*/ 442677 w 458686"/>
              <a:gd name="connsiteY36" fmla="*/ 364661 h 454459"/>
              <a:gd name="connsiteX37" fmla="*/ 444323 w 458686"/>
              <a:gd name="connsiteY37" fmla="*/ 364220 h 454459"/>
              <a:gd name="connsiteX38" fmla="*/ 457170 w 458686"/>
              <a:gd name="connsiteY38" fmla="*/ 361047 h 454459"/>
              <a:gd name="connsiteX39" fmla="*/ 457038 w 458686"/>
              <a:gd name="connsiteY39" fmla="*/ 321205 h 454459"/>
              <a:gd name="connsiteX40" fmla="*/ 445138 w 458686"/>
              <a:gd name="connsiteY40" fmla="*/ 318340 h 454459"/>
              <a:gd name="connsiteX41" fmla="*/ 412636 w 458686"/>
              <a:gd name="connsiteY41" fmla="*/ 265155 h 454459"/>
              <a:gd name="connsiteX42" fmla="*/ 413207 w 458686"/>
              <a:gd name="connsiteY42" fmla="*/ 263028 h 454459"/>
              <a:gd name="connsiteX43" fmla="*/ 417306 w 458686"/>
              <a:gd name="connsiteY43" fmla="*/ 249145 h 454459"/>
              <a:gd name="connsiteX44" fmla="*/ 384604 w 458686"/>
              <a:gd name="connsiteY44" fmla="*/ 228805 h 454459"/>
              <a:gd name="connsiteX45" fmla="*/ 373740 w 458686"/>
              <a:gd name="connsiteY45" fmla="*/ 240242 h 454459"/>
              <a:gd name="connsiteX46" fmla="*/ 311431 w 458686"/>
              <a:gd name="connsiteY46" fmla="*/ 241840 h 454459"/>
              <a:gd name="connsiteX47" fmla="*/ 309834 w 458686"/>
              <a:gd name="connsiteY47" fmla="*/ 240242 h 454459"/>
              <a:gd name="connsiteX48" fmla="*/ 298860 w 458686"/>
              <a:gd name="connsiteY48" fmla="*/ 228673 h 454459"/>
              <a:gd name="connsiteX49" fmla="*/ 266179 w 458686"/>
              <a:gd name="connsiteY49" fmla="*/ 248771 h 454459"/>
              <a:gd name="connsiteX50" fmla="*/ 270543 w 458686"/>
              <a:gd name="connsiteY50" fmla="*/ 263888 h 454459"/>
              <a:gd name="connsiteX51" fmla="*/ 341566 w 458686"/>
              <a:gd name="connsiteY51" fmla="*/ 374621 h 454459"/>
              <a:gd name="connsiteX52" fmla="*/ 309613 w 458686"/>
              <a:gd name="connsiteY52" fmla="*/ 341566 h 454459"/>
              <a:gd name="connsiteX53" fmla="*/ 341566 w 458686"/>
              <a:gd name="connsiteY53" fmla="*/ 308512 h 454459"/>
              <a:gd name="connsiteX54" fmla="*/ 373519 w 458686"/>
              <a:gd name="connsiteY54" fmla="*/ 341566 h 454459"/>
              <a:gd name="connsiteX55" fmla="*/ 341566 w 458686"/>
              <a:gd name="connsiteY55" fmla="*/ 374621 h 45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8686" h="454459">
                <a:moveTo>
                  <a:pt x="33055" y="242402"/>
                </a:moveTo>
                <a:lnTo>
                  <a:pt x="238193" y="242402"/>
                </a:lnTo>
                <a:cubicBezTo>
                  <a:pt x="212564" y="269049"/>
                  <a:pt x="198276" y="304596"/>
                  <a:pt x="198329" y="341566"/>
                </a:cubicBezTo>
                <a:cubicBezTo>
                  <a:pt x="198329" y="365520"/>
                  <a:pt x="204213" y="388108"/>
                  <a:pt x="214614" y="407963"/>
                </a:cubicBezTo>
                <a:cubicBezTo>
                  <a:pt x="191476" y="415675"/>
                  <a:pt x="165957" y="418694"/>
                  <a:pt x="143238" y="418694"/>
                </a:cubicBezTo>
                <a:cubicBezTo>
                  <a:pt x="83254" y="418694"/>
                  <a:pt x="3636" y="397627"/>
                  <a:pt x="110" y="324598"/>
                </a:cubicBezTo>
                <a:lnTo>
                  <a:pt x="0" y="319530"/>
                </a:lnTo>
                <a:lnTo>
                  <a:pt x="0" y="275457"/>
                </a:lnTo>
                <a:cubicBezTo>
                  <a:pt x="1" y="258431"/>
                  <a:pt x="12934" y="244191"/>
                  <a:pt x="29882" y="242556"/>
                </a:cubicBezTo>
                <a:lnTo>
                  <a:pt x="33055" y="242402"/>
                </a:lnTo>
                <a:close/>
                <a:moveTo>
                  <a:pt x="418694" y="121201"/>
                </a:moveTo>
                <a:cubicBezTo>
                  <a:pt x="418694" y="163798"/>
                  <a:pt x="384163" y="198329"/>
                  <a:pt x="341566" y="198329"/>
                </a:cubicBezTo>
                <a:cubicBezTo>
                  <a:pt x="298970" y="198329"/>
                  <a:pt x="264439" y="163798"/>
                  <a:pt x="264439" y="121201"/>
                </a:cubicBezTo>
                <a:cubicBezTo>
                  <a:pt x="264439" y="78604"/>
                  <a:pt x="298970" y="44073"/>
                  <a:pt x="341566" y="44073"/>
                </a:cubicBezTo>
                <a:cubicBezTo>
                  <a:pt x="384163" y="44073"/>
                  <a:pt x="418694" y="78604"/>
                  <a:pt x="418694" y="121201"/>
                </a:cubicBezTo>
                <a:close/>
                <a:moveTo>
                  <a:pt x="143238" y="0"/>
                </a:moveTo>
                <a:cubicBezTo>
                  <a:pt x="198005" y="0"/>
                  <a:pt x="242402" y="44397"/>
                  <a:pt x="242402" y="99164"/>
                </a:cubicBezTo>
                <a:cubicBezTo>
                  <a:pt x="242402" y="153931"/>
                  <a:pt x="198005" y="198329"/>
                  <a:pt x="143238" y="198329"/>
                </a:cubicBezTo>
                <a:cubicBezTo>
                  <a:pt x="88471" y="198329"/>
                  <a:pt x="44073" y="153931"/>
                  <a:pt x="44073" y="99164"/>
                </a:cubicBezTo>
                <a:cubicBezTo>
                  <a:pt x="44073" y="44397"/>
                  <a:pt x="88471" y="0"/>
                  <a:pt x="143238" y="0"/>
                </a:cubicBezTo>
                <a:close/>
                <a:moveTo>
                  <a:pt x="270543" y="263888"/>
                </a:moveTo>
                <a:cubicBezTo>
                  <a:pt x="277303" y="287271"/>
                  <a:pt x="263828" y="311707"/>
                  <a:pt x="240445" y="318468"/>
                </a:cubicBezTo>
                <a:cubicBezTo>
                  <a:pt x="239896" y="318626"/>
                  <a:pt x="239343" y="318776"/>
                  <a:pt x="238788" y="318913"/>
                </a:cubicBezTo>
                <a:lnTo>
                  <a:pt x="225919" y="322086"/>
                </a:lnTo>
                <a:cubicBezTo>
                  <a:pt x="223856" y="335284"/>
                  <a:pt x="223900" y="348724"/>
                  <a:pt x="226051" y="361906"/>
                </a:cubicBezTo>
                <a:lnTo>
                  <a:pt x="237951" y="364771"/>
                </a:lnTo>
                <a:cubicBezTo>
                  <a:pt x="261616" y="370472"/>
                  <a:pt x="276177" y="394276"/>
                  <a:pt x="270477" y="417938"/>
                </a:cubicBezTo>
                <a:cubicBezTo>
                  <a:pt x="270305" y="418659"/>
                  <a:pt x="270113" y="419373"/>
                  <a:pt x="269904" y="420083"/>
                </a:cubicBezTo>
                <a:lnTo>
                  <a:pt x="265783" y="434010"/>
                </a:lnTo>
                <a:cubicBezTo>
                  <a:pt x="275479" y="442516"/>
                  <a:pt x="286497" y="449413"/>
                  <a:pt x="298507" y="454305"/>
                </a:cubicBezTo>
                <a:lnTo>
                  <a:pt x="309371" y="442890"/>
                </a:lnTo>
                <a:cubicBezTo>
                  <a:pt x="326143" y="425250"/>
                  <a:pt x="354039" y="424545"/>
                  <a:pt x="371679" y="441315"/>
                </a:cubicBezTo>
                <a:cubicBezTo>
                  <a:pt x="372217" y="441826"/>
                  <a:pt x="372744" y="442353"/>
                  <a:pt x="373255" y="442890"/>
                </a:cubicBezTo>
                <a:lnTo>
                  <a:pt x="384251" y="454460"/>
                </a:lnTo>
                <a:cubicBezTo>
                  <a:pt x="396175" y="449605"/>
                  <a:pt x="407211" y="442807"/>
                  <a:pt x="416909" y="434340"/>
                </a:cubicBezTo>
                <a:lnTo>
                  <a:pt x="412546" y="419223"/>
                </a:lnTo>
                <a:cubicBezTo>
                  <a:pt x="405799" y="395836"/>
                  <a:pt x="419289" y="371408"/>
                  <a:pt x="442677" y="364661"/>
                </a:cubicBezTo>
                <a:cubicBezTo>
                  <a:pt x="443223" y="364504"/>
                  <a:pt x="443772" y="364357"/>
                  <a:pt x="444323" y="364220"/>
                </a:cubicBezTo>
                <a:lnTo>
                  <a:pt x="457170" y="361047"/>
                </a:lnTo>
                <a:cubicBezTo>
                  <a:pt x="459235" y="347842"/>
                  <a:pt x="459191" y="334396"/>
                  <a:pt x="457038" y="321205"/>
                </a:cubicBezTo>
                <a:lnTo>
                  <a:pt x="445138" y="318340"/>
                </a:lnTo>
                <a:cubicBezTo>
                  <a:pt x="421478" y="312628"/>
                  <a:pt x="406925" y="288818"/>
                  <a:pt x="412636" y="265155"/>
                </a:cubicBezTo>
                <a:cubicBezTo>
                  <a:pt x="412808" y="264443"/>
                  <a:pt x="413000" y="263733"/>
                  <a:pt x="413207" y="263028"/>
                </a:cubicBezTo>
                <a:lnTo>
                  <a:pt x="417306" y="249145"/>
                </a:lnTo>
                <a:cubicBezTo>
                  <a:pt x="407612" y="240595"/>
                  <a:pt x="396559" y="233722"/>
                  <a:pt x="384604" y="228805"/>
                </a:cubicBezTo>
                <a:lnTo>
                  <a:pt x="373740" y="240242"/>
                </a:lnTo>
                <a:cubicBezTo>
                  <a:pt x="356974" y="257889"/>
                  <a:pt x="329078" y="258605"/>
                  <a:pt x="311431" y="241840"/>
                </a:cubicBezTo>
                <a:cubicBezTo>
                  <a:pt x="310885" y="241322"/>
                  <a:pt x="310352" y="240789"/>
                  <a:pt x="309834" y="240242"/>
                </a:cubicBezTo>
                <a:lnTo>
                  <a:pt x="298860" y="228673"/>
                </a:lnTo>
                <a:cubicBezTo>
                  <a:pt x="286872" y="233521"/>
                  <a:pt x="275853" y="240353"/>
                  <a:pt x="266179" y="248771"/>
                </a:cubicBezTo>
                <a:lnTo>
                  <a:pt x="270543" y="263888"/>
                </a:lnTo>
                <a:close/>
                <a:moveTo>
                  <a:pt x="341566" y="374621"/>
                </a:moveTo>
                <a:cubicBezTo>
                  <a:pt x="323937" y="374621"/>
                  <a:pt x="309613" y="359813"/>
                  <a:pt x="309613" y="341566"/>
                </a:cubicBezTo>
                <a:cubicBezTo>
                  <a:pt x="309613" y="323298"/>
                  <a:pt x="323937" y="308512"/>
                  <a:pt x="341566" y="308512"/>
                </a:cubicBezTo>
                <a:cubicBezTo>
                  <a:pt x="359196" y="308512"/>
                  <a:pt x="373519" y="323298"/>
                  <a:pt x="373519" y="341566"/>
                </a:cubicBezTo>
                <a:cubicBezTo>
                  <a:pt x="373519" y="359813"/>
                  <a:pt x="359196" y="374621"/>
                  <a:pt x="341566" y="374621"/>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5" name="TextBox 14">
            <a:extLst>
              <a:ext uri="{FF2B5EF4-FFF2-40B4-BE49-F238E27FC236}">
                <a16:creationId xmlns:a16="http://schemas.microsoft.com/office/drawing/2014/main" id="{0EED68D8-C0C9-DF2F-1428-761B62B81044}"/>
              </a:ext>
              <a:ext uri="{C183D7F6-B498-43B3-948B-1728B52AA6E4}">
                <adec:decorative xmlns:adec="http://schemas.microsoft.com/office/drawing/2017/decorative" val="0"/>
              </a:ext>
            </a:extLst>
          </p:cNvPr>
          <p:cNvSpPr txBox="1"/>
          <p:nvPr/>
        </p:nvSpPr>
        <p:spPr>
          <a:xfrm>
            <a:off x="8252643" y="2855256"/>
            <a:ext cx="2588753"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Build and iterate technical skills to deliver on business results</a:t>
            </a:r>
          </a:p>
        </p:txBody>
      </p:sp>
      <p:grpSp>
        <p:nvGrpSpPr>
          <p:cNvPr id="27" name="Group 26">
            <a:extLst>
              <a:ext uri="{FF2B5EF4-FFF2-40B4-BE49-F238E27FC236}">
                <a16:creationId xmlns:a16="http://schemas.microsoft.com/office/drawing/2014/main" id="{B3465057-BBB4-F06D-561E-B64C96E63E70}"/>
              </a:ext>
              <a:ext uri="{C183D7F6-B498-43B3-948B-1728B52AA6E4}">
                <adec:decorative xmlns:adec="http://schemas.microsoft.com/office/drawing/2017/decorative" val="1"/>
              </a:ext>
            </a:extLst>
          </p:cNvPr>
          <p:cNvGrpSpPr/>
          <p:nvPr/>
        </p:nvGrpSpPr>
        <p:grpSpPr>
          <a:xfrm>
            <a:off x="8211940" y="3498279"/>
            <a:ext cx="139165" cy="940024"/>
            <a:chOff x="8199771" y="3627256"/>
            <a:chExt cx="139165" cy="940024"/>
          </a:xfrm>
        </p:grpSpPr>
        <p:sp>
          <p:nvSpPr>
            <p:cNvPr id="34" name="Graphic 69">
              <a:extLst>
                <a:ext uri="{FF2B5EF4-FFF2-40B4-BE49-F238E27FC236}">
                  <a16:creationId xmlns:a16="http://schemas.microsoft.com/office/drawing/2014/main" id="{01227C1F-AD88-E70B-196E-84C1E1BB5B0A}"/>
                </a:ext>
              </a:extLst>
            </p:cNvPr>
            <p:cNvSpPr/>
            <p:nvPr/>
          </p:nvSpPr>
          <p:spPr>
            <a:xfrm>
              <a:off x="8199771"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5" name="Graphic 69">
              <a:extLst>
                <a:ext uri="{FF2B5EF4-FFF2-40B4-BE49-F238E27FC236}">
                  <a16:creationId xmlns:a16="http://schemas.microsoft.com/office/drawing/2014/main" id="{05D4290B-DE91-C46F-D5DA-F7E915B4A4A0}"/>
                </a:ext>
              </a:extLst>
            </p:cNvPr>
            <p:cNvSpPr/>
            <p:nvPr/>
          </p:nvSpPr>
          <p:spPr>
            <a:xfrm>
              <a:off x="8199771" y="4147215"/>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7" name="Graphic 69">
              <a:extLst>
                <a:ext uri="{FF2B5EF4-FFF2-40B4-BE49-F238E27FC236}">
                  <a16:creationId xmlns:a16="http://schemas.microsoft.com/office/drawing/2014/main" id="{F2F6481D-C6C3-C861-FD97-BF03416DC22F}"/>
                </a:ext>
              </a:extLst>
            </p:cNvPr>
            <p:cNvSpPr/>
            <p:nvPr/>
          </p:nvSpPr>
          <p:spPr>
            <a:xfrm>
              <a:off x="8199771" y="4428115"/>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33" name="TextBox 32">
            <a:extLst>
              <a:ext uri="{FF2B5EF4-FFF2-40B4-BE49-F238E27FC236}">
                <a16:creationId xmlns:a16="http://schemas.microsoft.com/office/drawing/2014/main" id="{3ACA1EC5-1921-660F-C10A-7C9825F56F65}"/>
              </a:ext>
              <a:ext uri="{C183D7F6-B498-43B3-948B-1728B52AA6E4}">
                <adec:decorative xmlns:adec="http://schemas.microsoft.com/office/drawing/2017/decorative" val="0"/>
              </a:ext>
            </a:extLst>
          </p:cNvPr>
          <p:cNvSpPr txBox="1"/>
          <p:nvPr/>
        </p:nvSpPr>
        <p:spPr>
          <a:xfrm>
            <a:off x="8460665" y="3460886"/>
            <a:ext cx="2855158" cy="1231106"/>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Provide access to training and experts</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Manage and mitigate risk </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Improve service management process</a:t>
            </a:r>
          </a:p>
        </p:txBody>
      </p:sp>
      <p:sp>
        <p:nvSpPr>
          <p:cNvPr id="84" name="Rectangle: Rounded Corners 10">
            <a:extLst>
              <a:ext uri="{FF2B5EF4-FFF2-40B4-BE49-F238E27FC236}">
                <a16:creationId xmlns:a16="http://schemas.microsoft.com/office/drawing/2014/main" id="{AD51843B-9171-AB3B-A11F-ADC2D72BD4E8}"/>
              </a:ext>
            </a:extLst>
          </p:cNvPr>
          <p:cNvSpPr/>
          <p:nvPr/>
        </p:nvSpPr>
        <p:spPr>
          <a:xfrm>
            <a:off x="4553243" y="5584176"/>
            <a:ext cx="3085514" cy="44693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gradFill>
                  <a:gsLst>
                    <a:gs pos="0">
                      <a:srgbClr val="FFFFFF"/>
                    </a:gs>
                    <a:gs pos="100000">
                      <a:srgbClr val="FFFFFF"/>
                    </a:gs>
                  </a:gsLst>
                  <a:path path="circle">
                    <a:fillToRect l="100000" t="100000"/>
                  </a:path>
                </a:gradFill>
                <a:effectLst/>
                <a:uLnTx/>
                <a:uFillTx/>
                <a:latin typeface="Segoe UI Semibold"/>
                <a:ea typeface="+mn-ea"/>
                <a:cs typeface="Segoe UI" panose="020B0502040204020203" pitchFamily="34" charset="0"/>
              </a:rPr>
              <a:t>Responsible AI principles</a:t>
            </a:r>
          </a:p>
        </p:txBody>
      </p:sp>
      <p:sp>
        <p:nvSpPr>
          <p:cNvPr id="20" name="Graphic 7">
            <a:extLst>
              <a:ext uri="{FF2B5EF4-FFF2-40B4-BE49-F238E27FC236}">
                <a16:creationId xmlns:a16="http://schemas.microsoft.com/office/drawing/2014/main" id="{31D49F05-8CB4-F20C-EAC1-1E5F3F9A5D6D}"/>
              </a:ext>
              <a:ext uri="{C183D7F6-B498-43B3-948B-1728B52AA6E4}">
                <adec:decorative xmlns:adec="http://schemas.microsoft.com/office/drawing/2017/decorative" val="1"/>
              </a:ext>
            </a:extLst>
          </p:cNvPr>
          <p:cNvSpPr/>
          <p:nvPr/>
        </p:nvSpPr>
        <p:spPr>
          <a:xfrm>
            <a:off x="10767410" y="1375409"/>
            <a:ext cx="294461" cy="337884"/>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rtlCol="0" anchor="ctr"/>
          <a:lstStyle/>
          <a:p>
            <a:endParaRPr lang="en-US" sz="1200"/>
          </a:p>
        </p:txBody>
      </p:sp>
    </p:spTree>
    <p:extLst>
      <p:ext uri="{BB962C8B-B14F-4D97-AF65-F5344CB8AC3E}">
        <p14:creationId xmlns:p14="http://schemas.microsoft.com/office/powerpoint/2010/main" val="979245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6D42F-4CB4-DD3E-A96B-88BED2690339}"/>
            </a:ext>
          </a:extLst>
        </p:cNvPr>
        <p:cNvGrpSpPr/>
        <p:nvPr/>
      </p:nvGrpSpPr>
      <p:grpSpPr>
        <a:xfrm>
          <a:off x="0" y="0"/>
          <a:ext cx="0" cy="0"/>
          <a:chOff x="0" y="0"/>
          <a:chExt cx="0" cy="0"/>
        </a:xfrm>
      </p:grpSpPr>
      <p:sp>
        <p:nvSpPr>
          <p:cNvPr id="15" name="Round Same Side Corner Rectangle 14">
            <a:extLst>
              <a:ext uri="{FF2B5EF4-FFF2-40B4-BE49-F238E27FC236}">
                <a16:creationId xmlns:a16="http://schemas.microsoft.com/office/drawing/2014/main" id="{F69AD677-12CC-CC28-CF0B-566376FABEF1}"/>
              </a:ext>
              <a:ext uri="{C183D7F6-B498-43B3-948B-1728B52AA6E4}">
                <adec:decorative xmlns:adec="http://schemas.microsoft.com/office/drawing/2017/decorative" val="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Rectangle 17">
            <a:extLst>
              <a:ext uri="{FF2B5EF4-FFF2-40B4-BE49-F238E27FC236}">
                <a16:creationId xmlns:a16="http://schemas.microsoft.com/office/drawing/2014/main" id="{4DB2C51F-B776-253E-5E2A-94C0733D0C00}"/>
              </a:ext>
              <a:ext uri="{C183D7F6-B498-43B3-948B-1728B52AA6E4}">
                <adec:decorative xmlns:adec="http://schemas.microsoft.com/office/drawing/2017/decorative" val="1"/>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sp>
        <p:nvSpPr>
          <p:cNvPr id="20" name="Title 19">
            <a:extLst>
              <a:ext uri="{FF2B5EF4-FFF2-40B4-BE49-F238E27FC236}">
                <a16:creationId xmlns:a16="http://schemas.microsoft.com/office/drawing/2014/main" id="{48F01A39-E35C-2E38-A892-55A002D39486}"/>
              </a:ext>
            </a:extLst>
          </p:cNvPr>
          <p:cNvSpPr>
            <a:spLocks noGrp="1"/>
          </p:cNvSpPr>
          <p:nvPr>
            <p:ph type="title"/>
          </p:nvPr>
        </p:nvSpPr>
        <p:spPr>
          <a:xfrm>
            <a:off x="588261" y="585216"/>
            <a:ext cx="11011601" cy="553998"/>
          </a:xfrm>
        </p:spPr>
        <p:txBody>
          <a:bodyPr/>
          <a:lstStyle/>
          <a:p>
            <a:r>
              <a:rPr lang="en-US" sz="3600"/>
              <a:t>Deliver impact: Analyze usage reports</a:t>
            </a:r>
          </a:p>
        </p:txBody>
      </p:sp>
      <p:sp>
        <p:nvSpPr>
          <p:cNvPr id="8" name="Text Placeholder 1">
            <a:extLst>
              <a:ext uri="{FF2B5EF4-FFF2-40B4-BE49-F238E27FC236}">
                <a16:creationId xmlns:a16="http://schemas.microsoft.com/office/drawing/2014/main" id="{B226C343-B7E9-EC05-3604-81F74DFCDF9F}"/>
              </a:ext>
            </a:extLst>
          </p:cNvPr>
          <p:cNvSpPr txBox="1">
            <a:spLocks/>
          </p:cNvSpPr>
          <p:nvPr/>
        </p:nvSpPr>
        <p:spPr>
          <a:xfrm>
            <a:off x="588962" y="1154883"/>
            <a:ext cx="5595938" cy="519113"/>
          </a:xfrm>
          <a:prstGeom prst="rect">
            <a:avLst/>
          </a:prstGeom>
        </p:spPr>
        <p:txBody>
          <a:bodyPr vert="horz" lIns="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1000"/>
              </a:spcBef>
              <a:buFont typeface="Arial" panose="020B0604020202020204" pitchFamily="34" charset="0"/>
              <a:buNone/>
            </a:pPr>
            <a:r>
              <a:rPr lang="en-US" sz="1600" b="1">
                <a:solidFill>
                  <a:srgbClr val="0078D4"/>
                </a:solidFill>
                <a:latin typeface="Segoe UI Semibold" panose="020B0502040204020203" pitchFamily="34" charset="0"/>
                <a:cs typeface="Segoe UI Semibold" panose="020B0502040204020203" pitchFamily="34" charset="0"/>
              </a:rPr>
              <a:t>Interpret the Microsoft Copilot Dashboard data</a:t>
            </a:r>
          </a:p>
        </p:txBody>
      </p:sp>
      <p:sp>
        <p:nvSpPr>
          <p:cNvPr id="6" name="Text Placeholder 15">
            <a:extLst>
              <a:ext uri="{FF2B5EF4-FFF2-40B4-BE49-F238E27FC236}">
                <a16:creationId xmlns:a16="http://schemas.microsoft.com/office/drawing/2014/main" id="{29545C26-C56A-BFCC-C718-D63B8D895463}"/>
              </a:ext>
            </a:extLst>
          </p:cNvPr>
          <p:cNvSpPr>
            <a:spLocks noGrp="1"/>
          </p:cNvSpPr>
          <p:nvPr>
            <p:ph type="body" sz="quarter" idx="4294967295"/>
          </p:nvPr>
        </p:nvSpPr>
        <p:spPr>
          <a:xfrm>
            <a:off x="588963" y="1642939"/>
            <a:ext cx="6014750" cy="2432050"/>
          </a:xfrm>
        </p:spPr>
        <p:txBody>
          <a:bodyPr lIns="0">
            <a:noAutofit/>
          </a:bodyPr>
          <a:lstStyle/>
          <a:p>
            <a:pPr marL="11112" marR="0" lvl="1" indent="0" fontAlgn="auto">
              <a:spcBef>
                <a:spcPts val="1000"/>
              </a:spcBef>
              <a:buClrTx/>
              <a:buSzTx/>
              <a:buNone/>
              <a:defRPr/>
            </a:pPr>
            <a:r>
              <a:rPr lang="en-US" sz="1200">
                <a:latin typeface="Segoe UI" panose="020B0502040204020203" pitchFamily="34" charset="0"/>
                <a:cs typeface="Segoe UI" panose="020B0502040204020203" pitchFamily="34" charset="0"/>
              </a:rPr>
              <a:t>In the </a:t>
            </a:r>
            <a:r>
              <a:rPr lang="en-US" sz="1200">
                <a:solidFill>
                  <a:srgbClr val="0078D4"/>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Readiness tab</a:t>
            </a:r>
            <a:r>
              <a:rPr lang="en-US" sz="1200">
                <a:latin typeface="Segoe UI" panose="020B0502040204020203" pitchFamily="34" charset="0"/>
                <a:cs typeface="Segoe UI" panose="020B0502040204020203" pitchFamily="34" charset="0"/>
              </a:rPr>
              <a:t>, you assess your organization’s overall readiness for Copilot rollout based on technical eligibility requirements and overall Microsoft 365 app usage.</a:t>
            </a:r>
          </a:p>
          <a:p>
            <a:pPr marL="11112" marR="0" lvl="1" indent="0" fontAlgn="auto">
              <a:spcBef>
                <a:spcPts val="1000"/>
              </a:spcBef>
              <a:buClrTx/>
              <a:buSzTx/>
              <a:buNone/>
              <a:defRPr/>
            </a:pPr>
            <a:r>
              <a:rPr lang="en-US" sz="1200">
                <a:latin typeface="Segoe UI" panose="020B0502040204020203" pitchFamily="34" charset="0"/>
                <a:cs typeface="Segoe UI" panose="020B0502040204020203" pitchFamily="34" charset="0"/>
              </a:rPr>
              <a:t>In the </a:t>
            </a:r>
            <a:r>
              <a:rPr lang="en-US" sz="1200">
                <a:solidFill>
                  <a:srgbClr val="0078D4"/>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Adoption tab</a:t>
            </a:r>
            <a:r>
              <a:rPr lang="en-US" sz="1200">
                <a:latin typeface="Segoe UI" panose="020B0502040204020203" pitchFamily="34" charset="0"/>
                <a:cs typeface="Segoe UI" panose="020B0502040204020203" pitchFamily="34" charset="0"/>
              </a:rPr>
              <a:t>, you track user adoption trends per Microsoft 365 app and understand how employees are using Copilot features.</a:t>
            </a:r>
          </a:p>
          <a:p>
            <a:pPr marL="11112" marR="0" lvl="1" indent="0" fontAlgn="auto">
              <a:spcBef>
                <a:spcPts val="1000"/>
              </a:spcBef>
              <a:buClrTx/>
              <a:buSzTx/>
              <a:buNone/>
              <a:defRPr/>
            </a:pPr>
            <a:r>
              <a:rPr lang="en-US" sz="1200">
                <a:latin typeface="Segoe UI" panose="020B0502040204020203" pitchFamily="34" charset="0"/>
                <a:cs typeface="Segoe UI" panose="020B0502040204020203" pitchFamily="34" charset="0"/>
              </a:rPr>
              <a:t>In the </a:t>
            </a:r>
            <a:r>
              <a:rPr lang="en-US" sz="1200">
                <a:solidFill>
                  <a:srgbClr val="0078D4"/>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Impact tab</a:t>
            </a:r>
            <a:r>
              <a:rPr lang="en-US" sz="1200">
                <a:latin typeface="Segoe UI" panose="020B0502040204020203" pitchFamily="34" charset="0"/>
                <a:cs typeface="Segoe UI" panose="020B0502040204020203" pitchFamily="34" charset="0"/>
              </a:rPr>
              <a:t>, you gain visibility into total Copilot assisted hours, time savings and behavioral changes between active Copilot users and non-Copilot users. </a:t>
            </a:r>
          </a:p>
          <a:p>
            <a:pPr marL="11112" lvl="1" indent="0">
              <a:spcBef>
                <a:spcPts val="1000"/>
              </a:spcBef>
              <a:buNone/>
              <a:defRPr/>
            </a:pPr>
            <a:r>
              <a:rPr lang="en-US" sz="1200"/>
              <a:t>The </a:t>
            </a:r>
            <a:r>
              <a:rPr lang="en-US" sz="1200">
                <a:solidFill>
                  <a:srgbClr val="0078D4"/>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Learning tab</a:t>
            </a:r>
            <a:r>
              <a:rPr lang="en-US" sz="1200">
                <a:solidFill>
                  <a:srgbClr val="0078D4"/>
                </a:solidFill>
                <a:latin typeface="Segoe UI" panose="020B0502040204020203" pitchFamily="34" charset="0"/>
                <a:cs typeface="Segoe UI" panose="020B0502040204020203" pitchFamily="34" charset="0"/>
              </a:rPr>
              <a:t> </a:t>
            </a:r>
            <a:r>
              <a:rPr lang="en-US" sz="1200"/>
              <a:t>provides information research around the impacts of AI on workplace productivity.</a:t>
            </a:r>
          </a:p>
        </p:txBody>
      </p:sp>
      <p:sp>
        <p:nvSpPr>
          <p:cNvPr id="3" name="Rounded Rectangle 1">
            <a:extLst>
              <a:ext uri="{FF2B5EF4-FFF2-40B4-BE49-F238E27FC236}">
                <a16:creationId xmlns:a16="http://schemas.microsoft.com/office/drawing/2014/main" id="{E73A2195-0F9A-6BB3-B151-4C83999FAF42}"/>
              </a:ext>
              <a:ext uri="{C183D7F6-B498-43B3-948B-1728B52AA6E4}">
                <adec:decorative xmlns:adec="http://schemas.microsoft.com/office/drawing/2017/decorative" val="0"/>
              </a:ext>
            </a:extLst>
          </p:cNvPr>
          <p:cNvSpPr/>
          <p:nvPr/>
        </p:nvSpPr>
        <p:spPr bwMode="auto">
          <a:xfrm>
            <a:off x="495299" y="3962400"/>
            <a:ext cx="6140275" cy="2181615"/>
          </a:xfrm>
          <a:prstGeom prst="roundRect">
            <a:avLst>
              <a:gd name="adj" fmla="val 7376"/>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marR="0" lvl="1" indent="-169863" algn="l" defTabSz="914400" rtl="0" eaLnBrk="1" fontAlgn="auto" latinLnBrk="0" hangingPunct="1">
              <a:lnSpc>
                <a:spcPct val="90000"/>
              </a:lnSpc>
              <a:spcBef>
                <a:spcPts val="4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Instruct users to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7">
                  <a:extLst>
                    <a:ext uri="{A12FA001-AC4F-418D-AE19-62706E023703}">
                      <ahyp:hlinkClr xmlns:ahyp="http://schemas.microsoft.com/office/drawing/2018/hyperlinkcolor" val="tx"/>
                    </a:ext>
                  </a:extLst>
                </a:hlinkClick>
              </a:rPr>
              <a:t>access the Copilot Dashboard in Teams or web app</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b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analyze the tabs</a:t>
            </a:r>
          </a:p>
          <a:p>
            <a:pPr marL="225425" marR="0" lvl="1" indent="-169863" algn="l" defTabSz="914400" rtl="0" eaLnBrk="1" fontAlgn="auto" latinLnBrk="0" hangingPunct="1">
              <a:lnSpc>
                <a:spcPct val="90000"/>
              </a:lnSpc>
              <a:spcBef>
                <a:spcPts val="4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Analyze Readiness, Adoption, and Impact tabs</a:t>
            </a:r>
          </a:p>
          <a:p>
            <a:pPr marL="225425" marR="0" lvl="1" indent="-169863" algn="l" defTabSz="914400" rtl="0" eaLnBrk="1" fontAlgn="auto" latinLnBrk="0" hangingPunct="1">
              <a:lnSpc>
                <a:spcPct val="90000"/>
              </a:lnSpc>
              <a:spcBef>
                <a:spcPts val="4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Follow the instructions on the Impact tab under Sentiment section to deliver a survey to users</a:t>
            </a:r>
          </a:p>
          <a:p>
            <a:pPr marL="225425" marR="0" lvl="1" indent="-169863" algn="l" defTabSz="914400" rtl="0" eaLnBrk="1" fontAlgn="auto" latinLnBrk="0" hangingPunct="1">
              <a:lnSpc>
                <a:spcPct val="90000"/>
              </a:lnSpc>
              <a:spcBef>
                <a:spcPts val="4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8">
                  <a:extLst>
                    <a:ext uri="{A12FA001-AC4F-418D-AE19-62706E023703}">
                      <ahyp:hlinkClr xmlns:ahyp="http://schemas.microsoft.com/office/drawing/2018/hyperlinkcolor" val="tx"/>
                    </a:ext>
                  </a:extLst>
                </a:hlinkClick>
              </a:rPr>
              <a:t>Upload</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the survey results through the Microsoft 365 admin center to have them displayed in the Microsoft Copilot Dashboard</a:t>
            </a:r>
          </a:p>
          <a:p>
            <a:pPr marL="225425" marR="0" lvl="1" indent="-169863" algn="l" defTabSz="914400" rtl="0" eaLnBrk="1" fontAlgn="auto" latinLnBrk="0" hangingPunct="1">
              <a:lnSpc>
                <a:spcPct val="90000"/>
              </a:lnSpc>
              <a:spcBef>
                <a:spcPts val="4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Analyze insights on how users feel about the AI assistance they receive from Copilot</a:t>
            </a:r>
          </a:p>
        </p:txBody>
      </p:sp>
      <p:grpSp>
        <p:nvGrpSpPr>
          <p:cNvPr id="11" name="Group 10">
            <a:extLst>
              <a:ext uri="{FF2B5EF4-FFF2-40B4-BE49-F238E27FC236}">
                <a16:creationId xmlns:a16="http://schemas.microsoft.com/office/drawing/2014/main" id="{52212D9F-C69A-21E3-8780-E36DAE588389}"/>
              </a:ext>
              <a:ext uri="{C183D7F6-B498-43B3-948B-1728B52AA6E4}">
                <adec:decorative xmlns:adec="http://schemas.microsoft.com/office/drawing/2017/decorative" val="1"/>
              </a:ext>
            </a:extLst>
          </p:cNvPr>
          <p:cNvGrpSpPr/>
          <p:nvPr/>
        </p:nvGrpSpPr>
        <p:grpSpPr>
          <a:xfrm>
            <a:off x="5719563" y="3618959"/>
            <a:ext cx="748996" cy="748996"/>
            <a:chOff x="5172928" y="4167694"/>
            <a:chExt cx="748996" cy="748996"/>
          </a:xfrm>
        </p:grpSpPr>
        <p:sp>
          <p:nvSpPr>
            <p:cNvPr id="12" name="Oval 1091_1">
              <a:extLst>
                <a:ext uri="{FF2B5EF4-FFF2-40B4-BE49-F238E27FC236}">
                  <a16:creationId xmlns:a16="http://schemas.microsoft.com/office/drawing/2014/main" id="{FCA3C2BD-48A4-1810-22BC-A1BAA6713172}"/>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14" name="Freeform: Shape 19">
              <a:extLst>
                <a:ext uri="{FF2B5EF4-FFF2-40B4-BE49-F238E27FC236}">
                  <a16:creationId xmlns:a16="http://schemas.microsoft.com/office/drawing/2014/main" id="{392BF42E-6530-8AB2-E340-36385D97230D}"/>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23" name="Oval 1091_1">
            <a:extLst>
              <a:ext uri="{FF2B5EF4-FFF2-40B4-BE49-F238E27FC236}">
                <a16:creationId xmlns:a16="http://schemas.microsoft.com/office/drawing/2014/main" id="{4D8ECC48-FAC0-7F49-3784-9E34E5AB610C}"/>
              </a:ext>
              <a:ext uri="{C183D7F6-B498-43B3-948B-1728B52AA6E4}">
                <adec:decorative xmlns:adec="http://schemas.microsoft.com/office/drawing/2017/decorative" val="0"/>
              </a:ext>
            </a:extLst>
          </p:cNvPr>
          <p:cNvSpPr/>
          <p:nvPr/>
        </p:nvSpPr>
        <p:spPr bwMode="auto">
          <a:xfrm>
            <a:off x="7564157" y="2967732"/>
            <a:ext cx="1238319" cy="30381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j-lt"/>
                <a:cs typeface="Segoe UI Semibold"/>
              </a:rPr>
              <a:t>Readiness</a:t>
            </a:r>
          </a:p>
        </p:txBody>
      </p:sp>
      <p:pic>
        <p:nvPicPr>
          <p:cNvPr id="19" name="Picture 18" descr="A screenshot of readiness stats">
            <a:extLst>
              <a:ext uri="{FF2B5EF4-FFF2-40B4-BE49-F238E27FC236}">
                <a16:creationId xmlns:a16="http://schemas.microsoft.com/office/drawing/2014/main" id="{2D472B7B-9D7F-9680-A534-592A7529535D}"/>
              </a:ext>
              <a:ext uri="{C183D7F6-B498-43B3-948B-1728B52AA6E4}">
                <adec:decorative xmlns:adec="http://schemas.microsoft.com/office/drawing/2017/decorative" val="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576513" y="1673996"/>
            <a:ext cx="3867795" cy="1177404"/>
          </a:xfrm>
          <a:prstGeom prst="roundRect">
            <a:avLst>
              <a:gd name="adj" fmla="val 2430"/>
            </a:avLst>
          </a:prstGeom>
          <a:solidFill>
            <a:schemeClr val="bg1"/>
          </a:solidFill>
          <a:ln>
            <a:solidFill>
              <a:schemeClr val="bg1">
                <a:lumMod val="75000"/>
              </a:schemeClr>
            </a:solidFill>
          </a:ln>
          <a:effectLst/>
        </p:spPr>
      </p:pic>
      <p:sp>
        <p:nvSpPr>
          <p:cNvPr id="21" name="Oval 1091_1">
            <a:extLst>
              <a:ext uri="{FF2B5EF4-FFF2-40B4-BE49-F238E27FC236}">
                <a16:creationId xmlns:a16="http://schemas.microsoft.com/office/drawing/2014/main" id="{97ED86D9-1BFE-87D0-9B38-378E611EE994}"/>
              </a:ext>
              <a:ext uri="{C183D7F6-B498-43B3-948B-1728B52AA6E4}">
                <adec:decorative xmlns:adec="http://schemas.microsoft.com/office/drawing/2017/decorative" val="0"/>
              </a:ext>
            </a:extLst>
          </p:cNvPr>
          <p:cNvSpPr/>
          <p:nvPr/>
        </p:nvSpPr>
        <p:spPr bwMode="auto">
          <a:xfrm>
            <a:off x="7564157" y="5778177"/>
            <a:ext cx="1225963" cy="30381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j-lt"/>
                <a:cs typeface="Segoe UI Semibold"/>
              </a:rPr>
              <a:t>Adoption</a:t>
            </a:r>
          </a:p>
        </p:txBody>
      </p:sp>
      <p:pic>
        <p:nvPicPr>
          <p:cNvPr id="13" name="Picture 12" descr="A screenshot of adoptions stats">
            <a:extLst>
              <a:ext uri="{FF2B5EF4-FFF2-40B4-BE49-F238E27FC236}">
                <a16:creationId xmlns:a16="http://schemas.microsoft.com/office/drawing/2014/main" id="{2F857DB8-39A6-3623-08DE-FC1FF7A43776}"/>
              </a:ext>
              <a:ext uri="{C183D7F6-B498-43B3-948B-1728B52AA6E4}">
                <adec:decorative xmlns:adec="http://schemas.microsoft.com/office/drawing/2017/decorative" val="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576513" y="3571013"/>
            <a:ext cx="1225963" cy="2097205"/>
          </a:xfrm>
          <a:prstGeom prst="roundRect">
            <a:avLst>
              <a:gd name="adj" fmla="val 7848"/>
            </a:avLst>
          </a:prstGeom>
          <a:solidFill>
            <a:schemeClr val="bg1"/>
          </a:solidFill>
          <a:ln>
            <a:solidFill>
              <a:schemeClr val="bg1">
                <a:lumMod val="75000"/>
              </a:schemeClr>
            </a:solidFill>
          </a:ln>
          <a:effectLst/>
        </p:spPr>
      </p:pic>
      <p:sp>
        <p:nvSpPr>
          <p:cNvPr id="22" name="Oval 1091_1">
            <a:extLst>
              <a:ext uri="{FF2B5EF4-FFF2-40B4-BE49-F238E27FC236}">
                <a16:creationId xmlns:a16="http://schemas.microsoft.com/office/drawing/2014/main" id="{DF3F362A-CD30-2F3A-2294-45F9BEC9EF2C}"/>
              </a:ext>
              <a:ext uri="{C183D7F6-B498-43B3-948B-1728B52AA6E4}">
                <adec:decorative xmlns:adec="http://schemas.microsoft.com/office/drawing/2017/decorative" val="0"/>
              </a:ext>
            </a:extLst>
          </p:cNvPr>
          <p:cNvSpPr/>
          <p:nvPr/>
        </p:nvSpPr>
        <p:spPr bwMode="auto">
          <a:xfrm>
            <a:off x="8918379" y="5778177"/>
            <a:ext cx="1225963" cy="30381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j-lt"/>
                <a:cs typeface="Segoe UI Semibold"/>
              </a:rPr>
              <a:t>Impact</a:t>
            </a:r>
          </a:p>
        </p:txBody>
      </p:sp>
      <p:sp>
        <p:nvSpPr>
          <p:cNvPr id="16" name="Rectangle: Rounded Corners 10" descr="A screenshot of impact stats">
            <a:extLst>
              <a:ext uri="{FF2B5EF4-FFF2-40B4-BE49-F238E27FC236}">
                <a16:creationId xmlns:a16="http://schemas.microsoft.com/office/drawing/2014/main" id="{59E28C99-B473-6C47-C3EC-D5614563757E}"/>
              </a:ext>
              <a:ext uri="{C183D7F6-B498-43B3-948B-1728B52AA6E4}">
                <adec:decorative xmlns:adec="http://schemas.microsoft.com/office/drawing/2017/decorative" val="0"/>
              </a:ext>
            </a:extLst>
          </p:cNvPr>
          <p:cNvSpPr/>
          <p:nvPr/>
        </p:nvSpPr>
        <p:spPr bwMode="auto">
          <a:xfrm>
            <a:off x="8844377" y="3571013"/>
            <a:ext cx="2599931" cy="2097205"/>
          </a:xfrm>
          <a:prstGeom prst="roundRect">
            <a:avLst>
              <a:gd name="adj" fmla="val 5751"/>
            </a:avLst>
          </a:prstGeom>
          <a:blipFill dpi="0" rotWithShape="1">
            <a:blip r:embed="rId11" cstate="screen">
              <a:extLst>
                <a:ext uri="{28A0092B-C50C-407E-A947-70E740481C1C}">
                  <a14:useLocalDpi xmlns:a14="http://schemas.microsoft.com/office/drawing/2010/main"/>
                </a:ext>
              </a:extLst>
            </a:blip>
            <a:srcRect/>
            <a:stretch>
              <a:fillRect/>
            </a:stretch>
          </a:blip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7" name="Graphic 16">
            <a:extLst>
              <a:ext uri="{FF2B5EF4-FFF2-40B4-BE49-F238E27FC236}">
                <a16:creationId xmlns:a16="http://schemas.microsoft.com/office/drawing/2014/main" id="{D8FF4113-7D25-1C93-9207-B996A65B47D4}"/>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21196" y="255696"/>
            <a:ext cx="323566" cy="323566"/>
          </a:xfrm>
          <a:prstGeom prst="rect">
            <a:avLst/>
          </a:prstGeom>
        </p:spPr>
      </p:pic>
    </p:spTree>
    <p:extLst>
      <p:ext uri="{BB962C8B-B14F-4D97-AF65-F5344CB8AC3E}">
        <p14:creationId xmlns:p14="http://schemas.microsoft.com/office/powerpoint/2010/main" val="229589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3569C-6E73-90AD-C9F5-E5DFF73BDE5F}"/>
            </a:ext>
          </a:extLst>
        </p:cNvPr>
        <p:cNvGrpSpPr/>
        <p:nvPr/>
      </p:nvGrpSpPr>
      <p:grpSpPr>
        <a:xfrm>
          <a:off x="0" y="0"/>
          <a:ext cx="0" cy="0"/>
          <a:chOff x="0" y="0"/>
          <a:chExt cx="0" cy="0"/>
        </a:xfrm>
      </p:grpSpPr>
      <p:sp>
        <p:nvSpPr>
          <p:cNvPr id="4" name="Rectangle: Rounded Corners 43">
            <a:extLst>
              <a:ext uri="{FF2B5EF4-FFF2-40B4-BE49-F238E27FC236}">
                <a16:creationId xmlns:a16="http://schemas.microsoft.com/office/drawing/2014/main" id="{CCE84839-AD65-BFE1-18DF-C8A380C19159}"/>
              </a:ext>
              <a:ext uri="{C183D7F6-B498-43B3-948B-1728B52AA6E4}">
                <adec:decorative xmlns:adec="http://schemas.microsoft.com/office/drawing/2017/decorative" val="1"/>
              </a:ext>
            </a:extLst>
          </p:cNvPr>
          <p:cNvSpPr>
            <a:spLocks/>
          </p:cNvSpPr>
          <p:nvPr/>
        </p:nvSpPr>
        <p:spPr bwMode="auto">
          <a:xfrm>
            <a:off x="527223" y="554810"/>
            <a:ext cx="11137556" cy="5871951"/>
          </a:xfrm>
          <a:prstGeom prst="roundRect">
            <a:avLst>
              <a:gd name="adj" fmla="val 2645"/>
            </a:avLst>
          </a:prstGeom>
          <a:solidFill>
            <a:schemeClr val="bg1">
              <a:alpha val="60000"/>
            </a:schemeClr>
          </a:solidFill>
          <a:ln w="9525">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46304"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Sans Display"/>
              <a:ea typeface="+mn-ea"/>
              <a:cs typeface="Segoe UI" pitchFamily="34" charset="0"/>
            </a:endParaRPr>
          </a:p>
        </p:txBody>
      </p:sp>
      <p:sp>
        <p:nvSpPr>
          <p:cNvPr id="3" name="Title 2">
            <a:extLst>
              <a:ext uri="{FF2B5EF4-FFF2-40B4-BE49-F238E27FC236}">
                <a16:creationId xmlns:a16="http://schemas.microsoft.com/office/drawing/2014/main" id="{595FE9BD-311D-9192-81AE-BFD894C26061}"/>
              </a:ext>
              <a:ext uri="{C183D7F6-B498-43B3-948B-1728B52AA6E4}">
                <adec:decorative xmlns:adec="http://schemas.microsoft.com/office/drawing/2017/decorative" val="0"/>
              </a:ext>
            </a:extLst>
          </p:cNvPr>
          <p:cNvSpPr>
            <a:spLocks noGrp="1"/>
          </p:cNvSpPr>
          <p:nvPr>
            <p:ph type="title" idx="4294967295"/>
          </p:nvPr>
        </p:nvSpPr>
        <p:spPr>
          <a:xfrm>
            <a:off x="576072" y="-861774"/>
            <a:ext cx="11018520" cy="861774"/>
          </a:xfrm>
        </p:spPr>
        <p:txBody>
          <a:bodyPr vert="horz" wrap="square" lIns="0" tIns="0" rIns="0" bIns="0" rtlCol="0" anchor="b">
            <a:spAutoFit/>
          </a:bodyPr>
          <a:lstStyle/>
          <a:p>
            <a:r>
              <a:rPr lang="en-GB"/>
              <a:t>Copilot Analytics – Measure the impact of Copilot and agents on your business</a:t>
            </a:r>
          </a:p>
        </p:txBody>
      </p:sp>
      <p:sp>
        <p:nvSpPr>
          <p:cNvPr id="18" name="TextBox 17">
            <a:extLst>
              <a:ext uri="{FF2B5EF4-FFF2-40B4-BE49-F238E27FC236}">
                <a16:creationId xmlns:a16="http://schemas.microsoft.com/office/drawing/2014/main" id="{0A2052BD-C3CB-6B68-881E-427D424EBE24}"/>
              </a:ext>
              <a:ext uri="{C183D7F6-B498-43B3-948B-1728B52AA6E4}">
                <adec:decorative xmlns:adec="http://schemas.microsoft.com/office/drawing/2017/decorative" val="0"/>
              </a:ext>
            </a:extLst>
          </p:cNvPr>
          <p:cNvSpPr txBox="1"/>
          <p:nvPr/>
        </p:nvSpPr>
        <p:spPr>
          <a:xfrm>
            <a:off x="2834127" y="1479718"/>
            <a:ext cx="6523746" cy="63094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w="3175">
                  <a:noFill/>
                </a:ln>
                <a:gradFill>
                  <a:gsLst>
                    <a:gs pos="58000">
                      <a:srgbClr val="8661C5"/>
                    </a:gs>
                    <a:gs pos="100000">
                      <a:srgbClr val="C73ECC"/>
                    </a:gs>
                    <a:gs pos="0">
                      <a:srgbClr val="0078D4">
                        <a:lumMod val="75000"/>
                      </a:srgbClr>
                    </a:gs>
                  </a:gsLst>
                  <a:lin ang="0" scaled="0"/>
                </a:gradFill>
                <a:effectLst/>
                <a:uLnTx/>
                <a:uFillTx/>
                <a:latin typeface="Segoe Sans Display Semibold"/>
                <a:ea typeface="+mn-ea"/>
                <a:cs typeface="Segoe UI Semibold"/>
              </a:rPr>
              <a:t>Copilot Analytics </a:t>
            </a:r>
          </a:p>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Sans Display"/>
                <a:ea typeface="+mn-ea"/>
                <a:cs typeface="+mn-cs"/>
              </a:rPr>
              <a:t>Measure the impact of Copilot and agents on your business</a:t>
            </a:r>
          </a:p>
        </p:txBody>
      </p:sp>
      <p:sp>
        <p:nvSpPr>
          <p:cNvPr id="2" name="TextBox 1">
            <a:extLst>
              <a:ext uri="{FF2B5EF4-FFF2-40B4-BE49-F238E27FC236}">
                <a16:creationId xmlns:a16="http://schemas.microsoft.com/office/drawing/2014/main" id="{E4734C22-690B-38AF-8517-CA62ACEA8D63}"/>
              </a:ext>
              <a:ext uri="{C183D7F6-B498-43B3-948B-1728B52AA6E4}">
                <adec:decorative xmlns:adec="http://schemas.microsoft.com/office/drawing/2017/decorative" val="0"/>
              </a:ext>
            </a:extLst>
          </p:cNvPr>
          <p:cNvSpPr txBox="1"/>
          <p:nvPr/>
        </p:nvSpPr>
        <p:spPr>
          <a:xfrm>
            <a:off x="942871" y="5348276"/>
            <a:ext cx="3093097" cy="7848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w="3175">
                  <a:noFill/>
                </a:ln>
                <a:gradFill>
                  <a:gsLst>
                    <a:gs pos="58000">
                      <a:srgbClr val="8661C5"/>
                    </a:gs>
                    <a:gs pos="100000">
                      <a:srgbClr val="C73ECC"/>
                    </a:gs>
                    <a:gs pos="0">
                      <a:srgbClr val="0078D4">
                        <a:lumMod val="75000"/>
                      </a:srgbClr>
                    </a:gs>
                  </a:gsLst>
                  <a:lin ang="0" scaled="0"/>
                </a:gradFill>
                <a:effectLst/>
                <a:uLnTx/>
                <a:uFillTx/>
                <a:latin typeface="Segoe Sans Display Semibold"/>
                <a:ea typeface="+mn-ea"/>
                <a:cs typeface="Segoe UI Semibold"/>
              </a:rPr>
              <a:t>View usage</a:t>
            </a:r>
          </a:p>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Segoe Sans Display"/>
              </a:rPr>
              <a:t>See how AI usage and adoption align with your investment</a:t>
            </a:r>
          </a:p>
        </p:txBody>
      </p:sp>
      <p:sp>
        <p:nvSpPr>
          <p:cNvPr id="6" name="TextBox 5">
            <a:extLst>
              <a:ext uri="{FF2B5EF4-FFF2-40B4-BE49-F238E27FC236}">
                <a16:creationId xmlns:a16="http://schemas.microsoft.com/office/drawing/2014/main" id="{7D739CBE-B506-CBD0-CA71-C7D6DB77D626}"/>
              </a:ext>
              <a:ext uri="{C183D7F6-B498-43B3-948B-1728B52AA6E4}">
                <adec:decorative xmlns:adec="http://schemas.microsoft.com/office/drawing/2017/decorative" val="0"/>
              </a:ext>
            </a:extLst>
          </p:cNvPr>
          <p:cNvSpPr txBox="1"/>
          <p:nvPr/>
        </p:nvSpPr>
        <p:spPr>
          <a:xfrm>
            <a:off x="4549452" y="5348276"/>
            <a:ext cx="3093097" cy="7848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w="3175">
                  <a:noFill/>
                </a:ln>
                <a:gradFill>
                  <a:gsLst>
                    <a:gs pos="58000">
                      <a:srgbClr val="8661C5"/>
                    </a:gs>
                    <a:gs pos="100000">
                      <a:srgbClr val="C73ECC"/>
                    </a:gs>
                    <a:gs pos="0">
                      <a:srgbClr val="0078D4">
                        <a:lumMod val="75000"/>
                      </a:srgbClr>
                    </a:gs>
                  </a:gsLst>
                  <a:lin ang="0" scaled="0"/>
                </a:gradFill>
                <a:effectLst/>
                <a:uLnTx/>
                <a:uFillTx/>
                <a:latin typeface="Segoe Sans Display Semibold"/>
                <a:ea typeface="+mn-ea"/>
                <a:cs typeface="Segoe UI Semibold"/>
              </a:rPr>
              <a:t>Track productivity shifts</a:t>
            </a:r>
          </a:p>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Explore how AI transforms the way your teams get work done</a:t>
            </a:r>
          </a:p>
        </p:txBody>
      </p:sp>
      <p:sp>
        <p:nvSpPr>
          <p:cNvPr id="9" name="TextBox 8">
            <a:extLst>
              <a:ext uri="{FF2B5EF4-FFF2-40B4-BE49-F238E27FC236}">
                <a16:creationId xmlns:a16="http://schemas.microsoft.com/office/drawing/2014/main" id="{1124C1AA-0D9E-C5EA-1F73-6DB8A0B236E1}"/>
              </a:ext>
              <a:ext uri="{C183D7F6-B498-43B3-948B-1728B52AA6E4}">
                <adec:decorative xmlns:adec="http://schemas.microsoft.com/office/drawing/2017/decorative" val="0"/>
              </a:ext>
            </a:extLst>
          </p:cNvPr>
          <p:cNvSpPr txBox="1"/>
          <p:nvPr/>
        </p:nvSpPr>
        <p:spPr>
          <a:xfrm>
            <a:off x="8156033" y="5348276"/>
            <a:ext cx="3093097" cy="78483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w="3175">
                  <a:noFill/>
                </a:ln>
                <a:gradFill>
                  <a:gsLst>
                    <a:gs pos="58000">
                      <a:srgbClr val="8661C5"/>
                    </a:gs>
                    <a:gs pos="100000">
                      <a:srgbClr val="C73ECC"/>
                    </a:gs>
                    <a:gs pos="0">
                      <a:srgbClr val="0078D4">
                        <a:lumMod val="75000"/>
                      </a:srgbClr>
                    </a:gs>
                  </a:gsLst>
                  <a:lin ang="0" scaled="0"/>
                </a:gradFill>
                <a:effectLst/>
                <a:uLnTx/>
                <a:uFillTx/>
                <a:latin typeface="Segoe Sans Display Semibold"/>
                <a:ea typeface="+mn-ea"/>
                <a:cs typeface="Segoe UI Semibold"/>
              </a:rPr>
              <a:t>Measure business value</a:t>
            </a:r>
            <a:endParaRPr kumimoji="0" lang="en-US" sz="1800" b="1" i="0" u="none" strike="noStrike" kern="1200" cap="none" spc="0" normalizeH="0" baseline="0" noProof="0">
              <a:ln w="3175">
                <a:noFill/>
              </a:ln>
              <a:gradFill>
                <a:gsLst>
                  <a:gs pos="58000">
                    <a:srgbClr val="8661C5"/>
                  </a:gs>
                  <a:gs pos="100000">
                    <a:srgbClr val="C73ECC"/>
                  </a:gs>
                  <a:gs pos="0">
                    <a:srgbClr val="0078D4">
                      <a:lumMod val="75000"/>
                    </a:srgbClr>
                  </a:gs>
                </a:gsLst>
                <a:lin ang="0" scaled="0"/>
              </a:gradFill>
              <a:effectLst/>
              <a:uLnTx/>
              <a:uFillTx/>
              <a:latin typeface="Segoe Sans Display Semibold"/>
              <a:ea typeface="+mn-ea"/>
              <a:cs typeface="Segoe UI Semibold" panose="020B0502040204020203" pitchFamily="34" charset="0"/>
            </a:endParaRPr>
          </a:p>
          <a:p>
            <a:pPr marL="0" marR="0" lvl="0" indent="0" algn="ctr" defTabSz="91436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Evaluate the business impact Copilot and agents deliver to your org</a:t>
            </a:r>
            <a:endParaRPr kumimoji="0" lang="en-US" sz="1400" b="0" i="0" u="none" strike="noStrike" kern="1200" cap="none" spc="0" normalizeH="0" baseline="0" noProof="0">
              <a:ln>
                <a:noFill/>
              </a:ln>
              <a:solidFill>
                <a:srgbClr val="091F2C"/>
              </a:solidFill>
              <a:effectLst/>
              <a:uLnTx/>
              <a:uFillTx/>
              <a:latin typeface="Segoe Sans Display"/>
              <a:ea typeface="+mn-ea"/>
              <a:cs typeface="Segoe Sans Display"/>
            </a:endParaRPr>
          </a:p>
        </p:txBody>
      </p:sp>
      <p:pic>
        <p:nvPicPr>
          <p:cNvPr id="11" name="Picture 10">
            <a:extLst>
              <a:ext uri="{FF2B5EF4-FFF2-40B4-BE49-F238E27FC236}">
                <a16:creationId xmlns:a16="http://schemas.microsoft.com/office/drawing/2014/main" id="{01DDFB43-B608-E944-BDDD-130904FBC1B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200115" y="2657601"/>
            <a:ext cx="2578608" cy="2322488"/>
          </a:xfrm>
          <a:prstGeom prst="rect">
            <a:avLst/>
          </a:prstGeom>
          <a:ln w="38100">
            <a:solidFill>
              <a:schemeClr val="bg1">
                <a:lumMod val="95000"/>
              </a:schemeClr>
            </a:solidFill>
          </a:ln>
          <a:effectLst>
            <a:outerShdw blurRad="50800" dist="38100" dir="2700000" algn="tl" rotWithShape="0">
              <a:schemeClr val="bg1">
                <a:lumMod val="85000"/>
                <a:alpha val="40000"/>
              </a:schemeClr>
            </a:outerShdw>
          </a:effectLst>
        </p:spPr>
      </p:pic>
      <p:pic>
        <p:nvPicPr>
          <p:cNvPr id="13" name="Picture 12">
            <a:extLst>
              <a:ext uri="{FF2B5EF4-FFF2-40B4-BE49-F238E27FC236}">
                <a16:creationId xmlns:a16="http://schemas.microsoft.com/office/drawing/2014/main" id="{4D09AC93-D081-773F-25E6-DC7B48E2AC44}"/>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06696" y="2657601"/>
            <a:ext cx="2578608" cy="2322488"/>
          </a:xfrm>
          <a:prstGeom prst="rect">
            <a:avLst/>
          </a:prstGeom>
          <a:ln w="38100">
            <a:solidFill>
              <a:schemeClr val="bg1">
                <a:lumMod val="95000"/>
              </a:schemeClr>
            </a:solidFill>
          </a:ln>
          <a:effectLst>
            <a:outerShdw blurRad="50800" dist="38100" dir="2700000" algn="tl" rotWithShape="0">
              <a:schemeClr val="bg1">
                <a:lumMod val="85000"/>
                <a:alpha val="40000"/>
              </a:schemeClr>
            </a:outerShdw>
          </a:effectLst>
        </p:spPr>
      </p:pic>
      <p:pic>
        <p:nvPicPr>
          <p:cNvPr id="16" name="Picture 15">
            <a:extLst>
              <a:ext uri="{FF2B5EF4-FFF2-40B4-BE49-F238E27FC236}">
                <a16:creationId xmlns:a16="http://schemas.microsoft.com/office/drawing/2014/main" id="{A8973711-8FC5-6E82-988D-07A6F74B373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803528" y="2657601"/>
            <a:ext cx="2186854" cy="1171408"/>
          </a:xfrm>
          <a:prstGeom prst="rect">
            <a:avLst/>
          </a:prstGeom>
          <a:ln w="38100">
            <a:solidFill>
              <a:schemeClr val="bg1">
                <a:lumMod val="95000"/>
              </a:schemeClr>
            </a:solidFill>
          </a:ln>
          <a:effectLst>
            <a:outerShdw blurRad="50800" dist="38100" dir="2700000" algn="tl" rotWithShape="0">
              <a:schemeClr val="bg1">
                <a:lumMod val="85000"/>
                <a:alpha val="40000"/>
              </a:schemeClr>
            </a:outerShdw>
          </a:effectLst>
        </p:spPr>
      </p:pic>
      <p:pic>
        <p:nvPicPr>
          <p:cNvPr id="17" name="Picture 16">
            <a:extLst>
              <a:ext uri="{FF2B5EF4-FFF2-40B4-BE49-F238E27FC236}">
                <a16:creationId xmlns:a16="http://schemas.microsoft.com/office/drawing/2014/main" id="{5EB20772-AA33-62E1-5BDD-8A81CFAE5BB9}"/>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414781" y="3808681"/>
            <a:ext cx="2307175" cy="1171408"/>
          </a:xfrm>
          <a:prstGeom prst="rect">
            <a:avLst/>
          </a:prstGeom>
          <a:ln w="38100">
            <a:solidFill>
              <a:schemeClr val="bg1">
                <a:lumMod val="95000"/>
              </a:schemeClr>
            </a:solidFill>
          </a:ln>
          <a:effectLst>
            <a:outerShdw blurRad="50800" dist="38100" dir="2700000" algn="tl" rotWithShape="0">
              <a:schemeClr val="bg1">
                <a:lumMod val="85000"/>
                <a:alpha val="40000"/>
              </a:schemeClr>
            </a:outerShdw>
          </a:effectLst>
        </p:spPr>
      </p:pic>
      <p:pic>
        <p:nvPicPr>
          <p:cNvPr id="8" name="Picture 4">
            <a:extLst>
              <a:ext uri="{FF2B5EF4-FFF2-40B4-BE49-F238E27FC236}">
                <a16:creationId xmlns:a16="http://schemas.microsoft.com/office/drawing/2014/main" id="{491003B2-E370-23FF-EEC8-25E4D48DF030}"/>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5824678" y="819644"/>
            <a:ext cx="542644" cy="548640"/>
          </a:xfrm>
          <a:prstGeom prst="rect">
            <a:avLst/>
          </a:prstGeom>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3347C153-972E-35B2-3BBD-69AF6CD9E355}"/>
              </a:ext>
              <a:ext uri="{C183D7F6-B498-43B3-948B-1728B52AA6E4}">
                <adec:decorative xmlns:adec="http://schemas.microsoft.com/office/drawing/2017/decorative" val="1"/>
              </a:ext>
            </a:extLst>
          </p:cNvPr>
          <p:cNvCxnSpPr>
            <a:cxnSpLocks/>
          </p:cNvCxnSpPr>
          <p:nvPr/>
        </p:nvCxnSpPr>
        <p:spPr>
          <a:xfrm>
            <a:off x="4292710" y="2520778"/>
            <a:ext cx="0" cy="3612328"/>
          </a:xfrm>
          <a:prstGeom prst="line">
            <a:avLst/>
          </a:prstGeom>
          <a:noFill/>
          <a:ln w="9525" cap="flat" cmpd="sng" algn="ctr">
            <a:solidFill>
              <a:srgbClr val="FFFFFF">
                <a:lumMod val="85000"/>
              </a:srgbClr>
            </a:solidFill>
            <a:prstDash val="dash"/>
            <a:headEnd type="none" w="lg" len="med"/>
            <a:tailEnd type="none" w="lg" len="med"/>
          </a:ln>
          <a:effectLst/>
        </p:spPr>
      </p:cxnSp>
      <p:cxnSp>
        <p:nvCxnSpPr>
          <p:cNvPr id="21" name="Straight Connector 20">
            <a:extLst>
              <a:ext uri="{FF2B5EF4-FFF2-40B4-BE49-F238E27FC236}">
                <a16:creationId xmlns:a16="http://schemas.microsoft.com/office/drawing/2014/main" id="{15CB4E90-7FFB-3F25-749E-6F90B395C4D7}"/>
              </a:ext>
              <a:ext uri="{C183D7F6-B498-43B3-948B-1728B52AA6E4}">
                <adec:decorative xmlns:adec="http://schemas.microsoft.com/office/drawing/2017/decorative" val="1"/>
              </a:ext>
            </a:extLst>
          </p:cNvPr>
          <p:cNvCxnSpPr>
            <a:cxnSpLocks/>
          </p:cNvCxnSpPr>
          <p:nvPr/>
        </p:nvCxnSpPr>
        <p:spPr>
          <a:xfrm>
            <a:off x="7899291" y="2520778"/>
            <a:ext cx="0" cy="3612328"/>
          </a:xfrm>
          <a:prstGeom prst="line">
            <a:avLst/>
          </a:prstGeom>
          <a:noFill/>
          <a:ln w="9525" cap="flat" cmpd="sng" algn="ctr">
            <a:solidFill>
              <a:srgbClr val="FFFFFF">
                <a:lumMod val="85000"/>
              </a:srgbClr>
            </a:solidFill>
            <a:prstDash val="dash"/>
            <a:headEnd type="none" w="lg" len="med"/>
            <a:tailEnd type="none" w="lg" len="med"/>
          </a:ln>
          <a:effectLst/>
        </p:spPr>
      </p:cxnSp>
    </p:spTree>
    <p:extLst>
      <p:ext uri="{BB962C8B-B14F-4D97-AF65-F5344CB8AC3E}">
        <p14:creationId xmlns:p14="http://schemas.microsoft.com/office/powerpoint/2010/main" val="29391528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20618A-D654-9953-6459-469015C642D6}"/>
              </a:ext>
              <a:ext uri="{C183D7F6-B498-43B3-948B-1728B52AA6E4}">
                <adec:decorative xmlns:adec="http://schemas.microsoft.com/office/drawing/2017/decorative" val="1"/>
              </a:ext>
            </a:extLst>
          </p:cNvPr>
          <p:cNvSpPr/>
          <p:nvPr/>
        </p:nvSpPr>
        <p:spPr bwMode="auto">
          <a:xfrm>
            <a:off x="7686076" y="0"/>
            <a:ext cx="4505924" cy="6858000"/>
          </a:xfrm>
          <a:prstGeom prst="rect">
            <a:avLst/>
          </a:prstGeom>
          <a:gradFill flip="none" rotWithShape="1">
            <a:gsLst>
              <a:gs pos="52000">
                <a:srgbClr val="818EFF"/>
              </a:gs>
              <a:gs pos="70000">
                <a:srgbClr val="D660FF"/>
              </a:gs>
              <a:gs pos="35000">
                <a:srgbClr val="2DB4FF"/>
              </a:gs>
              <a:gs pos="30000">
                <a:srgbClr val="2DB4FF"/>
              </a:gs>
              <a:gs pos="3000">
                <a:srgbClr val="0078D4"/>
              </a:gs>
              <a:gs pos="97000">
                <a:srgbClr val="FEA874"/>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1D71F69F-5A0C-BD2E-8CD5-6A61C0122857}"/>
              </a:ext>
            </a:extLst>
          </p:cNvPr>
          <p:cNvSpPr>
            <a:spLocks noGrp="1"/>
          </p:cNvSpPr>
          <p:nvPr>
            <p:ph type="title"/>
          </p:nvPr>
        </p:nvSpPr>
        <p:spPr>
          <a:xfrm>
            <a:off x="588261" y="3314102"/>
            <a:ext cx="6330699" cy="1091184"/>
          </a:xfrm>
        </p:spPr>
        <p:txBody>
          <a:bodyPr/>
          <a:lstStyle/>
          <a:p>
            <a:r>
              <a:rPr lang="en-US" sz="5400"/>
              <a:t>Extend &amp; optimize</a:t>
            </a:r>
          </a:p>
        </p:txBody>
      </p:sp>
      <p:sp>
        <p:nvSpPr>
          <p:cNvPr id="18" name="Footer Placeholder 17">
            <a:extLst>
              <a:ext uri="{FF2B5EF4-FFF2-40B4-BE49-F238E27FC236}">
                <a16:creationId xmlns:a16="http://schemas.microsoft.com/office/drawing/2014/main" id="{F2886E84-9639-361F-F4C3-9EB5ADF5ADC8}"/>
              </a:ext>
            </a:extLst>
          </p:cNvPr>
          <p:cNvSpPr>
            <a:spLocks noGrp="1"/>
          </p:cNvSpPr>
          <p:nvPr>
            <p:ph type="ftr" sz="quarter" idx="4294967295"/>
          </p:nvPr>
        </p:nvSpPr>
        <p:spPr>
          <a:xfrm>
            <a:off x="0" y="0"/>
            <a:ext cx="0" cy="0"/>
          </a:xfr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alpha val="0"/>
                  </a:prstClr>
                </a:solidFill>
                <a:effectLst/>
                <a:uLnTx/>
                <a:uFillTx/>
                <a:latin typeface="Segoe UI"/>
                <a:ea typeface="+mn-ea"/>
                <a:cs typeface="+mn-cs"/>
              </a:rPr>
              <a:t>Journey to Copilot</a:t>
            </a:r>
          </a:p>
        </p:txBody>
      </p:sp>
      <p:pic>
        <p:nvPicPr>
          <p:cNvPr id="4" name="Picture 3">
            <a:hlinkClick r:id="rId3" action="ppaction://hlinksldjump"/>
            <a:extLst>
              <a:ext uri="{FF2B5EF4-FFF2-40B4-BE49-F238E27FC236}">
                <a16:creationId xmlns:a16="http://schemas.microsoft.com/office/drawing/2014/main" id="{4DBD0CC3-A093-B5A8-FDC6-83365B39BFE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416657" y="2574033"/>
            <a:ext cx="3255562" cy="1831253"/>
          </a:xfrm>
          <a:prstGeom prst="roundRect">
            <a:avLst>
              <a:gd name="adj" fmla="val 2430"/>
            </a:avLst>
          </a:prstGeom>
          <a:solidFill>
            <a:schemeClr val="bg1"/>
          </a:solidFill>
          <a:ln>
            <a:solidFill>
              <a:schemeClr val="bg1">
                <a:lumMod val="75000"/>
              </a:schemeClr>
            </a:solidFill>
          </a:ln>
          <a:effectLst/>
        </p:spPr>
      </p:pic>
      <p:sp>
        <p:nvSpPr>
          <p:cNvPr id="8" name="Rounded Rectangle 6">
            <a:extLst>
              <a:ext uri="{FF2B5EF4-FFF2-40B4-BE49-F238E27FC236}">
                <a16:creationId xmlns:a16="http://schemas.microsoft.com/office/drawing/2014/main" id="{77ED9C54-20F9-CAFD-7FCC-E07850B4F667}"/>
              </a:ext>
            </a:extLst>
          </p:cNvPr>
          <p:cNvSpPr/>
          <p:nvPr/>
        </p:nvSpPr>
        <p:spPr>
          <a:xfrm>
            <a:off x="549274" y="2864693"/>
            <a:ext cx="2340997" cy="305831"/>
          </a:xfrm>
          <a:prstGeom prst="roundRect">
            <a:avLst>
              <a:gd name="adj" fmla="val 50000"/>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Microsoft 365 Copilot</a:t>
            </a:r>
          </a:p>
        </p:txBody>
      </p:sp>
      <p:pic>
        <p:nvPicPr>
          <p:cNvPr id="5" name="Picture 4" descr="The Microsoft Copilot icon, which symbolizes a dual-part dialogue involving a conversation between the human and the computer in the form of a speech bubble coming together, almost like a handshake. The icon’s center features the concept of a forward slash, guiding you to connect with your people, your files, and your things. ">
            <a:extLst>
              <a:ext uri="{FF2B5EF4-FFF2-40B4-BE49-F238E27FC236}">
                <a16:creationId xmlns:a16="http://schemas.microsoft.com/office/drawing/2014/main" id="{80145906-C208-7BBD-9D41-FAF1BF3A8A2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49274" y="559690"/>
            <a:ext cx="893446" cy="781298"/>
          </a:xfrm>
          <a:prstGeom prst="rect">
            <a:avLst/>
          </a:prstGeom>
        </p:spPr>
      </p:pic>
    </p:spTree>
    <p:extLst>
      <p:ext uri="{BB962C8B-B14F-4D97-AF65-F5344CB8AC3E}">
        <p14:creationId xmlns:p14="http://schemas.microsoft.com/office/powerpoint/2010/main" val="110210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9D78EA-E334-9643-239F-982B8590B277}"/>
              </a:ext>
            </a:extLst>
          </p:cNvPr>
          <p:cNvSpPr>
            <a:spLocks noGrp="1"/>
          </p:cNvSpPr>
          <p:nvPr>
            <p:ph type="title"/>
          </p:nvPr>
        </p:nvSpPr>
        <p:spPr>
          <a:xfrm>
            <a:off x="569911" y="2769057"/>
            <a:ext cx="7539373" cy="1231106"/>
          </a:xfrm>
        </p:spPr>
        <p:txBody>
          <a:bodyPr/>
          <a:lstStyle/>
          <a:p>
            <a:r>
              <a:rPr lang="en-US"/>
              <a:t>Design, build, and deploy agents</a:t>
            </a:r>
          </a:p>
        </p:txBody>
      </p:sp>
      <p:sp>
        <p:nvSpPr>
          <p:cNvPr id="5" name="Text Placeholder 4">
            <a:extLst>
              <a:ext uri="{FF2B5EF4-FFF2-40B4-BE49-F238E27FC236}">
                <a16:creationId xmlns:a16="http://schemas.microsoft.com/office/drawing/2014/main" id="{C75485D7-3B01-27A6-F9CA-86915CD50919}"/>
              </a:ext>
            </a:extLst>
          </p:cNvPr>
          <p:cNvSpPr>
            <a:spLocks noGrp="1"/>
          </p:cNvSpPr>
          <p:nvPr>
            <p:ph type="body" sz="quarter" idx="12"/>
          </p:nvPr>
        </p:nvSpPr>
        <p:spPr/>
        <p:txBody>
          <a:bodyPr/>
          <a:lstStyle/>
          <a:p>
            <a:r>
              <a:rPr lang="en-US"/>
              <a:t>Extend &amp; optimize</a:t>
            </a:r>
          </a:p>
        </p:txBody>
      </p:sp>
    </p:spTree>
    <p:extLst>
      <p:ext uri="{BB962C8B-B14F-4D97-AF65-F5344CB8AC3E}">
        <p14:creationId xmlns:p14="http://schemas.microsoft.com/office/powerpoint/2010/main" val="383778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B4F56-1897-4314-B37E-3B5707DCEAAE}"/>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D7F61FCC-5D31-A244-6914-8A1321F090BF}"/>
              </a:ext>
              <a:ext uri="{C183D7F6-B498-43B3-948B-1728B52AA6E4}">
                <adec:decorative xmlns:adec="http://schemas.microsoft.com/office/drawing/2017/decorative" val="1"/>
              </a:ext>
            </a:extLst>
          </p:cNvPr>
          <p:cNvGrpSpPr/>
          <p:nvPr/>
        </p:nvGrpSpPr>
        <p:grpSpPr>
          <a:xfrm>
            <a:off x="10122551" y="187953"/>
            <a:ext cx="2069451" cy="459051"/>
            <a:chOff x="10122551" y="187953"/>
            <a:chExt cx="2069451" cy="459051"/>
          </a:xfrm>
        </p:grpSpPr>
        <p:sp>
          <p:nvSpPr>
            <p:cNvPr id="15" name="Round Same Side Corner Rectangle 14">
              <a:extLst>
                <a:ext uri="{FF2B5EF4-FFF2-40B4-BE49-F238E27FC236}">
                  <a16:creationId xmlns:a16="http://schemas.microsoft.com/office/drawing/2014/main" id="{C91AF040-3AE8-8758-5509-D50550251512}"/>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6" name="Graphic 15">
              <a:extLst>
                <a:ext uri="{FF2B5EF4-FFF2-40B4-BE49-F238E27FC236}">
                  <a16:creationId xmlns:a16="http://schemas.microsoft.com/office/drawing/2014/main" id="{AE39DEE7-97FE-541E-3285-F021737E0E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21196" y="255696"/>
              <a:ext cx="323566" cy="323566"/>
            </a:xfrm>
            <a:prstGeom prst="rect">
              <a:avLst/>
            </a:prstGeom>
          </p:spPr>
        </p:pic>
        <p:sp>
          <p:nvSpPr>
            <p:cNvPr id="17" name="Rectangle 16">
              <a:extLst>
                <a:ext uri="{FF2B5EF4-FFF2-40B4-BE49-F238E27FC236}">
                  <a16:creationId xmlns:a16="http://schemas.microsoft.com/office/drawing/2014/main" id="{1EC4B43F-EFD8-FF70-A4F0-AB7495CDC9DD}"/>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20" name="Title 19">
            <a:extLst>
              <a:ext uri="{FF2B5EF4-FFF2-40B4-BE49-F238E27FC236}">
                <a16:creationId xmlns:a16="http://schemas.microsoft.com/office/drawing/2014/main" id="{EE98AC5C-5BDB-C268-1C67-046CAD5A0479}"/>
              </a:ext>
            </a:extLst>
          </p:cNvPr>
          <p:cNvSpPr>
            <a:spLocks noGrp="1"/>
          </p:cNvSpPr>
          <p:nvPr>
            <p:ph type="title"/>
          </p:nvPr>
        </p:nvSpPr>
        <p:spPr>
          <a:xfrm>
            <a:off x="467945" y="363818"/>
            <a:ext cx="9150840" cy="923330"/>
          </a:xfrm>
        </p:spPr>
        <p:txBody>
          <a:bodyPr/>
          <a:lstStyle/>
          <a:p>
            <a:r>
              <a:rPr lang="en-US" sz="3000" dirty="0"/>
              <a:t>Extend &amp; optimize: Design, build, and deploy agents</a:t>
            </a:r>
          </a:p>
        </p:txBody>
      </p:sp>
      <p:grpSp>
        <p:nvGrpSpPr>
          <p:cNvPr id="8" name="Group 7">
            <a:extLst>
              <a:ext uri="{FF2B5EF4-FFF2-40B4-BE49-F238E27FC236}">
                <a16:creationId xmlns:a16="http://schemas.microsoft.com/office/drawing/2014/main" id="{B5822129-FEAB-7E9C-E785-7D49CF74136F}"/>
              </a:ext>
              <a:ext uri="{C183D7F6-B498-43B3-948B-1728B52AA6E4}">
                <adec:decorative xmlns:adec="http://schemas.microsoft.com/office/drawing/2017/decorative" val="1"/>
              </a:ext>
            </a:extLst>
          </p:cNvPr>
          <p:cNvGrpSpPr/>
          <p:nvPr/>
        </p:nvGrpSpPr>
        <p:grpSpPr>
          <a:xfrm>
            <a:off x="5119640" y="5131388"/>
            <a:ext cx="748996" cy="748996"/>
            <a:chOff x="5172928" y="4167694"/>
            <a:chExt cx="748996" cy="748996"/>
          </a:xfrm>
        </p:grpSpPr>
        <p:sp>
          <p:nvSpPr>
            <p:cNvPr id="9" name="Oval 1091_1">
              <a:extLst>
                <a:ext uri="{FF2B5EF4-FFF2-40B4-BE49-F238E27FC236}">
                  <a16:creationId xmlns:a16="http://schemas.microsoft.com/office/drawing/2014/main" id="{6B68AA52-C34D-75D9-F349-E89677512986}"/>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0" name="Freeform: Shape 19">
              <a:extLst>
                <a:ext uri="{FF2B5EF4-FFF2-40B4-BE49-F238E27FC236}">
                  <a16:creationId xmlns:a16="http://schemas.microsoft.com/office/drawing/2014/main" id="{361B7426-EC08-0EC7-42C7-BBF67180FF26}"/>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sp>
        <p:nvSpPr>
          <p:cNvPr id="12" name="Text Placeholder 1">
            <a:extLst>
              <a:ext uri="{FF2B5EF4-FFF2-40B4-BE49-F238E27FC236}">
                <a16:creationId xmlns:a16="http://schemas.microsoft.com/office/drawing/2014/main" id="{D08CF8B5-C3FA-7C74-D06A-1A40D96450E4}"/>
              </a:ext>
            </a:extLst>
          </p:cNvPr>
          <p:cNvSpPr txBox="1">
            <a:spLocks/>
          </p:cNvSpPr>
          <p:nvPr/>
        </p:nvSpPr>
        <p:spPr>
          <a:xfrm>
            <a:off x="467945" y="1039936"/>
            <a:ext cx="5595938" cy="323783"/>
          </a:xfrm>
          <a:prstGeom prst="rect">
            <a:avLst/>
          </a:prstGeom>
        </p:spPr>
        <p:txBody>
          <a:bodyPr vert="horz" wrap="square" lIns="0" tIns="0" rIns="0" bIns="0" rtlCol="0">
            <a:norm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l" defTabSz="932742" rtl="0" eaLnBrk="1" fontAlgn="auto" latinLnBrk="0" hangingPunct="1">
              <a:lnSpc>
                <a:spcPct val="100000"/>
              </a:lnSpc>
              <a:spcBef>
                <a:spcPts val="1000"/>
              </a:spcBef>
              <a:spcAft>
                <a:spcPts val="0"/>
              </a:spcAft>
              <a:buClrTx/>
              <a:buSzPct val="90000"/>
              <a:buFont typeface="Arial" panose="020B0604020202020204" pitchFamily="34" charset="0"/>
              <a:buNone/>
              <a:tabLst/>
              <a:defRPr/>
            </a:pPr>
            <a:r>
              <a:rPr kumimoji="0" lang="en-US" sz="1600" b="1" i="0" u="none" strike="noStrike" kern="1200" cap="none" spc="0" normalizeH="0" baseline="0" noProof="0" dirty="0">
                <a:ln>
                  <a:noFill/>
                </a:ln>
                <a:solidFill>
                  <a:srgbClr val="0078D4"/>
                </a:solidFill>
                <a:effectLst/>
                <a:uLnTx/>
                <a:uFillTx/>
                <a:latin typeface="Segoe UI Semibold" panose="020B0502040204020203" pitchFamily="34" charset="0"/>
                <a:ea typeface="+mn-ea"/>
                <a:cs typeface="Segoe UI Semibold" panose="020B0502040204020203" pitchFamily="34" charset="0"/>
              </a:rPr>
              <a:t>Building agents with Copilot Studio</a:t>
            </a:r>
          </a:p>
        </p:txBody>
      </p:sp>
      <p:sp>
        <p:nvSpPr>
          <p:cNvPr id="13" name="Text Placeholder 15">
            <a:extLst>
              <a:ext uri="{FF2B5EF4-FFF2-40B4-BE49-F238E27FC236}">
                <a16:creationId xmlns:a16="http://schemas.microsoft.com/office/drawing/2014/main" id="{9E7061C5-8D15-0C4D-F998-5036A1A6963A}"/>
              </a:ext>
            </a:extLst>
          </p:cNvPr>
          <p:cNvSpPr txBox="1">
            <a:spLocks/>
          </p:cNvSpPr>
          <p:nvPr/>
        </p:nvSpPr>
        <p:spPr>
          <a:xfrm>
            <a:off x="467945" y="1405344"/>
            <a:ext cx="5954779" cy="3092930"/>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Copilot Studio is the platform to build agents that extend Microsoft 365 Copilot or operate standalone:</a:t>
            </a:r>
          </a:p>
          <a:p>
            <a:pPr marL="296863" marR="0" lvl="1" indent="-285750" algn="l" defTabSz="914400" rtl="0" eaLnBrk="1" fontAlgn="auto" latinLnBrk="0" hangingPunct="1">
              <a:lnSpc>
                <a:spcPct val="90000"/>
              </a:lnSpc>
              <a:spcBef>
                <a:spcPts val="100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End users can build in Copilot Studio and SharePoint.</a:t>
            </a:r>
          </a:p>
          <a:p>
            <a:pPr marL="296863" marR="0" lvl="1" indent="-285750" algn="l" defTabSz="914400" rtl="0" eaLnBrk="1" fontAlgn="auto" latinLnBrk="0" hangingPunct="1">
              <a:lnSpc>
                <a:spcPct val="90000"/>
              </a:lnSpc>
              <a:spcBef>
                <a:spcPts val="100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IT and developers can build in Copilot Studio and Azure AI Foundry</a:t>
            </a:r>
          </a:p>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There are countless ways to optimize and reinvent your business processes with </a:t>
            </a: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7"/>
              </a:rPr>
              <a:t>agents</a:t>
            </a: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
            </a:r>
          </a:p>
          <a:p>
            <a:pPr marL="228600" marR="0" lvl="0" indent="-2286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33333"/>
                </a:solidFill>
                <a:effectLst/>
                <a:uLnTx/>
                <a:uFillTx/>
                <a:latin typeface="Segoe UI"/>
                <a:ea typeface="+mn-ea"/>
                <a:cs typeface="+mn-cs"/>
              </a:rPr>
              <a:t>Agents can </a:t>
            </a:r>
            <a:r>
              <a:rPr kumimoji="0" lang="en-US" sz="1400" b="1" i="0" u="none" strike="noStrike" kern="1200" cap="none" spc="0" normalizeH="0" baseline="0" noProof="0" dirty="0">
                <a:ln>
                  <a:noFill/>
                </a:ln>
                <a:solidFill>
                  <a:srgbClr val="333333"/>
                </a:solidFill>
                <a:effectLst/>
                <a:uLnTx/>
                <a:uFillTx/>
                <a:latin typeface="Segoe UI"/>
                <a:ea typeface="+mn-ea"/>
                <a:cs typeface="+mn-cs"/>
              </a:rPr>
              <a:t>handle highly variable situations in real time</a:t>
            </a:r>
            <a:r>
              <a:rPr kumimoji="0" lang="en-US" sz="1400" b="0" i="0" u="none" strike="noStrike" kern="1200" cap="none" spc="0" normalizeH="0" baseline="0" noProof="0" dirty="0">
                <a:ln>
                  <a:noFill/>
                </a:ln>
                <a:solidFill>
                  <a:srgbClr val="333333"/>
                </a:solidFill>
                <a:effectLst/>
                <a:uLnTx/>
                <a:uFillTx/>
                <a:latin typeface="Segoe UI"/>
                <a:ea typeface="+mn-ea"/>
                <a:cs typeface="+mn-cs"/>
              </a:rPr>
              <a:t>, using judgment to plan their steps and perform specialized tasks required to complete the job.</a:t>
            </a:r>
          </a:p>
          <a:p>
            <a:pPr marL="228600" marR="0" lvl="0" indent="-2286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33333"/>
                </a:solidFill>
                <a:effectLst/>
                <a:uLnTx/>
                <a:uFillTx/>
                <a:latin typeface="Segoe UI"/>
                <a:ea typeface="+mn-ea"/>
                <a:cs typeface="+mn-cs"/>
              </a:rPr>
              <a:t>Agents can collaborate with multiple users and other agents to accomplish tasks that </a:t>
            </a:r>
            <a:r>
              <a:rPr kumimoji="0" lang="en-US" sz="1400" b="1" i="0" u="none" strike="noStrike" kern="1200" cap="none" spc="0" normalizeH="0" baseline="0" noProof="0" dirty="0">
                <a:ln>
                  <a:noFill/>
                </a:ln>
                <a:solidFill>
                  <a:srgbClr val="333333"/>
                </a:solidFill>
                <a:effectLst/>
                <a:uLnTx/>
                <a:uFillTx/>
                <a:latin typeface="Segoe UI"/>
                <a:ea typeface="+mn-ea"/>
                <a:cs typeface="+mn-cs"/>
              </a:rPr>
              <a:t>span disconnected systems, and organizational boundaries</a:t>
            </a:r>
            <a:r>
              <a:rPr kumimoji="0" lang="en-US" sz="1400" b="0" i="0" u="none" strike="noStrike" kern="1200" cap="none" spc="0" normalizeH="0" baseline="0" noProof="0" dirty="0">
                <a:ln>
                  <a:noFill/>
                </a:ln>
                <a:solidFill>
                  <a:srgbClr val="333333"/>
                </a:solidFill>
                <a:effectLst/>
                <a:uLnTx/>
                <a:uFillTx/>
                <a:latin typeface="Segoe UI"/>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33333"/>
                </a:solidFill>
                <a:effectLst/>
                <a:uLnTx/>
                <a:uFillTx/>
                <a:latin typeface="Segoe UI"/>
                <a:ea typeface="+mn-ea"/>
                <a:cs typeface="+mn-cs"/>
              </a:rPr>
              <a:t>Using natural language, </a:t>
            </a:r>
            <a:r>
              <a:rPr kumimoji="0" lang="en-US" sz="1400" b="1" i="0" u="none" strike="noStrike" kern="1200" cap="none" spc="0" normalizeH="0" baseline="0" noProof="0" dirty="0">
                <a:ln>
                  <a:noFill/>
                </a:ln>
                <a:solidFill>
                  <a:srgbClr val="333333"/>
                </a:solidFill>
                <a:effectLst/>
                <a:uLnTx/>
                <a:uFillTx/>
                <a:latin typeface="Segoe UI"/>
                <a:ea typeface="+mn-ea"/>
                <a:cs typeface="+mn-cs"/>
              </a:rPr>
              <a:t>any employee can design and operate agents</a:t>
            </a:r>
            <a:r>
              <a:rPr kumimoji="0" lang="en-US" sz="1400" b="0" i="0" u="none" strike="noStrike" kern="1200" cap="none" spc="0" normalizeH="0" baseline="0" noProof="0" dirty="0">
                <a:ln>
                  <a:noFill/>
                </a:ln>
                <a:solidFill>
                  <a:srgbClr val="333333"/>
                </a:solidFill>
                <a:effectLst/>
                <a:uLnTx/>
                <a:uFillTx/>
                <a:latin typeface="Segoe UI"/>
                <a:ea typeface="+mn-ea"/>
                <a:cs typeface="+mn-cs"/>
              </a:rPr>
              <a:t> for their workflows.</a:t>
            </a:r>
            <a:endParaRPr kumimoji="0" lang="en-US" sz="1400" b="0" i="0" u="none" strike="noStrike" kern="1200" cap="none" spc="0" normalizeH="0" baseline="0" noProof="0" dirty="0">
              <a:ln>
                <a:noFill/>
              </a:ln>
              <a:solidFill>
                <a:srgbClr val="000000"/>
              </a:solidFill>
              <a:effectLst/>
              <a:uLnTx/>
              <a:uFillTx/>
              <a:latin typeface="Segoe UI"/>
              <a:ea typeface="+mn-ea"/>
              <a:cs typeface="Segoe UI Semibold" panose="020B0702040204020203" pitchFamily="34" charset="0"/>
            </a:endParaRPr>
          </a:p>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11" name="Create an agent in Copilot Studio" descr="Copilot Studio screenshot">
            <a:hlinkClick r:id="" action="ppaction://media"/>
            <a:extLst>
              <a:ext uri="{FF2B5EF4-FFF2-40B4-BE49-F238E27FC236}">
                <a16:creationId xmlns:a16="http://schemas.microsoft.com/office/drawing/2014/main" id="{4D0426F0-5595-E647-CBE3-3A9DF055612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527335" y="1713135"/>
            <a:ext cx="5498540" cy="3092929"/>
          </a:xfrm>
          <a:prstGeom prst="rect">
            <a:avLst/>
          </a:prstGeom>
        </p:spPr>
      </p:pic>
      <p:sp>
        <p:nvSpPr>
          <p:cNvPr id="7" name="Rounded Rectangle 1">
            <a:extLst>
              <a:ext uri="{FF2B5EF4-FFF2-40B4-BE49-F238E27FC236}">
                <a16:creationId xmlns:a16="http://schemas.microsoft.com/office/drawing/2014/main" id="{2B997BE1-5B01-D50D-2B09-F303A81F7A86}"/>
              </a:ext>
              <a:ext uri="{C183D7F6-B498-43B3-948B-1728B52AA6E4}">
                <adec:decorative xmlns:adec="http://schemas.microsoft.com/office/drawing/2017/decorative" val="0"/>
              </a:ext>
            </a:extLst>
          </p:cNvPr>
          <p:cNvSpPr/>
          <p:nvPr/>
        </p:nvSpPr>
        <p:spPr bwMode="auto">
          <a:xfrm>
            <a:off x="588261" y="5505886"/>
            <a:ext cx="5481495" cy="1099212"/>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lvl="1" indent="-214313">
              <a:spcAft>
                <a:spcPts val="600"/>
              </a:spcAft>
              <a:buFont typeface="System Font Regular"/>
              <a:buChar char="・"/>
              <a:defRPr/>
            </a:pPr>
            <a:r>
              <a:rPr lang="en-US" sz="1100">
                <a:solidFill>
                  <a:srgbClr val="000000"/>
                </a:solidFill>
                <a:latin typeface="Segoe UI" panose="020B0502040204020203" pitchFamily="34" charset="0"/>
                <a:cs typeface="Segoe UI" panose="020B0502040204020203" pitchFamily="34" charset="0"/>
              </a:rPr>
              <a:t>Get agent adoption content from the </a:t>
            </a:r>
            <a:r>
              <a:rPr lang="en-US" sz="1100">
                <a:solidFill>
                  <a:srgbClr val="000000"/>
                </a:solidFill>
                <a:latin typeface="Segoe UI" panose="020B0502040204020203" pitchFamily="34" charset="0"/>
                <a:cs typeface="Segoe UI" panose="020B0502040204020203" pitchFamily="34" charset="0"/>
                <a:hlinkClick r:id="rId9"/>
              </a:rPr>
              <a:t>AI Agent Hub</a:t>
            </a:r>
            <a:endParaRPr lang="en-US" sz="1100">
              <a:solidFill>
                <a:srgbClr val="000000"/>
              </a:solidFill>
              <a:latin typeface="Segoe UI" panose="020B0502040204020203" pitchFamily="34" charset="0"/>
              <a:cs typeface="Segoe UI" panose="020B0502040204020203" pitchFamily="34" charset="0"/>
            </a:endParaRPr>
          </a:p>
          <a:p>
            <a:pPr marL="225425" marR="0" lvl="1" indent="-214313" algn="l" defTabSz="914400" rtl="0" eaLnBrk="1" fontAlgn="auto" latinLnBrk="0" hangingPunct="1">
              <a:lnSpc>
                <a:spcPct val="100000"/>
              </a:lnSpc>
              <a:spcBef>
                <a:spcPts val="0"/>
              </a:spcBef>
              <a:spcAft>
                <a:spcPts val="600"/>
              </a:spcAft>
              <a:buClrTx/>
              <a:buSzTx/>
              <a:buFont typeface="System Font Regular"/>
              <a:buChar char="・"/>
              <a:tabLst/>
              <a:defRPr/>
            </a:pPr>
            <a:r>
              <a:rPr kumimoji="0" lang="en-US" sz="11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To learn more, go to </a:t>
            </a:r>
            <a:r>
              <a:rPr kumimoji="0" lang="nn-NO" sz="11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hlinkClick r:id="rId10"/>
              </a:rPr>
              <a:t>Extend Microsoft Microsoft 365 Copilot | Microsoft Learn</a:t>
            </a:r>
            <a:endParaRPr kumimoji="0" lang="en-US" sz="11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93809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13265">
                <p:cTn id="12" fill="hold" display="0">
                  <p:stCondLst>
                    <p:cond delay="indefinite"/>
                  </p:stCondLst>
                </p:cTn>
                <p:tgtEl>
                  <p:spTgt spid="11"/>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C0B03-293B-0BD6-FB3A-C5EACAD39702}"/>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2844785C-7F1C-AC7B-AAD7-0B64D9A1199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614136" y="1300648"/>
            <a:ext cx="4077008" cy="2293317"/>
          </a:xfrm>
          <a:prstGeom prst="roundRect">
            <a:avLst>
              <a:gd name="adj" fmla="val 2430"/>
            </a:avLst>
          </a:prstGeom>
          <a:solidFill>
            <a:schemeClr val="bg1"/>
          </a:solidFill>
          <a:ln>
            <a:solidFill>
              <a:schemeClr val="bg1">
                <a:lumMod val="75000"/>
              </a:schemeClr>
            </a:solidFill>
          </a:ln>
          <a:effectLst/>
        </p:spPr>
      </p:pic>
      <p:sp>
        <p:nvSpPr>
          <p:cNvPr id="5" name="Rounded Rectangle 1">
            <a:extLst>
              <a:ext uri="{FF2B5EF4-FFF2-40B4-BE49-F238E27FC236}">
                <a16:creationId xmlns:a16="http://schemas.microsoft.com/office/drawing/2014/main" id="{F99D51E6-B275-6740-4575-A0258F1189F0}"/>
              </a:ext>
              <a:ext uri="{C183D7F6-B498-43B3-948B-1728B52AA6E4}">
                <adec:decorative xmlns:adec="http://schemas.microsoft.com/office/drawing/2017/decorative" val="1"/>
              </a:ext>
            </a:extLst>
          </p:cNvPr>
          <p:cNvSpPr/>
          <p:nvPr/>
        </p:nvSpPr>
        <p:spPr bwMode="auto">
          <a:xfrm>
            <a:off x="495298" y="4759820"/>
            <a:ext cx="6546633" cy="1595582"/>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The latest workshop materials are published on GitHub at </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hlinkClick r:id="rId3"/>
              </a:rPr>
              <a:t>aka.ms/</a:t>
            </a:r>
            <a:r>
              <a:rPr kumimoji="0" lang="en-US" sz="12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hlinkClick r:id="rId3"/>
              </a:rPr>
              <a:t>CopilotStudioWorkshop</a:t>
            </a: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Access the learning path at </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hlinkClick r:id="rId4"/>
              </a:rPr>
              <a:t>aka.ms/</a:t>
            </a:r>
            <a:r>
              <a:rPr kumimoji="0" lang="en-US" sz="12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hlinkClick r:id="rId4"/>
              </a:rPr>
              <a:t>CopilotStudioTraining</a:t>
            </a: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Sign up and attend Copilot Studio in a day events at </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hlinkClick r:id="rId5"/>
              </a:rPr>
              <a:t>aka.ms/</a:t>
            </a:r>
            <a:r>
              <a:rPr kumimoji="0" lang="en-US" sz="12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hlinkClick r:id="rId5"/>
              </a:rPr>
              <a:t>CopilotStudioInADay</a:t>
            </a: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Check for latest content on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6">
                  <a:extLst>
                    <a:ext uri="{A12FA001-AC4F-418D-AE19-62706E023703}">
                      <ahyp:hlinkClr xmlns:ahyp="http://schemas.microsoft.com/office/drawing/2018/hyperlinkcolor" val="tx"/>
                    </a:ext>
                  </a:extLst>
                </a:hlinkClick>
              </a:rPr>
              <a:t>Microsoft Power Platform Partner Hub</a:t>
            </a:r>
            <a:endPar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endParaRPr>
          </a:p>
        </p:txBody>
      </p:sp>
      <p:sp>
        <p:nvSpPr>
          <p:cNvPr id="20" name="Title 19">
            <a:extLst>
              <a:ext uri="{FF2B5EF4-FFF2-40B4-BE49-F238E27FC236}">
                <a16:creationId xmlns:a16="http://schemas.microsoft.com/office/drawing/2014/main" id="{6BEB4F3F-1278-C304-2933-F80C20B488D2}"/>
              </a:ext>
            </a:extLst>
          </p:cNvPr>
          <p:cNvSpPr>
            <a:spLocks noGrp="1"/>
          </p:cNvSpPr>
          <p:nvPr>
            <p:ph type="title"/>
          </p:nvPr>
        </p:nvSpPr>
        <p:spPr/>
        <p:txBody>
          <a:bodyPr/>
          <a:lstStyle/>
          <a:p>
            <a:r>
              <a:rPr lang="en-US" sz="3600" dirty="0"/>
              <a:t>Copilot Studio in a Day</a:t>
            </a:r>
          </a:p>
        </p:txBody>
      </p:sp>
      <p:grpSp>
        <p:nvGrpSpPr>
          <p:cNvPr id="14" name="Group 13">
            <a:extLst>
              <a:ext uri="{FF2B5EF4-FFF2-40B4-BE49-F238E27FC236}">
                <a16:creationId xmlns:a16="http://schemas.microsoft.com/office/drawing/2014/main" id="{84D9FFD4-CED7-EABC-89C7-FD22C3B03861}"/>
              </a:ext>
              <a:ext uri="{C183D7F6-B498-43B3-948B-1728B52AA6E4}">
                <adec:decorative xmlns:adec="http://schemas.microsoft.com/office/drawing/2017/decorative" val="1"/>
              </a:ext>
            </a:extLst>
          </p:cNvPr>
          <p:cNvGrpSpPr/>
          <p:nvPr/>
        </p:nvGrpSpPr>
        <p:grpSpPr>
          <a:xfrm>
            <a:off x="6087666" y="4119223"/>
            <a:ext cx="748996" cy="748996"/>
            <a:chOff x="5172928" y="4167694"/>
            <a:chExt cx="748996" cy="748996"/>
          </a:xfrm>
        </p:grpSpPr>
        <p:sp>
          <p:nvSpPr>
            <p:cNvPr id="12" name="Oval 1091_1">
              <a:extLst>
                <a:ext uri="{FF2B5EF4-FFF2-40B4-BE49-F238E27FC236}">
                  <a16:creationId xmlns:a16="http://schemas.microsoft.com/office/drawing/2014/main" id="{3E5876A4-1F1A-BABB-7E04-4D029FDEA9F8}"/>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1" name="Freeform: Shape 19">
              <a:extLst>
                <a:ext uri="{FF2B5EF4-FFF2-40B4-BE49-F238E27FC236}">
                  <a16:creationId xmlns:a16="http://schemas.microsoft.com/office/drawing/2014/main" id="{728EAC57-356F-AA04-4427-F7DB3437FCEA}"/>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sp>
        <p:nvSpPr>
          <p:cNvPr id="7" name="Text Placeholder 15">
            <a:extLst>
              <a:ext uri="{FF2B5EF4-FFF2-40B4-BE49-F238E27FC236}">
                <a16:creationId xmlns:a16="http://schemas.microsoft.com/office/drawing/2014/main" id="{CB83146F-F83C-A87D-80F5-BD06AD100C15}"/>
              </a:ext>
            </a:extLst>
          </p:cNvPr>
          <p:cNvSpPr txBox="1">
            <a:spLocks/>
          </p:cNvSpPr>
          <p:nvPr/>
        </p:nvSpPr>
        <p:spPr>
          <a:xfrm>
            <a:off x="588261" y="1600275"/>
            <a:ext cx="5954779" cy="3092930"/>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½ day to 1 (one)-day hands-on workshop for subject matter experts and business users, covering the breadth of Microsoft Copilot Studio.</a:t>
            </a:r>
          </a:p>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Segoe UI Semibold"/>
                <a:ea typeface="+mn-ea"/>
                <a:cs typeface="Segoe UI" panose="020B0502040204020203" pitchFamily="34" charset="0"/>
              </a:rPr>
              <a:t>The goal is for customers to:</a:t>
            </a: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Have enough experience with the product to be able to understand the value and features currently in preview and how they could begin to use it</a:t>
            </a: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Understand how Copilot Studio differentiates from the competition and become Copilot Studio advocates in their organization</a:t>
            </a: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Know what the next steps are to learn more about Copilot Studio and become part of the community</a:t>
            </a: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To develop your own </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7"/>
              </a:rPr>
              <a:t>agents</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for high-value scenarios</a:t>
            </a:r>
            <a:endPar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3" name="Picture 2" descr="Instructions to scan the QR code or visit the aka.ms/CopilotStudioWorkshop to download and unzip the lab files locally, then use the provided credentials to log into aka.ms/CopilotStudioStart to join the workshop.">
            <a:extLst>
              <a:ext uri="{FF2B5EF4-FFF2-40B4-BE49-F238E27FC236}">
                <a16:creationId xmlns:a16="http://schemas.microsoft.com/office/drawing/2014/main" id="{ECC1ED58-5A27-9945-4941-12D6F5B8D44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14136" y="3771623"/>
            <a:ext cx="4077008" cy="2293317"/>
          </a:xfrm>
          <a:prstGeom prst="roundRect">
            <a:avLst>
              <a:gd name="adj" fmla="val 2430"/>
            </a:avLst>
          </a:prstGeom>
          <a:solidFill>
            <a:schemeClr val="bg1"/>
          </a:solidFill>
          <a:ln>
            <a:solidFill>
              <a:schemeClr val="bg1">
                <a:lumMod val="75000"/>
              </a:schemeClr>
            </a:solidFill>
          </a:ln>
          <a:effectLst/>
        </p:spPr>
      </p:pic>
    </p:spTree>
    <p:extLst>
      <p:ext uri="{BB962C8B-B14F-4D97-AF65-F5344CB8AC3E}">
        <p14:creationId xmlns:p14="http://schemas.microsoft.com/office/powerpoint/2010/main" val="89383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99552-5C6C-02A3-2FAE-BEA68B1FF70D}"/>
              </a:ext>
            </a:extLst>
          </p:cNvPr>
          <p:cNvSpPr>
            <a:spLocks noGrp="1"/>
          </p:cNvSpPr>
          <p:nvPr>
            <p:ph type="title"/>
          </p:nvPr>
        </p:nvSpPr>
        <p:spPr>
          <a:xfrm>
            <a:off x="588262" y="2875002"/>
            <a:ext cx="3625930" cy="1107996"/>
          </a:xfrm>
        </p:spPr>
        <p:txBody>
          <a:bodyPr anchor="ctr"/>
          <a:lstStyle/>
          <a:p>
            <a:r>
              <a:rPr lang="en-US"/>
              <a:t>Next steps &amp; resources</a:t>
            </a:r>
          </a:p>
        </p:txBody>
      </p:sp>
      <p:sp useBgFill="1">
        <p:nvSpPr>
          <p:cNvPr id="4" name="Rounded Rectangle 1">
            <a:extLst>
              <a:ext uri="{FF2B5EF4-FFF2-40B4-BE49-F238E27FC236}">
                <a16:creationId xmlns:a16="http://schemas.microsoft.com/office/drawing/2014/main" id="{D293FB64-F3D1-0F67-0674-FAF7649E8A9C}"/>
              </a:ext>
              <a:ext uri="{C183D7F6-B498-43B3-948B-1728B52AA6E4}">
                <adec:decorative xmlns:adec="http://schemas.microsoft.com/office/drawing/2017/decorative" val="1"/>
              </a:ext>
            </a:extLst>
          </p:cNvPr>
          <p:cNvSpPr/>
          <p:nvPr/>
        </p:nvSpPr>
        <p:spPr bwMode="auto">
          <a:xfrm>
            <a:off x="4306956" y="543339"/>
            <a:ext cx="7306291" cy="5669325"/>
          </a:xfrm>
          <a:prstGeom prst="roundRect">
            <a:avLst>
              <a:gd name="adj" fmla="val 2901"/>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3" name="Content Placeholder 2">
            <a:extLst>
              <a:ext uri="{FF2B5EF4-FFF2-40B4-BE49-F238E27FC236}">
                <a16:creationId xmlns:a16="http://schemas.microsoft.com/office/drawing/2014/main" id="{28AC1745-918F-5083-69CD-929209CE5F82}"/>
              </a:ext>
            </a:extLst>
          </p:cNvPr>
          <p:cNvSpPr txBox="1">
            <a:spLocks/>
          </p:cNvSpPr>
          <p:nvPr/>
        </p:nvSpPr>
        <p:spPr>
          <a:xfrm>
            <a:off x="4876799" y="1208176"/>
            <a:ext cx="6215269" cy="4339650"/>
          </a:xfrm>
          <a:prstGeom prst="rect">
            <a:avLst/>
          </a:prstGeom>
        </p:spPr>
        <p:txBody>
          <a:bodyPr lIns="0" rIns="0">
            <a:no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7160" marR="0" lvl="0" indent="-137160" algn="l" defTabSz="951304" rtl="0" eaLnBrk="1" fontAlgn="auto" latinLnBrk="0" hangingPunct="1">
              <a:lnSpc>
                <a:spcPct val="100000"/>
              </a:lnSpc>
              <a:spcBef>
                <a:spcPts val="0"/>
              </a:spcBef>
              <a:spcAft>
                <a:spcPts val="1200"/>
              </a:spcAft>
              <a:buClrTx/>
              <a:buSzPct val="9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Learn more about the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requirements</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for Microsoft 365 Copilot</a:t>
            </a:r>
            <a:endParaRPr kumimoji="0" lang="en-US" sz="14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137160" marR="0" lvl="0" indent="-137160" algn="l" defTabSz="951304" rtl="0" eaLnBrk="1" fontAlgn="auto" latinLnBrk="0" hangingPunct="1">
              <a:lnSpc>
                <a:spcPct val="100000"/>
              </a:lnSpc>
              <a:spcBef>
                <a:spcPts val="0"/>
              </a:spcBef>
              <a:spcAft>
                <a:spcPts val="1200"/>
              </a:spcAft>
              <a:buClrTx/>
              <a:buSzPct val="9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Follow the blog series on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3"/>
              </a:rPr>
              <a:t>What’s new in Copilot</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to keep up to date on the latest news</a:t>
            </a:r>
          </a:p>
          <a:p>
            <a:pPr marL="137160" marR="0" lvl="0" indent="-137160" algn="l" defTabSz="951304" rtl="0" eaLnBrk="1" fontAlgn="auto" latinLnBrk="0" hangingPunct="1">
              <a:lnSpc>
                <a:spcPct val="100000"/>
              </a:lnSpc>
              <a:spcBef>
                <a:spcPts val="0"/>
              </a:spcBef>
              <a:spcAft>
                <a:spcPts val="1200"/>
              </a:spcAft>
              <a:buClrTx/>
              <a:buSzPct val="9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Learn more about the benefits of using Monthly Enterprise Channel in this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4"/>
              </a:rPr>
              <a:t>Forrester study</a:t>
            </a:r>
            <a:endPar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137160" marR="0" lvl="0" indent="-137160" algn="l" defTabSz="951304" rtl="0" eaLnBrk="1" fontAlgn="auto" latinLnBrk="0" hangingPunct="1">
              <a:lnSpc>
                <a:spcPct val="100000"/>
              </a:lnSpc>
              <a:spcBef>
                <a:spcPts val="0"/>
              </a:spcBef>
              <a:spcAft>
                <a:spcPts val="1200"/>
              </a:spcAft>
              <a:buClrTx/>
              <a:buSzPct val="9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Read the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5"/>
              </a:rPr>
              <a:t>change update channels</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guide for directions on managing update channels across multiple technologies</a:t>
            </a:r>
          </a:p>
          <a:p>
            <a:pPr marL="137160" marR="0" lvl="0" indent="-137160" algn="l" defTabSz="951304" rtl="0" eaLnBrk="1" fontAlgn="auto" latinLnBrk="0" hangingPunct="1">
              <a:lnSpc>
                <a:spcPct val="100000"/>
              </a:lnSpc>
              <a:spcBef>
                <a:spcPts val="0"/>
              </a:spcBef>
              <a:spcAft>
                <a:spcPts val="120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Learn more about the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6"/>
              </a:rPr>
              <a:t>Microsoft 365 Apps admin center</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and the features available with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7"/>
              </a:rPr>
              <a:t>Cloud Update</a:t>
            </a:r>
            <a:endPar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137160" marR="0" lvl="0" indent="-137160" algn="l" defTabSz="951304" rtl="0" eaLnBrk="1" fontAlgn="auto" latinLnBrk="0" hangingPunct="1">
              <a:lnSpc>
                <a:spcPct val="100000"/>
              </a:lnSpc>
              <a:spcBef>
                <a:spcPts val="0"/>
              </a:spcBef>
              <a:spcAft>
                <a:spcPts val="120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Follow our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8"/>
              </a:rPr>
              <a:t>guide for Cloud Update</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to get started</a:t>
            </a:r>
          </a:p>
          <a:p>
            <a:pPr marL="137160" marR="0" lvl="0" indent="-137160" algn="l" defTabSz="951304" rtl="0" eaLnBrk="1" fontAlgn="auto" latinLnBrk="0" hangingPunct="1">
              <a:lnSpc>
                <a:spcPct val="100000"/>
              </a:lnSpc>
              <a:spcBef>
                <a:spcPts val="0"/>
              </a:spcBef>
              <a:spcAft>
                <a:spcPts val="120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Watch these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9"/>
              </a:rPr>
              <a:t>short tutorial videos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about the latest features in Cloud Update</a:t>
            </a:r>
          </a:p>
          <a:p>
            <a:pPr marL="137160" marR="0" lvl="0" indent="-137160" algn="l" defTabSz="951304" rtl="0" eaLnBrk="1" fontAlgn="auto" latinLnBrk="0" hangingPunct="1">
              <a:lnSpc>
                <a:spcPct val="100000"/>
              </a:lnSpc>
              <a:spcBef>
                <a:spcPts val="0"/>
              </a:spcBef>
              <a:spcAft>
                <a:spcPts val="120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Check out our other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10"/>
              </a:rPr>
              <a:t>deployment and servicing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videos for Microsoft 365 Apps</a:t>
            </a:r>
          </a:p>
          <a:p>
            <a:pPr marL="137160" marR="0" lvl="0" indent="-137160" algn="l" defTabSz="951304" rtl="0" eaLnBrk="1" fontAlgn="auto" latinLnBrk="0" hangingPunct="1">
              <a:lnSpc>
                <a:spcPct val="100000"/>
              </a:lnSpc>
              <a:spcBef>
                <a:spcPts val="0"/>
              </a:spcBef>
              <a:spcAft>
                <a:spcPts val="120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Work with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11" tooltip="http://aka.ms/appassure"/>
              </a:rPr>
              <a:t>App Assure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to unblock your app compatibility issues</a:t>
            </a:r>
          </a:p>
        </p:txBody>
      </p:sp>
    </p:spTree>
    <p:extLst>
      <p:ext uri="{BB962C8B-B14F-4D97-AF65-F5344CB8AC3E}">
        <p14:creationId xmlns:p14="http://schemas.microsoft.com/office/powerpoint/2010/main" val="4682209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
            <a:extLst>
              <a:ext uri="{FF2B5EF4-FFF2-40B4-BE49-F238E27FC236}">
                <a16:creationId xmlns:a16="http://schemas.microsoft.com/office/drawing/2014/main" id="{40349E76-1BDE-32AD-7CA6-CBA2C4BFCEBC}"/>
              </a:ext>
              <a:ext uri="{C183D7F6-B498-43B3-948B-1728B52AA6E4}">
                <adec:decorative xmlns:adec="http://schemas.microsoft.com/office/drawing/2017/decorative" val="1"/>
              </a:ext>
            </a:extLst>
          </p:cNvPr>
          <p:cNvSpPr/>
          <p:nvPr/>
        </p:nvSpPr>
        <p:spPr bwMode="auto">
          <a:xfrm>
            <a:off x="604814" y="601059"/>
            <a:ext cx="10982373" cy="5633772"/>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7" name="Title 4">
            <a:extLst>
              <a:ext uri="{FF2B5EF4-FFF2-40B4-BE49-F238E27FC236}">
                <a16:creationId xmlns:a16="http://schemas.microsoft.com/office/drawing/2014/main" id="{A951CC78-F483-E6E8-FB55-7EEA8EBD0B46}"/>
              </a:ext>
            </a:extLst>
          </p:cNvPr>
          <p:cNvSpPr txBox="1">
            <a:spLocks noGrp="1"/>
          </p:cNvSpPr>
          <p:nvPr>
            <p:ph type="title" idx="4294967295"/>
          </p:nvPr>
        </p:nvSpPr>
        <p:spPr>
          <a:xfrm>
            <a:off x="1224211" y="2063728"/>
            <a:ext cx="4299201" cy="270843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CA" sz="4400" b="0" i="0" u="none" strike="noStrike" kern="1200" cap="none" spc="0" normalizeH="0" baseline="0" noProof="0">
                <a:ln w="3175">
                  <a:noFill/>
                </a:ln>
                <a:solidFill>
                  <a:schemeClr val="tx1"/>
                </a:solidFill>
                <a:effectLst/>
                <a:uLnTx/>
                <a:uFillTx/>
                <a:latin typeface="+mj-lt"/>
                <a:ea typeface="+mn-ea"/>
                <a:cs typeface="Segoe UI Semibold" panose="020B0502040204020203" pitchFamily="34" charset="0"/>
              </a:rPr>
              <a:t>Microsoft investments to </a:t>
            </a:r>
            <a:r>
              <a:rPr kumimoji="0" lang="en-CA" sz="4400" b="1" i="0" u="none" strike="noStrike" kern="1200" cap="none" spc="0" normalizeH="0" baseline="0" noProof="0">
                <a:ln w="3175">
                  <a:noFill/>
                </a:ln>
                <a:solidFill>
                  <a:schemeClr val="tx1"/>
                </a:solidFill>
                <a:effectLst/>
                <a:uLnTx/>
                <a:uFillTx/>
                <a:latin typeface="+mj-lt"/>
                <a:ea typeface="+mn-ea"/>
                <a:cs typeface="Segoe UI Semibold" panose="020B0502040204020203" pitchFamily="34" charset="0"/>
              </a:rPr>
              <a:t>accelerate your time to value</a:t>
            </a:r>
          </a:p>
        </p:txBody>
      </p:sp>
      <p:sp>
        <p:nvSpPr>
          <p:cNvPr id="14" name="Text Placeholder 2">
            <a:extLst>
              <a:ext uri="{FF2B5EF4-FFF2-40B4-BE49-F238E27FC236}">
                <a16:creationId xmlns:a16="http://schemas.microsoft.com/office/drawing/2014/main" id="{0F5FFB8E-ABFB-4D72-830F-3D2FD143AA0F}"/>
              </a:ext>
            </a:extLst>
          </p:cNvPr>
          <p:cNvSpPr txBox="1">
            <a:spLocks/>
          </p:cNvSpPr>
          <p:nvPr/>
        </p:nvSpPr>
        <p:spPr>
          <a:xfrm>
            <a:off x="6030831" y="1456051"/>
            <a:ext cx="5095877" cy="110799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Customers that buy more than 150 Copilot </a:t>
            </a:r>
            <a:br>
              <a:rPr kumimoji="0" lang="en-US" sz="1800" b="0" i="0" u="none" strike="noStrike" kern="1200" cap="none" spc="0" normalizeH="0" baseline="0" noProof="0">
                <a:ln>
                  <a:noFill/>
                </a:ln>
                <a:solidFill>
                  <a:srgbClr val="000000"/>
                </a:solidFill>
                <a:effectLst/>
                <a:uLnTx/>
                <a:uFillTx/>
                <a:latin typeface="Segoe UI"/>
                <a:ea typeface="+mn-ea"/>
                <a:cs typeface="+mn-cs"/>
              </a:rPr>
            </a:br>
            <a:r>
              <a:rPr kumimoji="0" lang="en-US" sz="1800" b="0" i="0" u="none" strike="noStrike" kern="1200" cap="none" spc="0" normalizeH="0" baseline="0" noProof="0">
                <a:ln>
                  <a:noFill/>
                </a:ln>
                <a:solidFill>
                  <a:srgbClr val="000000"/>
                </a:solidFill>
                <a:effectLst/>
                <a:uLnTx/>
                <a:uFillTx/>
                <a:latin typeface="Segoe UI"/>
                <a:ea typeface="+mn-ea"/>
                <a:cs typeface="+mn-cs"/>
              </a:rPr>
              <a:t>seats are eligible for Microsoft co-investment in </a:t>
            </a:r>
            <a:r>
              <a:rPr lang="en-US" sz="1800" kern="0">
                <a:solidFill>
                  <a:srgbClr val="0078D4"/>
                </a:solidFill>
                <a:latin typeface="Segoe UI Semibold"/>
                <a:ea typeface="Segoe UI" pitchFamily="34" charset="0"/>
                <a:cs typeface="Segoe UI Semibold"/>
                <a:hlinkClick r:id="rId2">
                  <a:extLst>
                    <a:ext uri="{A12FA001-AC4F-418D-AE19-62706E023703}">
                      <ahyp:hlinkClr xmlns:ahyp="http://schemas.microsoft.com/office/drawing/2018/hyperlinkcolor" val="tx"/>
                    </a:ext>
                  </a:extLst>
                </a:hlinkClick>
              </a:rPr>
              <a:t>partner deployment and adoption services</a:t>
            </a:r>
            <a:r>
              <a:rPr lang="en-US" sz="1800" kern="0">
                <a:solidFill>
                  <a:srgbClr val="0078D4"/>
                </a:solidFill>
                <a:latin typeface="Segoe UI Semibold"/>
                <a:ea typeface="Segoe UI" pitchFamily="34" charset="0"/>
                <a:cs typeface="Segoe UI Semibold"/>
              </a:rPr>
              <a:t> </a:t>
            </a:r>
            <a:r>
              <a:rPr kumimoji="0" lang="en-US" sz="1800" b="0" i="0" u="none" strike="noStrike" kern="1200" cap="none" spc="0" normalizeH="0" baseline="0" noProof="0">
                <a:ln>
                  <a:noFill/>
                </a:ln>
                <a:solidFill>
                  <a:srgbClr val="000000"/>
                </a:solidFill>
                <a:effectLst/>
                <a:uLnTx/>
                <a:uFillTx/>
                <a:latin typeface="Segoe UI"/>
                <a:ea typeface="+mn-ea"/>
                <a:cs typeface="+mn-cs"/>
              </a:rPr>
              <a:t>through eligible Microsoft Partners.</a:t>
            </a:r>
          </a:p>
        </p:txBody>
      </p:sp>
      <p:sp>
        <p:nvSpPr>
          <p:cNvPr id="16" name="Text Placeholder 2">
            <a:extLst>
              <a:ext uri="{FF2B5EF4-FFF2-40B4-BE49-F238E27FC236}">
                <a16:creationId xmlns:a16="http://schemas.microsoft.com/office/drawing/2014/main" id="{9CB3A99D-182D-F523-C296-0FBFB60A4EC5}"/>
              </a:ext>
            </a:extLst>
          </p:cNvPr>
          <p:cNvSpPr txBox="1">
            <a:spLocks/>
          </p:cNvSpPr>
          <p:nvPr/>
        </p:nvSpPr>
        <p:spPr>
          <a:xfrm>
            <a:off x="6030831" y="3623603"/>
            <a:ext cx="5095877" cy="5539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Eligible customers can request technical and deployment assistance from </a:t>
            </a:r>
            <a:r>
              <a:rPr lang="en-US" sz="1800" kern="0">
                <a:solidFill>
                  <a:srgbClr val="0078D4"/>
                </a:solidFill>
                <a:latin typeface="Segoe UI Semibold"/>
                <a:ea typeface="Segoe UI" pitchFamily="34" charset="0"/>
                <a:cs typeface="Segoe UI Semibold"/>
                <a:hlinkClick r:id="rId3">
                  <a:extLst>
                    <a:ext uri="{A12FA001-AC4F-418D-AE19-62706E023703}">
                      <ahyp:hlinkClr xmlns:ahyp="http://schemas.microsoft.com/office/drawing/2018/hyperlinkcolor" val="tx"/>
                    </a:ext>
                  </a:extLst>
                </a:hlinkClick>
              </a:rPr>
              <a:t>Microsoft FastTrack</a:t>
            </a:r>
            <a:r>
              <a:rPr kumimoji="0" lang="en-US" sz="1800" b="0" i="0" u="none" strike="noStrike" kern="1200" cap="none" spc="0" normalizeH="0" baseline="0" noProof="0">
                <a:ln>
                  <a:noFill/>
                </a:ln>
                <a:solidFill>
                  <a:srgbClr val="0078D4"/>
                </a:solidFill>
                <a:effectLst/>
                <a:uLnTx/>
                <a:uFillTx/>
                <a:latin typeface="Segoe UI"/>
                <a:ea typeface="+mn-ea"/>
                <a:cs typeface="+mn-cs"/>
              </a:rPr>
              <a:t>.</a:t>
            </a:r>
          </a:p>
        </p:txBody>
      </p:sp>
      <p:sp>
        <p:nvSpPr>
          <p:cNvPr id="17" name="Text Placeholder 2">
            <a:extLst>
              <a:ext uri="{FF2B5EF4-FFF2-40B4-BE49-F238E27FC236}">
                <a16:creationId xmlns:a16="http://schemas.microsoft.com/office/drawing/2014/main" id="{C79F4422-51B8-7427-C25D-C8DF5F283BEC}"/>
              </a:ext>
            </a:extLst>
          </p:cNvPr>
          <p:cNvSpPr txBox="1">
            <a:spLocks/>
          </p:cNvSpPr>
          <p:nvPr/>
        </p:nvSpPr>
        <p:spPr>
          <a:xfrm>
            <a:off x="6030831" y="5270167"/>
            <a:ext cx="5095877" cy="5539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Get started on your Copilot journey with </a:t>
            </a:r>
            <a:br>
              <a:rPr kumimoji="0" lang="en-US" sz="1800" b="0" i="0" u="none" strike="noStrike" kern="1200" cap="none" spc="0" normalizeH="0" baseline="0" noProof="0">
                <a:ln>
                  <a:noFill/>
                </a:ln>
                <a:solidFill>
                  <a:srgbClr val="000000"/>
                </a:solidFill>
                <a:effectLst/>
                <a:uLnTx/>
                <a:uFillTx/>
                <a:latin typeface="Segoe UI"/>
                <a:ea typeface="+mn-ea"/>
                <a:cs typeface="+mn-cs"/>
              </a:rPr>
            </a:br>
            <a:r>
              <a:rPr kumimoji="0" lang="en-US" sz="1800" b="0" i="0" u="none" strike="noStrike" kern="1200" cap="none" spc="0" normalizeH="0" baseline="0" noProof="0">
                <a:ln>
                  <a:noFill/>
                </a:ln>
                <a:solidFill>
                  <a:srgbClr val="000000"/>
                </a:solidFill>
                <a:effectLst/>
                <a:uLnTx/>
                <a:uFillTx/>
                <a:latin typeface="Segoe UI"/>
                <a:ea typeface="+mn-ea"/>
                <a:cs typeface="+mn-cs"/>
              </a:rPr>
              <a:t>expert-led services through </a:t>
            </a:r>
            <a:r>
              <a:rPr lang="en-US" sz="1800" kern="0">
                <a:solidFill>
                  <a:srgbClr val="0078D4"/>
                </a:solidFill>
                <a:latin typeface="Segoe UI Semibold"/>
                <a:ea typeface="Segoe UI" pitchFamily="34" charset="0"/>
                <a:cs typeface="Segoe UI Semibold"/>
                <a:hlinkClick r:id="rId4">
                  <a:extLst>
                    <a:ext uri="{A12FA001-AC4F-418D-AE19-62706E023703}">
                      <ahyp:hlinkClr xmlns:ahyp="http://schemas.microsoft.com/office/drawing/2018/hyperlinkcolor" val="tx"/>
                    </a:ext>
                  </a:extLst>
                </a:hlinkClick>
              </a:rPr>
              <a:t>Microsoft Unified</a:t>
            </a:r>
            <a:r>
              <a:rPr kumimoji="0" lang="en-US" sz="1800" b="0" i="0" u="none" strike="noStrike" kern="1200" cap="none" spc="0" normalizeH="0" baseline="0" noProof="0">
                <a:ln>
                  <a:noFill/>
                </a:ln>
                <a:solidFill>
                  <a:srgbClr val="000000"/>
                </a:solidFill>
                <a:effectLst/>
                <a:uLnTx/>
                <a:uFillTx/>
                <a:latin typeface="Segoe UI"/>
                <a:ea typeface="+mn-ea"/>
                <a:cs typeface="+mn-cs"/>
              </a:rPr>
              <a:t>.</a:t>
            </a:r>
          </a:p>
        </p:txBody>
      </p:sp>
      <p:sp>
        <p:nvSpPr>
          <p:cNvPr id="18" name="Graphic 2">
            <a:extLst>
              <a:ext uri="{FF2B5EF4-FFF2-40B4-BE49-F238E27FC236}">
                <a16:creationId xmlns:a16="http://schemas.microsoft.com/office/drawing/2014/main" id="{C02CE47C-FF11-5175-E3B3-149EFE657D29}"/>
              </a:ext>
              <a:ext uri="{C183D7F6-B498-43B3-948B-1728B52AA6E4}">
                <adec:decorative xmlns:adec="http://schemas.microsoft.com/office/drawing/2017/decorative" val="1"/>
              </a:ext>
            </a:extLst>
          </p:cNvPr>
          <p:cNvSpPr/>
          <p:nvPr/>
        </p:nvSpPr>
        <p:spPr>
          <a:xfrm>
            <a:off x="6077860" y="952750"/>
            <a:ext cx="312557" cy="390630"/>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9" name="Graphic 5">
            <a:extLst>
              <a:ext uri="{FF2B5EF4-FFF2-40B4-BE49-F238E27FC236}">
                <a16:creationId xmlns:a16="http://schemas.microsoft.com/office/drawing/2014/main" id="{F75B73AC-46DD-E2D9-28FD-55110D0F8740}"/>
              </a:ext>
              <a:ext uri="{C183D7F6-B498-43B3-948B-1728B52AA6E4}">
                <adec:decorative xmlns:adec="http://schemas.microsoft.com/office/drawing/2017/decorative" val="1"/>
              </a:ext>
            </a:extLst>
          </p:cNvPr>
          <p:cNvSpPr/>
          <p:nvPr/>
        </p:nvSpPr>
        <p:spPr>
          <a:xfrm>
            <a:off x="6030831" y="3108065"/>
            <a:ext cx="406614" cy="402867"/>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0" name="Graphic 6">
            <a:extLst>
              <a:ext uri="{FF2B5EF4-FFF2-40B4-BE49-F238E27FC236}">
                <a16:creationId xmlns:a16="http://schemas.microsoft.com/office/drawing/2014/main" id="{18EC4805-1AD7-A888-1CEE-EBC616FB7EFC}"/>
              </a:ext>
              <a:ext uri="{C183D7F6-B498-43B3-948B-1728B52AA6E4}">
                <adec:decorative xmlns:adec="http://schemas.microsoft.com/office/drawing/2017/decorative" val="1"/>
              </a:ext>
            </a:extLst>
          </p:cNvPr>
          <p:cNvSpPr/>
          <p:nvPr/>
        </p:nvSpPr>
        <p:spPr>
          <a:xfrm>
            <a:off x="6038790" y="4766802"/>
            <a:ext cx="390696" cy="39069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21" name="Straight Connector 20">
            <a:extLst>
              <a:ext uri="{FF2B5EF4-FFF2-40B4-BE49-F238E27FC236}">
                <a16:creationId xmlns:a16="http://schemas.microsoft.com/office/drawing/2014/main" id="{BF233DBD-CFDA-6C83-2E2A-51A2D9C57041}"/>
              </a:ext>
              <a:ext uri="{C183D7F6-B498-43B3-948B-1728B52AA6E4}">
                <adec:decorative xmlns:adec="http://schemas.microsoft.com/office/drawing/2017/decorative" val="1"/>
              </a:ext>
            </a:extLst>
          </p:cNvPr>
          <p:cNvCxnSpPr>
            <a:cxnSpLocks/>
          </p:cNvCxnSpPr>
          <p:nvPr/>
        </p:nvCxnSpPr>
        <p:spPr>
          <a:xfrm>
            <a:off x="5570351" y="601059"/>
            <a:ext cx="0" cy="5633772"/>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00C425B-4AAC-F5AB-3D26-2C2F01ECF098}"/>
              </a:ext>
              <a:ext uri="{C183D7F6-B498-43B3-948B-1728B52AA6E4}">
                <adec:decorative xmlns:adec="http://schemas.microsoft.com/office/drawing/2017/decorative" val="1"/>
              </a:ext>
            </a:extLst>
          </p:cNvPr>
          <p:cNvCxnSpPr>
            <a:cxnSpLocks/>
          </p:cNvCxnSpPr>
          <p:nvPr/>
        </p:nvCxnSpPr>
        <p:spPr>
          <a:xfrm rot="5400000">
            <a:off x="8578764" y="-210622"/>
            <a:ext cx="0" cy="6016827"/>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2F2C1E3-0802-10FF-6D70-95030B837303}"/>
              </a:ext>
              <a:ext uri="{C183D7F6-B498-43B3-948B-1728B52AA6E4}">
                <adec:decorative xmlns:adec="http://schemas.microsoft.com/office/drawing/2017/decorative" val="1"/>
              </a:ext>
            </a:extLst>
          </p:cNvPr>
          <p:cNvCxnSpPr>
            <a:cxnSpLocks/>
          </p:cNvCxnSpPr>
          <p:nvPr/>
        </p:nvCxnSpPr>
        <p:spPr>
          <a:xfrm rot="5400000">
            <a:off x="8578764" y="1480060"/>
            <a:ext cx="0" cy="6016827"/>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371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3.54167E-6 -7.40741E-7 L 3.54167E-6 0.03542 " pathEditMode="relative" rAng="0" ptsTypes="AA">
                                      <p:cBhvr>
                                        <p:cTn id="9" dur="700" spd="-100000" fill="hold"/>
                                        <p:tgtEl>
                                          <p:spTgt spid="6"/>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grpId="1" nodeType="withEffect">
                                  <p:stCondLst>
                                    <p:cond delay="0"/>
                                  </p:stCondLst>
                                  <p:childTnLst>
                                    <p:animMotion origin="layout" path="M 3.54167E-6 -7.40741E-7 L 3.54167E-6 0.03542 " pathEditMode="relative" rAng="0" ptsTypes="AA">
                                      <p:cBhvr>
                                        <p:cTn id="14"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AA5F5181-3EF7-CA03-EA06-937DC3D8E6B6}"/>
              </a:ext>
            </a:extLst>
          </p:cNvPr>
          <p:cNvSpPr txBox="1">
            <a:spLocks/>
          </p:cNvSpPr>
          <p:nvPr/>
        </p:nvSpPr>
        <p:spPr>
          <a:xfrm>
            <a:off x="588262" y="585216"/>
            <a:ext cx="5422246"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defRPr/>
            </a:pPr>
            <a:r>
              <a:rPr lang="en-CA"/>
              <a:t>Copilot resources on Microsoft Adoption</a:t>
            </a:r>
            <a:endParaRPr lang="en-CA" dirty="0"/>
          </a:p>
        </p:txBody>
      </p:sp>
      <p:sp>
        <p:nvSpPr>
          <p:cNvPr id="16" name="TextBox 15">
            <a:extLst>
              <a:ext uri="{FF2B5EF4-FFF2-40B4-BE49-F238E27FC236}">
                <a16:creationId xmlns:a16="http://schemas.microsoft.com/office/drawing/2014/main" id="{D88A56EB-C034-A040-A8BB-09CB4151D4C8}"/>
              </a:ext>
            </a:extLst>
          </p:cNvPr>
          <p:cNvSpPr txBox="1"/>
          <p:nvPr/>
        </p:nvSpPr>
        <p:spPr>
          <a:xfrm>
            <a:off x="588261" y="1898657"/>
            <a:ext cx="5667396" cy="2693045"/>
          </a:xfrm>
          <a:prstGeom prst="rect">
            <a:avLst/>
          </a:prstGeom>
          <a:noFill/>
        </p:spPr>
        <p:txBody>
          <a:bodyPr wrap="square" lIns="0" rIns="0">
            <a:spAutoFit/>
          </a:bodyPr>
          <a:lstStyle/>
          <a:p>
            <a:pPr defTabSz="914363">
              <a:spcBef>
                <a:spcPts val="600"/>
              </a:spcBef>
              <a:defRPr/>
            </a:pPr>
            <a:r>
              <a:rPr lang="en-US" dirty="0">
                <a:solidFill>
                  <a:prstClr val="black"/>
                </a:solidFill>
              </a:rPr>
              <a:t>One site for all your Copilot needs: </a:t>
            </a:r>
            <a:r>
              <a:rPr kumimoji="0" lang="en-US" b="0" i="0" u="none" strike="noStrike" kern="1200" cap="none" spc="0" normalizeH="0" baseline="0" noProof="0" dirty="0">
                <a:ln>
                  <a:noFill/>
                </a:ln>
                <a:solidFill>
                  <a:srgbClr val="0078D4"/>
                </a:solidFill>
                <a:effectLst/>
                <a:uLnTx/>
                <a:uFillTx/>
                <a:ea typeface="+mn-ea"/>
                <a:cs typeface="Segoe Sans Text"/>
                <a:hlinkClick r:id="rId3">
                  <a:extLst>
                    <a:ext uri="{A12FA001-AC4F-418D-AE19-62706E023703}">
                      <ahyp:hlinkClr xmlns:ahyp="http://schemas.microsoft.com/office/drawing/2018/hyperlinkcolor" val="tx"/>
                    </a:ext>
                  </a:extLst>
                </a:hlinkClick>
              </a:rPr>
              <a:t>adoption.microsoft.com/copilot</a:t>
            </a:r>
            <a:endParaRPr kumimoji="0" lang="en-US" b="0" i="0" u="none" strike="noStrike" kern="1200" cap="none" spc="0" normalizeH="0" baseline="0" noProof="0" dirty="0">
              <a:ln>
                <a:noFill/>
              </a:ln>
              <a:solidFill>
                <a:srgbClr val="0078D4"/>
              </a:solidFill>
              <a:effectLst/>
              <a:uLnTx/>
              <a:uFillTx/>
              <a:ea typeface="+mn-ea"/>
              <a:cs typeface="+mn-cs"/>
            </a:endParaRP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b="0" i="0" u="none" strike="noStrike" kern="1200" cap="none" spc="0" normalizeH="0" baseline="0" noProof="0" dirty="0">
                <a:ln>
                  <a:noFill/>
                </a:ln>
                <a:solidFill>
                  <a:srgbClr val="000000"/>
                </a:solidFill>
                <a:effectLst/>
                <a:uLnTx/>
                <a:uFillTx/>
                <a:ea typeface="+mn-ea"/>
                <a:cs typeface="+mn-cs"/>
              </a:rPr>
              <a:t>Resources by role</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b="0" i="0" u="none" strike="noStrike" kern="1200" cap="none" spc="0" normalizeH="0" baseline="0" noProof="0" dirty="0">
                <a:ln>
                  <a:noFill/>
                </a:ln>
                <a:solidFill>
                  <a:srgbClr val="000000"/>
                </a:solidFill>
                <a:effectLst/>
                <a:uLnTx/>
                <a:uFillTx/>
                <a:ea typeface="+mn-ea"/>
                <a:cs typeface="+mn-cs"/>
              </a:rPr>
              <a:t>Interactive Scenario Library</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b="0" i="0" u="none" strike="noStrike" kern="1200" cap="none" spc="0" normalizeH="0" baseline="0" noProof="0" dirty="0">
                <a:ln>
                  <a:noFill/>
                </a:ln>
                <a:solidFill>
                  <a:srgbClr val="000000"/>
                </a:solidFill>
                <a:effectLst/>
                <a:uLnTx/>
                <a:uFillTx/>
                <a:ea typeface="+mn-ea"/>
                <a:cs typeface="+mn-cs"/>
              </a:rPr>
              <a:t>Product announcements and news</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b="0" i="0" u="none" strike="noStrike" kern="1200" cap="none" spc="0" normalizeH="0" baseline="0" noProof="0" dirty="0">
                <a:ln>
                  <a:noFill/>
                </a:ln>
                <a:solidFill>
                  <a:srgbClr val="000000"/>
                </a:solidFill>
                <a:effectLst/>
                <a:uLnTx/>
                <a:uFillTx/>
                <a:ea typeface="+mn-ea"/>
                <a:cs typeface="+mn-cs"/>
              </a:rPr>
              <a:t>Links to all other Microsoft sites</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b="0" i="0" u="none" strike="noStrike" kern="1200" cap="none" spc="0" normalizeH="0" baseline="0" noProof="0" dirty="0">
                <a:ln>
                  <a:noFill/>
                </a:ln>
                <a:solidFill>
                  <a:srgbClr val="000000"/>
                </a:solidFill>
                <a:effectLst/>
                <a:uLnTx/>
                <a:uFillTx/>
                <a:ea typeface="+mn-ea"/>
                <a:cs typeface="+mn-cs"/>
              </a:rPr>
              <a:t>Extended links for Small/Medium business, Copilot in Sales, Microsoft Viva, and more</a:t>
            </a:r>
          </a:p>
        </p:txBody>
      </p:sp>
      <p:pic>
        <p:nvPicPr>
          <p:cNvPr id="17" name="Picture 16" descr="Adoption Hub">
            <a:extLst>
              <a:ext uri="{FF2B5EF4-FFF2-40B4-BE49-F238E27FC236}">
                <a16:creationId xmlns:a16="http://schemas.microsoft.com/office/drawing/2014/main" id="{E069C97A-7233-6FAA-8958-26648CEFC2A7}"/>
              </a:ext>
            </a:extLst>
          </p:cNvPr>
          <p:cNvPicPr>
            <a:picLocks noChangeAspect="1"/>
          </p:cNvPicPr>
          <p:nvPr/>
        </p:nvPicPr>
        <p:blipFill>
          <a:blip r:embed="rId4"/>
          <a:stretch>
            <a:fillRect/>
          </a:stretch>
        </p:blipFill>
        <p:spPr>
          <a:xfrm>
            <a:off x="6937718" y="274312"/>
            <a:ext cx="4278962" cy="6364956"/>
          </a:xfrm>
          <a:prstGeom prst="rect">
            <a:avLst/>
          </a:prstGeom>
        </p:spPr>
      </p:pic>
      <p:sp useBgFill="1">
        <p:nvSpPr>
          <p:cNvPr id="18" name="Rounded Rectangle 1">
            <a:extLst>
              <a:ext uri="{FF2B5EF4-FFF2-40B4-BE49-F238E27FC236}">
                <a16:creationId xmlns:a16="http://schemas.microsoft.com/office/drawing/2014/main" id="{66BAB905-1BA0-07FD-8BCE-8EE422945FBE}"/>
              </a:ext>
              <a:ext uri="{C183D7F6-B498-43B3-948B-1728B52AA6E4}">
                <adec:decorative xmlns:adec="http://schemas.microsoft.com/office/drawing/2017/decorative" val="1"/>
              </a:ext>
            </a:extLst>
          </p:cNvPr>
          <p:cNvSpPr/>
          <p:nvPr/>
        </p:nvSpPr>
        <p:spPr bwMode="auto">
          <a:xfrm>
            <a:off x="579438" y="4831080"/>
            <a:ext cx="5368925" cy="1572768"/>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pic>
        <p:nvPicPr>
          <p:cNvPr id="19" name="Picture 18">
            <a:extLst>
              <a:ext uri="{FF2B5EF4-FFF2-40B4-BE49-F238E27FC236}">
                <a16:creationId xmlns:a16="http://schemas.microsoft.com/office/drawing/2014/main" id="{B37C28DD-8685-D9F6-7F2C-EC382ADCF5F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39434" y="5148277"/>
            <a:ext cx="938376" cy="938374"/>
          </a:xfrm>
          <a:prstGeom prst="rect">
            <a:avLst/>
          </a:prstGeom>
        </p:spPr>
      </p:pic>
      <p:sp>
        <p:nvSpPr>
          <p:cNvPr id="20" name="TextBox 19">
            <a:extLst>
              <a:ext uri="{FF2B5EF4-FFF2-40B4-BE49-F238E27FC236}">
                <a16:creationId xmlns:a16="http://schemas.microsoft.com/office/drawing/2014/main" id="{3C82E166-629B-15B6-1AD5-955434192674}"/>
              </a:ext>
            </a:extLst>
          </p:cNvPr>
          <p:cNvSpPr txBox="1"/>
          <p:nvPr/>
        </p:nvSpPr>
        <p:spPr>
          <a:xfrm>
            <a:off x="1861465" y="5183903"/>
            <a:ext cx="3354404" cy="400110"/>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egoe UI Semibold"/>
                <a:ea typeface="+mn-ea"/>
                <a:cs typeface="+mn-cs"/>
              </a:rPr>
              <a:t>Take the class! </a:t>
            </a:r>
          </a:p>
        </p:txBody>
      </p:sp>
      <p:sp>
        <p:nvSpPr>
          <p:cNvPr id="21" name="TextBox 20">
            <a:extLst>
              <a:ext uri="{FF2B5EF4-FFF2-40B4-BE49-F238E27FC236}">
                <a16:creationId xmlns:a16="http://schemas.microsoft.com/office/drawing/2014/main" id="{E5744F9E-D45B-5EDB-4525-04C3C8CB33F4}"/>
              </a:ext>
            </a:extLst>
          </p:cNvPr>
          <p:cNvSpPr txBox="1"/>
          <p:nvPr/>
        </p:nvSpPr>
        <p:spPr>
          <a:xfrm>
            <a:off x="1861465" y="5527805"/>
            <a:ext cx="3748989" cy="523220"/>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Earn your User Enablement badge &amp; validate your skills with </a:t>
            </a:r>
            <a:r>
              <a:rPr kumimoji="0" lang="en-US" sz="1400" b="1" i="0" u="none" strike="noStrike" kern="1200" cap="none" spc="0" normalizeH="0" baseline="0" noProof="0" dirty="0">
                <a:ln>
                  <a:noFill/>
                </a:ln>
                <a:solidFill>
                  <a:srgbClr val="0070C0"/>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MS-4007</a:t>
            </a:r>
            <a:r>
              <a:rPr kumimoji="0" lang="en-US" sz="1400" b="0" i="0" u="none" strike="noStrike" kern="1200" cap="none" spc="0" normalizeH="0" baseline="0" noProof="0" dirty="0">
                <a:ln>
                  <a:noFill/>
                </a:ln>
                <a:solidFill>
                  <a:prstClr val="black"/>
                </a:solidFill>
                <a:effectLst/>
                <a:uLnTx/>
                <a:uFillTx/>
                <a:latin typeface="Segoe UI"/>
                <a:ea typeface="+mn-ea"/>
                <a:cs typeface="+mn-cs"/>
              </a:rPr>
              <a:t> available today! </a:t>
            </a:r>
          </a:p>
        </p:txBody>
      </p:sp>
    </p:spTree>
    <p:extLst>
      <p:ext uri="{BB962C8B-B14F-4D97-AF65-F5344CB8AC3E}">
        <p14:creationId xmlns:p14="http://schemas.microsoft.com/office/powerpoint/2010/main" val="321583703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073AC8D5-1461-3C69-7B02-F074C8821C81}"/>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rgbClr val="0078D4"/>
                </a:solidFill>
                <a:effectLst/>
                <a:uLnTx/>
                <a:uFillTx/>
                <a:latin typeface="Segoe UI Semibold"/>
                <a:ea typeface="+mn-ea"/>
                <a:cs typeface="Segoe UI Semibold" panose="020B0502040204020203" pitchFamily="34" charset="0"/>
              </a:rPr>
              <a:t>Microsoft 365 Copilot</a:t>
            </a:r>
          </a:p>
        </p:txBody>
      </p:sp>
      <p:sp>
        <p:nvSpPr>
          <p:cNvPr id="24" name="Title 1">
            <a:extLst>
              <a:ext uri="{FF2B5EF4-FFF2-40B4-BE49-F238E27FC236}">
                <a16:creationId xmlns:a16="http://schemas.microsoft.com/office/drawing/2014/main" id="{54C1F7A4-DBB4-959E-320E-AC7ADE28BD3B}"/>
              </a:ext>
            </a:extLst>
          </p:cNvPr>
          <p:cNvSpPr>
            <a:spLocks noGrp="1"/>
          </p:cNvSpPr>
          <p:nvPr>
            <p:ph type="title"/>
          </p:nvPr>
        </p:nvSpPr>
        <p:spPr/>
        <p:txBody>
          <a:bodyPr/>
          <a:lstStyle/>
          <a:p>
            <a:pPr algn="ctr"/>
            <a:r>
              <a:rPr lang="en-US"/>
              <a:t>Skilling experiences</a:t>
            </a:r>
          </a:p>
        </p:txBody>
      </p:sp>
      <p:sp useBgFill="1">
        <p:nvSpPr>
          <p:cNvPr id="22" name="Rounded Rectangle 1">
            <a:extLst>
              <a:ext uri="{FF2B5EF4-FFF2-40B4-BE49-F238E27FC236}">
                <a16:creationId xmlns:a16="http://schemas.microsoft.com/office/drawing/2014/main" id="{6944953E-DBAF-36D8-018C-6AB3CE14DBDB}"/>
              </a:ext>
              <a:ext uri="{C183D7F6-B498-43B3-948B-1728B52AA6E4}">
                <adec:decorative xmlns:adec="http://schemas.microsoft.com/office/drawing/2017/decorative" val="1"/>
              </a:ext>
            </a:extLst>
          </p:cNvPr>
          <p:cNvSpPr/>
          <p:nvPr/>
        </p:nvSpPr>
        <p:spPr bwMode="auto">
          <a:xfrm>
            <a:off x="579438" y="1558688"/>
            <a:ext cx="4954763" cy="3985741"/>
          </a:xfrm>
          <a:prstGeom prst="roundRect">
            <a:avLst>
              <a:gd name="adj" fmla="val 350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23" name="TextBox 22">
            <a:extLst>
              <a:ext uri="{FF2B5EF4-FFF2-40B4-BE49-F238E27FC236}">
                <a16:creationId xmlns:a16="http://schemas.microsoft.com/office/drawing/2014/main" id="{14B0E200-D0D1-BCF1-D969-191583A29D30}"/>
              </a:ext>
            </a:extLst>
          </p:cNvPr>
          <p:cNvSpPr txBox="1"/>
          <p:nvPr/>
        </p:nvSpPr>
        <p:spPr>
          <a:xfrm>
            <a:off x="3524971" y="1789538"/>
            <a:ext cx="1750979" cy="3524042"/>
          </a:xfrm>
          <a:prstGeom prst="rect">
            <a:avLst/>
          </a:prstGeom>
          <a:noFill/>
        </p:spPr>
        <p:txBody>
          <a:bodyPr wrap="square" lIns="0" tIns="0" rIns="0" bIns="0" rtlCol="0" anchor="ctr">
            <a:spAutoFit/>
          </a:bodyPr>
          <a:lstStyle/>
          <a:p>
            <a:pPr>
              <a:spcAft>
                <a:spcPts val="600"/>
              </a:spcAft>
            </a:pPr>
            <a:r>
              <a:rPr lang="en-US" sz="1400" dirty="0">
                <a:solidFill>
                  <a:srgbClr val="0078D4"/>
                </a:solidFill>
                <a:latin typeface="Segoe UI Semibold" panose="020B0502040204020203" pitchFamily="34" charset="0"/>
                <a:cs typeface="Segoe UI Semibold" panose="020B0502040204020203" pitchFamily="34" charset="0"/>
                <a:hlinkClick r:id="rId3">
                  <a:extLst>
                    <a:ext uri="{A12FA001-AC4F-418D-AE19-62706E023703}">
                      <ahyp:hlinkClr xmlns:ahyp="http://schemas.microsoft.com/office/drawing/2018/hyperlinkcolor" val="tx"/>
                    </a:ext>
                  </a:extLst>
                </a:hlinkClick>
              </a:rPr>
              <a:t>Microsoft</a:t>
            </a:r>
            <a:br>
              <a:rPr lang="en-US" sz="1400" dirty="0">
                <a:solidFill>
                  <a:srgbClr val="0078D4"/>
                </a:solidFill>
                <a:latin typeface="Segoe UI Semibold" panose="020B0502040204020203" pitchFamily="34" charset="0"/>
                <a:cs typeface="Segoe UI Semibold" panose="020B0502040204020203" pitchFamily="34" charset="0"/>
                <a:hlinkClick r:id="rId3">
                  <a:extLst>
                    <a:ext uri="{A12FA001-AC4F-418D-AE19-62706E023703}">
                      <ahyp:hlinkClr xmlns:ahyp="http://schemas.microsoft.com/office/drawing/2018/hyperlinkcolor" val="tx"/>
                    </a:ext>
                  </a:extLst>
                </a:hlinkClick>
              </a:rPr>
            </a:br>
            <a:r>
              <a:rPr lang="en-US" sz="1400" dirty="0">
                <a:solidFill>
                  <a:srgbClr val="0078D4"/>
                </a:solidFill>
                <a:latin typeface="Segoe UI Semibold" panose="020B0502040204020203" pitchFamily="34" charset="0"/>
                <a:cs typeface="Segoe UI Semibold" panose="020B0502040204020203" pitchFamily="34" charset="0"/>
                <a:hlinkClick r:id="rId3">
                  <a:extLst>
                    <a:ext uri="{A12FA001-AC4F-418D-AE19-62706E023703}">
                      <ahyp:hlinkClr xmlns:ahyp="http://schemas.microsoft.com/office/drawing/2018/hyperlinkcolor" val="tx"/>
                    </a:ext>
                  </a:extLst>
                </a:hlinkClick>
              </a:rPr>
              <a:t>Copilot Academy</a:t>
            </a:r>
            <a:endParaRPr lang="en-US" sz="1400" dirty="0">
              <a:solidFill>
                <a:srgbClr val="0078D4"/>
              </a:solidFill>
              <a:latin typeface="Segoe UI Semibold" panose="020B0502040204020203" pitchFamily="34" charset="0"/>
              <a:cs typeface="Segoe UI Semibold" panose="020B0502040204020203" pitchFamily="34" charset="0"/>
            </a:endParaRP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Available to all Microsoft 365 Copilot customers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Centralized location to help with the basics </a:t>
            </a:r>
            <a:r>
              <a:rPr lang="en-US" sz="1100" dirty="0">
                <a:solidFill>
                  <a:prstClr val="black"/>
                </a:solidFill>
                <a:latin typeface="Segoe UI"/>
              </a:rPr>
              <a:t>of </a:t>
            </a:r>
            <a:r>
              <a:rPr kumimoji="0" lang="en-US" sz="1100" b="0" i="0" u="none" strike="noStrike" kern="1200" cap="none" spc="0" normalizeH="0" baseline="0" noProof="0" dirty="0">
                <a:ln>
                  <a:noFill/>
                </a:ln>
                <a:solidFill>
                  <a:prstClr val="black"/>
                </a:solidFill>
                <a:effectLst/>
                <a:uLnTx/>
                <a:uFillTx/>
                <a:latin typeface="Segoe UI"/>
                <a:ea typeface="+mn-ea"/>
                <a:cs typeface="+mn-cs"/>
              </a:rPr>
              <a:t>Copilot learning and upskilling, pulling the best content from available free Microsoft sources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Structured content in easily consumable learning paths curated </a:t>
            </a:r>
            <a:br>
              <a:rPr kumimoji="0" lang="en-US" sz="1100" b="0" i="0" u="none" strike="noStrike" kern="1200" cap="none" spc="0" normalizeH="0" baseline="0" noProof="0" dirty="0">
                <a:ln>
                  <a:noFill/>
                </a:ln>
                <a:solidFill>
                  <a:prstClr val="black"/>
                </a:solidFill>
                <a:effectLst/>
                <a:uLnTx/>
                <a:uFillTx/>
                <a:latin typeface="Segoe UI"/>
                <a:ea typeface="+mn-ea"/>
                <a:cs typeface="+mn-cs"/>
              </a:rPr>
            </a:br>
            <a:r>
              <a:rPr kumimoji="0" lang="en-US" sz="1100" b="0" i="0" u="none" strike="noStrike" kern="1200" cap="none" spc="0" normalizeH="0" baseline="0" noProof="0" dirty="0">
                <a:ln>
                  <a:noFill/>
                </a:ln>
                <a:solidFill>
                  <a:prstClr val="black"/>
                </a:solidFill>
                <a:effectLst/>
                <a:uLnTx/>
                <a:uFillTx/>
                <a:latin typeface="Segoe UI"/>
                <a:ea typeface="+mn-ea"/>
                <a:cs typeface="+mn-cs"/>
              </a:rPr>
              <a:t>by Microsoft experts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Develop your AI interaction skills from your Viva Learning app </a:t>
            </a:r>
            <a:br>
              <a:rPr kumimoji="0" lang="en-US" sz="1100" b="0" i="0" u="none" strike="noStrike" kern="1200" cap="none" spc="0" normalizeH="0" baseline="0" noProof="0" dirty="0">
                <a:ln>
                  <a:noFill/>
                </a:ln>
                <a:solidFill>
                  <a:prstClr val="black"/>
                </a:solidFill>
                <a:effectLst/>
                <a:uLnTx/>
                <a:uFillTx/>
                <a:latin typeface="Segoe UI"/>
                <a:ea typeface="+mn-ea"/>
                <a:cs typeface="+mn-cs"/>
              </a:rPr>
            </a:br>
            <a:r>
              <a:rPr kumimoji="0" lang="en-US" sz="1100" b="0" i="0" u="none" strike="noStrike" kern="1200" cap="none" spc="0" normalizeH="0" baseline="0" noProof="0" dirty="0">
                <a:ln>
                  <a:noFill/>
                </a:ln>
                <a:solidFill>
                  <a:prstClr val="black"/>
                </a:solidFill>
                <a:effectLst/>
                <a:uLnTx/>
                <a:uFillTx/>
                <a:latin typeface="Segoe UI"/>
                <a:ea typeface="+mn-ea"/>
                <a:cs typeface="+mn-cs"/>
              </a:rPr>
              <a:t>in Teams or webapp</a:t>
            </a:r>
          </a:p>
        </p:txBody>
      </p:sp>
      <p:pic>
        <p:nvPicPr>
          <p:cNvPr id="26" name="Picture 25">
            <a:extLst>
              <a:ext uri="{FF2B5EF4-FFF2-40B4-BE49-F238E27FC236}">
                <a16:creationId xmlns:a16="http://schemas.microsoft.com/office/drawing/2014/main" id="{8AD4B0F9-53AE-8202-0FAB-93BB9367894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71791" y="1659957"/>
            <a:ext cx="2679065" cy="3797203"/>
          </a:xfrm>
          <a:prstGeom prst="roundRect">
            <a:avLst>
              <a:gd name="adj" fmla="val 2150"/>
            </a:avLst>
          </a:prstGeom>
          <a:ln w="3175">
            <a:solidFill>
              <a:schemeClr val="bg1">
                <a:lumMod val="50000"/>
              </a:schemeClr>
            </a:solidFill>
          </a:ln>
        </p:spPr>
      </p:pic>
      <p:sp useBgFill="1">
        <p:nvSpPr>
          <p:cNvPr id="27" name="Rounded Rectangle 1">
            <a:extLst>
              <a:ext uri="{FF2B5EF4-FFF2-40B4-BE49-F238E27FC236}">
                <a16:creationId xmlns:a16="http://schemas.microsoft.com/office/drawing/2014/main" id="{98C3002F-8BAA-D7DE-5B2A-CDDDA3E401B2}"/>
              </a:ext>
              <a:ext uri="{C183D7F6-B498-43B3-948B-1728B52AA6E4}">
                <adec:decorative xmlns:adec="http://schemas.microsoft.com/office/drawing/2017/decorative" val="1"/>
              </a:ext>
            </a:extLst>
          </p:cNvPr>
          <p:cNvSpPr/>
          <p:nvPr/>
        </p:nvSpPr>
        <p:spPr bwMode="auto">
          <a:xfrm>
            <a:off x="6035043" y="1558688"/>
            <a:ext cx="5564820" cy="1828800"/>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29" name="TextBox 28">
            <a:extLst>
              <a:ext uri="{FF2B5EF4-FFF2-40B4-BE49-F238E27FC236}">
                <a16:creationId xmlns:a16="http://schemas.microsoft.com/office/drawing/2014/main" id="{4F92001D-8ECC-6572-3BEC-7EBAF20FC5BE}"/>
              </a:ext>
            </a:extLst>
          </p:cNvPr>
          <p:cNvSpPr txBox="1"/>
          <p:nvPr/>
        </p:nvSpPr>
        <p:spPr>
          <a:xfrm>
            <a:off x="8996142" y="1826757"/>
            <a:ext cx="2419947" cy="1292662"/>
          </a:xfrm>
          <a:prstGeom prst="rect">
            <a:avLst/>
          </a:prstGeom>
          <a:noFill/>
        </p:spPr>
        <p:txBody>
          <a:bodyPr wrap="square" lIns="0" tIns="0" rIns="0" bIns="0" rtlCol="0" anchor="ctr">
            <a:spAutoFit/>
          </a:bodyPr>
          <a:lstStyle/>
          <a:p>
            <a:pPr>
              <a:spcAft>
                <a:spcPts val="600"/>
              </a:spcAft>
            </a:pPr>
            <a:r>
              <a:rPr lang="en-US" sz="1400" dirty="0">
                <a:solidFill>
                  <a:srgbClr val="0078D4"/>
                </a:solidFill>
                <a:latin typeface="Segoe UI Semibold" panose="020B0502040204020203" pitchFamily="34" charset="0"/>
                <a:cs typeface="Segoe UI Semibold" panose="020B0502040204020203" pitchFamily="34" charset="0"/>
                <a:hlinkClick r:id="rId5">
                  <a:extLst>
                    <a:ext uri="{A12FA001-AC4F-418D-AE19-62706E023703}">
                      <ahyp:hlinkClr xmlns:ahyp="http://schemas.microsoft.com/office/drawing/2018/hyperlinkcolor" val="tx"/>
                    </a:ext>
                  </a:extLst>
                </a:hlinkClick>
              </a:rPr>
              <a:t>Microsoft Learn</a:t>
            </a:r>
            <a:endParaRPr lang="en-US" sz="1400" dirty="0">
              <a:solidFill>
                <a:srgbClr val="0078D4"/>
              </a:solidFill>
              <a:latin typeface="Segoe UI Semibold" panose="020B0502040204020203" pitchFamily="34" charset="0"/>
              <a:cs typeface="Segoe UI Semibold" panose="020B0502040204020203" pitchFamily="34" charset="0"/>
            </a:endParaRPr>
          </a:p>
          <a:p>
            <a:pPr marL="112713" indent="-112713">
              <a:spcBef>
                <a:spcPts val="600"/>
              </a:spcBef>
              <a:buFont typeface="Arial" panose="020B0604020202020204" pitchFamily="34" charset="0"/>
              <a:buChar char="•"/>
              <a:defRPr/>
            </a:pPr>
            <a:r>
              <a:rPr lang="en-US" sz="1100" dirty="0">
                <a:solidFill>
                  <a:prstClr val="black"/>
                </a:solidFill>
                <a:latin typeface="Segoe UI"/>
              </a:rPr>
              <a:t>Free, on-demand training content </a:t>
            </a:r>
            <a:br>
              <a:rPr lang="en-US" sz="1100" dirty="0">
                <a:solidFill>
                  <a:prstClr val="black"/>
                </a:solidFill>
                <a:latin typeface="Segoe UI"/>
              </a:rPr>
            </a:br>
            <a:r>
              <a:rPr lang="en-US" sz="1100" dirty="0">
                <a:solidFill>
                  <a:prstClr val="black"/>
                </a:solidFill>
                <a:latin typeface="Segoe UI"/>
              </a:rPr>
              <a:t>for skill development</a:t>
            </a:r>
          </a:p>
          <a:p>
            <a:pPr marL="112713" indent="-112713">
              <a:spcBef>
                <a:spcPts val="600"/>
              </a:spcBef>
              <a:buFont typeface="Arial" panose="020B0604020202020204" pitchFamily="34" charset="0"/>
              <a:buChar char="•"/>
              <a:defRPr/>
            </a:pPr>
            <a:r>
              <a:rPr lang="en-US" sz="1100" dirty="0">
                <a:solidFill>
                  <a:prstClr val="black"/>
                </a:solidFill>
                <a:latin typeface="Segoe UI"/>
              </a:rPr>
              <a:t>Step-by-step exercises guiding learners through common Copilot prompts and use cases </a:t>
            </a:r>
          </a:p>
        </p:txBody>
      </p:sp>
      <p:sp useBgFill="1">
        <p:nvSpPr>
          <p:cNvPr id="30" name="Rounded Rectangle 1">
            <a:extLst>
              <a:ext uri="{FF2B5EF4-FFF2-40B4-BE49-F238E27FC236}">
                <a16:creationId xmlns:a16="http://schemas.microsoft.com/office/drawing/2014/main" id="{BBD5494A-A798-2189-A47F-C35449F2F67C}"/>
              </a:ext>
              <a:ext uri="{C183D7F6-B498-43B3-948B-1728B52AA6E4}">
                <adec:decorative xmlns:adec="http://schemas.microsoft.com/office/drawing/2017/decorative" val="1"/>
              </a:ext>
            </a:extLst>
          </p:cNvPr>
          <p:cNvSpPr/>
          <p:nvPr/>
        </p:nvSpPr>
        <p:spPr bwMode="auto">
          <a:xfrm>
            <a:off x="6035042" y="3715629"/>
            <a:ext cx="5564820" cy="1828800"/>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31" name="TextBox 30">
            <a:extLst>
              <a:ext uri="{FF2B5EF4-FFF2-40B4-BE49-F238E27FC236}">
                <a16:creationId xmlns:a16="http://schemas.microsoft.com/office/drawing/2014/main" id="{FAFE25D3-90ED-CD95-0ED7-DFD900DDA6BB}"/>
              </a:ext>
            </a:extLst>
          </p:cNvPr>
          <p:cNvSpPr txBox="1"/>
          <p:nvPr/>
        </p:nvSpPr>
        <p:spPr>
          <a:xfrm>
            <a:off x="8995689" y="3983698"/>
            <a:ext cx="2361843" cy="1292662"/>
          </a:xfrm>
          <a:prstGeom prst="rect">
            <a:avLst/>
          </a:prstGeom>
          <a:noFill/>
        </p:spPr>
        <p:txBody>
          <a:bodyPr wrap="square" lIns="0" tIns="0" rIns="0" bIns="0" rtlCol="0" anchor="ctr">
            <a:spAutoFit/>
          </a:bodyPr>
          <a:lstStyle/>
          <a:p>
            <a:pPr>
              <a:spcAft>
                <a:spcPts val="600"/>
              </a:spcAft>
            </a:pPr>
            <a:r>
              <a:rPr lang="en-US" sz="1400" dirty="0">
                <a:solidFill>
                  <a:srgbClr val="0078D4"/>
                </a:solidFill>
                <a:latin typeface="Segoe UI Semibold"/>
                <a:cs typeface="Segoe UI Semibold"/>
                <a:hlinkClick r:id="rId6">
                  <a:extLst>
                    <a:ext uri="{A12FA001-AC4F-418D-AE19-62706E023703}">
                      <ahyp:hlinkClr xmlns:ahyp="http://schemas.microsoft.com/office/drawing/2018/hyperlinkcolor" val="tx"/>
                    </a:ext>
                  </a:extLst>
                </a:hlinkClick>
              </a:rPr>
              <a:t>Copilot Prompt Gallery</a:t>
            </a:r>
            <a:endParaRPr lang="en-US" sz="1400" dirty="0">
              <a:solidFill>
                <a:srgbClr val="0078D4"/>
              </a:solidFill>
              <a:latin typeface="Segoe UI Semibold" panose="020B0502040204020203" pitchFamily="34" charset="0"/>
              <a:cs typeface="Segoe UI Semibold" panose="020B0502040204020203" pitchFamily="34" charset="0"/>
              <a:hlinkClick r:id="rId6">
                <a:extLst>
                  <a:ext uri="{A12FA001-AC4F-418D-AE19-62706E023703}">
                    <ahyp:hlinkClr xmlns:ahyp="http://schemas.microsoft.com/office/drawing/2018/hyperlinkcolor" val="tx"/>
                  </a:ext>
                </a:extLst>
              </a:hlinkClick>
            </a:endParaRPr>
          </a:p>
          <a:p>
            <a:pPr marL="112395" indent="-112395">
              <a:spcBef>
                <a:spcPts val="600"/>
              </a:spcBef>
              <a:buFont typeface="Arial" panose="020B0604020202020204" pitchFamily="34" charset="0"/>
              <a:buChar char="•"/>
              <a:defRPr/>
            </a:pPr>
            <a:r>
              <a:rPr lang="en-US" sz="1100" dirty="0">
                <a:solidFill>
                  <a:prstClr val="black"/>
                </a:solidFill>
              </a:rPr>
              <a:t>Location to learn about, </a:t>
            </a:r>
            <a:br>
              <a:rPr lang="en-US" sz="1100" dirty="0">
                <a:solidFill>
                  <a:prstClr val="black"/>
                </a:solidFill>
              </a:rPr>
            </a:br>
            <a:r>
              <a:rPr lang="en-US" sz="1100" dirty="0">
                <a:solidFill>
                  <a:prstClr val="black"/>
                </a:solidFill>
              </a:rPr>
              <a:t>the capabilities of Copilot</a:t>
            </a:r>
            <a:endParaRPr lang="en-US" sz="1100" dirty="0">
              <a:solidFill>
                <a:prstClr val="black"/>
              </a:solidFill>
              <a:cs typeface="Segoe UI"/>
            </a:endParaRPr>
          </a:p>
          <a:p>
            <a:pPr marL="112395" indent="-112395">
              <a:spcBef>
                <a:spcPts val="600"/>
              </a:spcBef>
              <a:buFont typeface="Arial" panose="020B0604020202020204" pitchFamily="34" charset="0"/>
              <a:buChar char="•"/>
              <a:defRPr/>
            </a:pPr>
            <a:r>
              <a:rPr lang="en-US" sz="1100" dirty="0">
                <a:solidFill>
                  <a:prstClr val="black"/>
                </a:solidFill>
                <a:latin typeface="Segoe UI"/>
              </a:rPr>
              <a:t>Improve your prompt engineering skills in an interactive hands-on environment</a:t>
            </a:r>
            <a:endParaRPr lang="en-US" sz="1100" dirty="0">
              <a:solidFill>
                <a:prstClr val="black"/>
              </a:solidFill>
              <a:latin typeface="Segoe UI"/>
              <a:cs typeface="Segoe UI"/>
            </a:endParaRPr>
          </a:p>
        </p:txBody>
      </p:sp>
      <p:grpSp>
        <p:nvGrpSpPr>
          <p:cNvPr id="32" name="Group 31">
            <a:extLst>
              <a:ext uri="{FF2B5EF4-FFF2-40B4-BE49-F238E27FC236}">
                <a16:creationId xmlns:a16="http://schemas.microsoft.com/office/drawing/2014/main" id="{0DE1DED8-1DBA-57B1-D488-799D44A81D1C}"/>
              </a:ext>
              <a:ext uri="{C183D7F6-B498-43B3-948B-1728B52AA6E4}">
                <adec:decorative xmlns:adec="http://schemas.microsoft.com/office/drawing/2017/decorative" val="1"/>
              </a:ext>
            </a:extLst>
          </p:cNvPr>
          <p:cNvGrpSpPr/>
          <p:nvPr/>
        </p:nvGrpSpPr>
        <p:grpSpPr>
          <a:xfrm>
            <a:off x="5534200" y="2462270"/>
            <a:ext cx="500841" cy="2175831"/>
            <a:chOff x="5450066" y="2176512"/>
            <a:chExt cx="584975" cy="2963333"/>
          </a:xfrm>
        </p:grpSpPr>
        <p:cxnSp>
          <p:nvCxnSpPr>
            <p:cNvPr id="33" name="Straight Connector 32">
              <a:extLst>
                <a:ext uri="{FF2B5EF4-FFF2-40B4-BE49-F238E27FC236}">
                  <a16:creationId xmlns:a16="http://schemas.microsoft.com/office/drawing/2014/main" id="{599A3D2E-9637-48B4-56AE-6CFD68798CAB}"/>
                </a:ext>
              </a:extLst>
            </p:cNvPr>
            <p:cNvCxnSpPr>
              <a:cxnSpLocks/>
            </p:cNvCxnSpPr>
            <p:nvPr/>
          </p:nvCxnSpPr>
          <p:spPr>
            <a:xfrm>
              <a:off x="5450066" y="3626456"/>
              <a:ext cx="291887" cy="0"/>
            </a:xfrm>
            <a:prstGeom prst="line">
              <a:avLst/>
            </a:prstGeom>
            <a:ln w="25400" cap="rnd">
              <a:solidFill>
                <a:srgbClr val="8661C5"/>
              </a:solidFill>
              <a:round/>
              <a:headEnd type="oval"/>
              <a:tailEnd type="oval"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752A4ED-C7C6-3F2D-331C-D25BA3A43AE7}"/>
                </a:ext>
              </a:extLst>
            </p:cNvPr>
            <p:cNvCxnSpPr>
              <a:cxnSpLocks/>
            </p:cNvCxnSpPr>
            <p:nvPr/>
          </p:nvCxnSpPr>
          <p:spPr>
            <a:xfrm flipH="1">
              <a:off x="5741953" y="5139845"/>
              <a:ext cx="293088" cy="0"/>
            </a:xfrm>
            <a:prstGeom prst="line">
              <a:avLst/>
            </a:prstGeom>
            <a:ln w="25400" cap="rnd">
              <a:solidFill>
                <a:srgbClr val="8661C5"/>
              </a:solidFill>
              <a:round/>
              <a:headEnd type="oval"/>
              <a:tailEnd type="none" w="lg" len="sm"/>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A64A394-32E6-C120-04AB-F22F2A6A4269}"/>
                </a:ext>
              </a:extLst>
            </p:cNvPr>
            <p:cNvCxnSpPr>
              <a:cxnSpLocks/>
            </p:cNvCxnSpPr>
            <p:nvPr/>
          </p:nvCxnSpPr>
          <p:spPr>
            <a:xfrm flipV="1">
              <a:off x="5741953" y="2176512"/>
              <a:ext cx="0" cy="2963333"/>
            </a:xfrm>
            <a:prstGeom prst="line">
              <a:avLst/>
            </a:prstGeom>
            <a:ln w="25400" cap="rnd">
              <a:solidFill>
                <a:srgbClr val="8661C5"/>
              </a:solidFill>
              <a:round/>
              <a:headEnd type="none"/>
              <a:tailEnd type="none" w="lg" len="sm"/>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004D084-C8CA-B803-D64B-67D39E038E79}"/>
                </a:ext>
              </a:extLst>
            </p:cNvPr>
            <p:cNvCxnSpPr>
              <a:cxnSpLocks/>
            </p:cNvCxnSpPr>
            <p:nvPr/>
          </p:nvCxnSpPr>
          <p:spPr>
            <a:xfrm flipH="1">
              <a:off x="5741953" y="2176512"/>
              <a:ext cx="293088" cy="0"/>
            </a:xfrm>
            <a:prstGeom prst="line">
              <a:avLst/>
            </a:prstGeom>
            <a:ln w="25400" cap="rnd">
              <a:solidFill>
                <a:srgbClr val="8661C5"/>
              </a:solidFill>
              <a:round/>
              <a:headEnd type="oval"/>
              <a:tailEnd type="none" w="lg" len="sm"/>
            </a:ln>
          </p:spPr>
          <p:style>
            <a:lnRef idx="1">
              <a:schemeClr val="accent1"/>
            </a:lnRef>
            <a:fillRef idx="0">
              <a:schemeClr val="accent1"/>
            </a:fillRef>
            <a:effectRef idx="0">
              <a:schemeClr val="accent1"/>
            </a:effectRef>
            <a:fontRef idx="minor">
              <a:schemeClr val="tx1"/>
            </a:fontRef>
          </p:style>
        </p:cxnSp>
      </p:grpSp>
      <p:sp>
        <p:nvSpPr>
          <p:cNvPr id="37" name="Rectangle: Rounded Corners 10">
            <a:extLst>
              <a:ext uri="{FF2B5EF4-FFF2-40B4-BE49-F238E27FC236}">
                <a16:creationId xmlns:a16="http://schemas.microsoft.com/office/drawing/2014/main" id="{3C553B56-FAB3-7F8F-6231-82FD66D54D3E}"/>
              </a:ext>
            </a:extLst>
          </p:cNvPr>
          <p:cNvSpPr/>
          <p:nvPr/>
        </p:nvSpPr>
        <p:spPr>
          <a:xfrm>
            <a:off x="2485243" y="5956691"/>
            <a:ext cx="7221515" cy="432792"/>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45720" rIns="182880" bIns="45720" numCol="1" spcCol="0" rtlCol="0" fromWordArt="0" anchor="ctr" anchorCtr="0" forceAA="0" compatLnSpc="1">
            <a:prstTxWarp prst="textNoShape">
              <a:avLst/>
            </a:prstTxWarp>
            <a:spAutoFit/>
          </a:bodyPr>
          <a:lstStyle/>
          <a:p>
            <a:pPr algn="ctr"/>
            <a:r>
              <a:rPr lang="en-US" sz="1400">
                <a:solidFill>
                  <a:schemeClr val="bg1"/>
                </a:solidFill>
                <a:latin typeface="Segoe UI Semibold" panose="020B0502040204020203" pitchFamily="34" charset="0"/>
                <a:cs typeface="Segoe UI Semibold" panose="020B0502040204020203" pitchFamily="34" charset="0"/>
              </a:rPr>
              <a:t>Downloadable assets for customization available at </a:t>
            </a:r>
            <a:r>
              <a:rPr lang="en-US" sz="1400">
                <a:solidFill>
                  <a:schemeClr val="bg1"/>
                </a:solidFill>
                <a:latin typeface="Segoe UI Semibold" panose="020B0502040204020203" pitchFamily="34" charset="0"/>
                <a:cs typeface="Segoe UI Semibold" panose="020B0502040204020203" pitchFamily="34" charset="0"/>
                <a:hlinkClick r:id="rId7">
                  <a:extLst>
                    <a:ext uri="{A12FA001-AC4F-418D-AE19-62706E023703}">
                      <ahyp:hlinkClr xmlns:ahyp="http://schemas.microsoft.com/office/drawing/2018/hyperlinkcolor" val="tx"/>
                    </a:ext>
                  </a:extLst>
                </a:hlinkClick>
              </a:rPr>
              <a:t>adoption.microsoft.com/copilot</a:t>
            </a:r>
            <a:endParaRPr lang="en-US" sz="1400">
              <a:solidFill>
                <a:schemeClr val="bg1"/>
              </a:solidFill>
              <a:latin typeface="Segoe UI Semibold" panose="020B0502040204020203" pitchFamily="34" charset="0"/>
              <a:cs typeface="Segoe UI Semibold" panose="020B0502040204020203" pitchFamily="34" charset="0"/>
            </a:endParaRPr>
          </a:p>
        </p:txBody>
      </p:sp>
      <p:pic>
        <p:nvPicPr>
          <p:cNvPr id="38" name="Picture 37">
            <a:extLst>
              <a:ext uri="{FF2B5EF4-FFF2-40B4-BE49-F238E27FC236}">
                <a16:creationId xmlns:a16="http://schemas.microsoft.com/office/drawing/2014/main" id="{C549081F-2294-0A35-CEF1-28AD67F607ED}"/>
              </a:ext>
              <a:ext uri="{C183D7F6-B498-43B3-948B-1728B52AA6E4}">
                <adec:decorative xmlns:adec="http://schemas.microsoft.com/office/drawing/2017/decorative" val="1"/>
              </a:ext>
            </a:extLst>
          </p:cNvPr>
          <p:cNvPicPr>
            <a:picLocks noChangeAspect="1"/>
          </p:cNvPicPr>
          <p:nvPr/>
        </p:nvPicPr>
        <p:blipFill rotWithShape="1">
          <a:blip r:embed="rId8"/>
          <a:stretch/>
        </p:blipFill>
        <p:spPr>
          <a:xfrm>
            <a:off x="6131412" y="1659957"/>
            <a:ext cx="2680506" cy="1626262"/>
          </a:xfrm>
          <a:prstGeom prst="roundRect">
            <a:avLst>
              <a:gd name="adj" fmla="val 3022"/>
            </a:avLst>
          </a:prstGeom>
          <a:ln w="3175">
            <a:solidFill>
              <a:schemeClr val="bg1">
                <a:lumMod val="50000"/>
              </a:schemeClr>
            </a:solidFill>
          </a:ln>
        </p:spPr>
      </p:pic>
      <p:pic>
        <p:nvPicPr>
          <p:cNvPr id="39" name="Picture 38" descr="Prompt Gallery">
            <a:extLst>
              <a:ext uri="{FF2B5EF4-FFF2-40B4-BE49-F238E27FC236}">
                <a16:creationId xmlns:a16="http://schemas.microsoft.com/office/drawing/2014/main" id="{5BA63BA3-0CD2-3BAD-BDD5-2F21D08F77DF}"/>
              </a:ext>
            </a:extLst>
          </p:cNvPr>
          <p:cNvPicPr>
            <a:picLocks noChangeAspect="1"/>
          </p:cNvPicPr>
          <p:nvPr/>
        </p:nvPicPr>
        <p:blipFill>
          <a:blip r:embed="rId9"/>
          <a:stretch>
            <a:fillRect/>
          </a:stretch>
        </p:blipFill>
        <p:spPr>
          <a:xfrm>
            <a:off x="6131412" y="3985447"/>
            <a:ext cx="2716555" cy="1359372"/>
          </a:xfrm>
          <a:prstGeom prst="rect">
            <a:avLst/>
          </a:prstGeom>
          <a:ln>
            <a:solidFill>
              <a:schemeClr val="accent1"/>
            </a:solidFill>
          </a:ln>
        </p:spPr>
      </p:pic>
    </p:spTree>
    <p:extLst>
      <p:ext uri="{BB962C8B-B14F-4D97-AF65-F5344CB8AC3E}">
        <p14:creationId xmlns:p14="http://schemas.microsoft.com/office/powerpoint/2010/main" val="146353364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61C1EA-7E41-231B-CE64-DD7429EC177B}"/>
              </a:ext>
            </a:extLst>
          </p:cNvPr>
          <p:cNvSpPr>
            <a:spLocks noGrp="1"/>
          </p:cNvSpPr>
          <p:nvPr>
            <p:ph type="title"/>
          </p:nvPr>
        </p:nvSpPr>
        <p:spPr/>
        <p:txBody>
          <a:bodyPr/>
          <a:lstStyle/>
          <a:p>
            <a:pPr algn="ct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Microsoft 365 Copilot implementation</a:t>
            </a:r>
            <a:endParaRPr lang="en-US"/>
          </a:p>
        </p:txBody>
      </p:sp>
      <p:sp useBgFill="1">
        <p:nvSpPr>
          <p:cNvPr id="83" name="Rounded Rectangle 82">
            <a:extLst>
              <a:ext uri="{FF2B5EF4-FFF2-40B4-BE49-F238E27FC236}">
                <a16:creationId xmlns:a16="http://schemas.microsoft.com/office/drawing/2014/main" id="{181F6711-7FDB-F371-6688-0C4D156E33F2}"/>
              </a:ext>
              <a:ext uri="{C183D7F6-B498-43B3-948B-1728B52AA6E4}">
                <adec:decorative xmlns:adec="http://schemas.microsoft.com/office/drawing/2017/decorative" val="1"/>
              </a:ext>
            </a:extLst>
          </p:cNvPr>
          <p:cNvSpPr/>
          <p:nvPr/>
        </p:nvSpPr>
        <p:spPr bwMode="auto">
          <a:xfrm>
            <a:off x="618066" y="1350352"/>
            <a:ext cx="10995182" cy="4862312"/>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84" name="Picture 83">
            <a:extLst>
              <a:ext uri="{FF2B5EF4-FFF2-40B4-BE49-F238E27FC236}">
                <a16:creationId xmlns:a16="http://schemas.microsoft.com/office/drawing/2014/main" id="{13FDFFC3-CF22-2F72-87F9-D7D60098CBE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712028" y="2726945"/>
            <a:ext cx="688272" cy="660793"/>
          </a:xfrm>
          <a:prstGeom prst="rect">
            <a:avLst/>
          </a:prstGeom>
        </p:spPr>
      </p:pic>
      <p:sp>
        <p:nvSpPr>
          <p:cNvPr id="85" name="TextBox 84">
            <a:extLst>
              <a:ext uri="{FF2B5EF4-FFF2-40B4-BE49-F238E27FC236}">
                <a16:creationId xmlns:a16="http://schemas.microsoft.com/office/drawing/2014/main" id="{2D5AD40A-D362-9FDF-2A83-C1BA5D11693D}"/>
              </a:ext>
            </a:extLst>
          </p:cNvPr>
          <p:cNvSpPr txBox="1"/>
          <p:nvPr/>
        </p:nvSpPr>
        <p:spPr>
          <a:xfrm>
            <a:off x="894068" y="3505573"/>
            <a:ext cx="232481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50" normalizeH="0" baseline="0" noProof="0">
                <a:ln w="3175">
                  <a:noFill/>
                </a:ln>
                <a:solidFill>
                  <a:prstClr val="black"/>
                </a:solidFill>
                <a:effectLst/>
                <a:uLnTx/>
                <a:uFillTx/>
                <a:latin typeface="Segoe UI Semibold"/>
                <a:ea typeface="+mn-ea"/>
                <a:cs typeface="Segoe UI Semibold" panose="020B0502040204020203" pitchFamily="34" charset="0"/>
              </a:rPr>
              <a:t>Copilot implementation</a:t>
            </a:r>
          </a:p>
        </p:txBody>
      </p:sp>
      <p:grpSp>
        <p:nvGrpSpPr>
          <p:cNvPr id="86" name="Group 85">
            <a:extLst>
              <a:ext uri="{FF2B5EF4-FFF2-40B4-BE49-F238E27FC236}">
                <a16:creationId xmlns:a16="http://schemas.microsoft.com/office/drawing/2014/main" id="{A9C7A64F-6E2A-97D6-50BA-0B481EEE4FB7}"/>
              </a:ext>
              <a:ext uri="{C183D7F6-B498-43B3-948B-1728B52AA6E4}">
                <adec:decorative xmlns:adec="http://schemas.microsoft.com/office/drawing/2017/decorative" val="1"/>
              </a:ext>
            </a:extLst>
          </p:cNvPr>
          <p:cNvGrpSpPr/>
          <p:nvPr/>
        </p:nvGrpSpPr>
        <p:grpSpPr>
          <a:xfrm>
            <a:off x="3224334" y="2204375"/>
            <a:ext cx="8044789" cy="2495508"/>
            <a:chOff x="3314740" y="2191367"/>
            <a:chExt cx="7954383" cy="2495508"/>
          </a:xfrm>
        </p:grpSpPr>
        <p:grpSp>
          <p:nvGrpSpPr>
            <p:cNvPr id="87" name="Group 86">
              <a:extLst>
                <a:ext uri="{FF2B5EF4-FFF2-40B4-BE49-F238E27FC236}">
                  <a16:creationId xmlns:a16="http://schemas.microsoft.com/office/drawing/2014/main" id="{2B7050F6-58DA-241F-EAE4-D902801D3C4E}"/>
                </a:ext>
              </a:extLst>
            </p:cNvPr>
            <p:cNvGrpSpPr/>
            <p:nvPr/>
          </p:nvGrpSpPr>
          <p:grpSpPr>
            <a:xfrm>
              <a:off x="5765798" y="2191367"/>
              <a:ext cx="5503325" cy="2495508"/>
              <a:chOff x="5765798" y="2217508"/>
              <a:chExt cx="5503325" cy="2495508"/>
            </a:xfrm>
          </p:grpSpPr>
          <p:sp>
            <p:nvSpPr>
              <p:cNvPr id="89" name="Freeform 88">
                <a:extLst>
                  <a:ext uri="{FF2B5EF4-FFF2-40B4-BE49-F238E27FC236}">
                    <a16:creationId xmlns:a16="http://schemas.microsoft.com/office/drawing/2014/main" id="{277874C0-F2B7-7ADD-3412-480D83040329}"/>
                  </a:ext>
                </a:extLst>
              </p:cNvPr>
              <p:cNvSpPr/>
              <p:nvPr/>
            </p:nvSpPr>
            <p:spPr>
              <a:xfrm flipV="1">
                <a:off x="5765798" y="3542584"/>
                <a:ext cx="5503325" cy="1170432"/>
              </a:xfrm>
              <a:custGeom>
                <a:avLst/>
                <a:gdLst>
                  <a:gd name="connsiteX0" fmla="*/ 0 w 6419088"/>
                  <a:gd name="connsiteY0" fmla="*/ 1170432 h 1170432"/>
                  <a:gd name="connsiteX1" fmla="*/ 0 w 6419088"/>
                  <a:gd name="connsiteY1" fmla="*/ 0 h 1170432"/>
                  <a:gd name="connsiteX2" fmla="*/ 6419088 w 6419088"/>
                  <a:gd name="connsiteY2" fmla="*/ 0 h 1170432"/>
                </a:gdLst>
                <a:ahLst/>
                <a:cxnLst>
                  <a:cxn ang="0">
                    <a:pos x="connsiteX0" y="connsiteY0"/>
                  </a:cxn>
                  <a:cxn ang="0">
                    <a:pos x="connsiteX1" y="connsiteY1"/>
                  </a:cxn>
                  <a:cxn ang="0">
                    <a:pos x="connsiteX2" y="connsiteY2"/>
                  </a:cxn>
                </a:cxnLst>
                <a:rect l="l" t="t" r="r" b="b"/>
                <a:pathLst>
                  <a:path w="6419088" h="1170432">
                    <a:moveTo>
                      <a:pt x="0" y="1170432"/>
                    </a:moveTo>
                    <a:lnTo>
                      <a:pt x="0" y="0"/>
                    </a:lnTo>
                    <a:lnTo>
                      <a:pt x="6419088" y="0"/>
                    </a:lnTo>
                  </a:path>
                </a:pathLst>
              </a:custGeom>
              <a:ln w="25400">
                <a:solidFill>
                  <a:srgbClr val="0078D4"/>
                </a:solidFill>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0" name="Freeform 89">
                <a:extLst>
                  <a:ext uri="{FF2B5EF4-FFF2-40B4-BE49-F238E27FC236}">
                    <a16:creationId xmlns:a16="http://schemas.microsoft.com/office/drawing/2014/main" id="{9ABF6858-851F-AED6-85E8-0A4A36E5C488}"/>
                  </a:ext>
                </a:extLst>
              </p:cNvPr>
              <p:cNvSpPr/>
              <p:nvPr/>
            </p:nvSpPr>
            <p:spPr>
              <a:xfrm>
                <a:off x="5765798" y="2217508"/>
                <a:ext cx="5503325" cy="1381894"/>
              </a:xfrm>
              <a:custGeom>
                <a:avLst/>
                <a:gdLst>
                  <a:gd name="connsiteX0" fmla="*/ 0 w 6419088"/>
                  <a:gd name="connsiteY0" fmla="*/ 1170432 h 1170432"/>
                  <a:gd name="connsiteX1" fmla="*/ 0 w 6419088"/>
                  <a:gd name="connsiteY1" fmla="*/ 0 h 1170432"/>
                  <a:gd name="connsiteX2" fmla="*/ 6419088 w 6419088"/>
                  <a:gd name="connsiteY2" fmla="*/ 0 h 1170432"/>
                </a:gdLst>
                <a:ahLst/>
                <a:cxnLst>
                  <a:cxn ang="0">
                    <a:pos x="connsiteX0" y="connsiteY0"/>
                  </a:cxn>
                  <a:cxn ang="0">
                    <a:pos x="connsiteX1" y="connsiteY1"/>
                  </a:cxn>
                  <a:cxn ang="0">
                    <a:pos x="connsiteX2" y="connsiteY2"/>
                  </a:cxn>
                </a:cxnLst>
                <a:rect l="l" t="t" r="r" b="b"/>
                <a:pathLst>
                  <a:path w="6419088" h="1170432">
                    <a:moveTo>
                      <a:pt x="0" y="1170432"/>
                    </a:moveTo>
                    <a:lnTo>
                      <a:pt x="0" y="0"/>
                    </a:lnTo>
                    <a:lnTo>
                      <a:pt x="6419088" y="0"/>
                    </a:lnTo>
                  </a:path>
                </a:pathLst>
              </a:custGeom>
              <a:ln w="25400">
                <a:solidFill>
                  <a:schemeClr val="accent2"/>
                </a:solidFill>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cxnSp>
          <p:nvCxnSpPr>
            <p:cNvPr id="88" name="Straight Connector 87">
              <a:extLst>
                <a:ext uri="{FF2B5EF4-FFF2-40B4-BE49-F238E27FC236}">
                  <a16:creationId xmlns:a16="http://schemas.microsoft.com/office/drawing/2014/main" id="{13FB0F2A-0B30-9250-5697-09B5008A55CF}"/>
                </a:ext>
              </a:extLst>
            </p:cNvPr>
            <p:cNvCxnSpPr>
              <a:cxnSpLocks/>
            </p:cNvCxnSpPr>
            <p:nvPr/>
          </p:nvCxnSpPr>
          <p:spPr>
            <a:xfrm>
              <a:off x="3314740" y="3516443"/>
              <a:ext cx="2451058" cy="0"/>
            </a:xfrm>
            <a:prstGeom prst="line">
              <a:avLst/>
            </a:prstGeom>
            <a:ln w="25400">
              <a:solidFill>
                <a:srgbClr val="8661C5"/>
              </a:solidFill>
              <a:headEnd type="oval"/>
              <a:tailEnd type="none" w="lg" len="sm"/>
            </a:ln>
          </p:spPr>
          <p:style>
            <a:lnRef idx="1">
              <a:schemeClr val="accent1"/>
            </a:lnRef>
            <a:fillRef idx="0">
              <a:schemeClr val="accent1"/>
            </a:fillRef>
            <a:effectRef idx="0">
              <a:schemeClr val="accent1"/>
            </a:effectRef>
            <a:fontRef idx="minor">
              <a:schemeClr val="tx1"/>
            </a:fontRef>
          </p:style>
        </p:cxnSp>
      </p:grpSp>
      <p:grpSp>
        <p:nvGrpSpPr>
          <p:cNvPr id="91" name="Group 90" descr="Copilot essentials checklist: Sponsor, Scenarios, Security.">
            <a:extLst>
              <a:ext uri="{FF2B5EF4-FFF2-40B4-BE49-F238E27FC236}">
                <a16:creationId xmlns:a16="http://schemas.microsoft.com/office/drawing/2014/main" id="{3538455C-2B2B-AC06-A52A-D728D7186A71}"/>
              </a:ext>
            </a:extLst>
          </p:cNvPr>
          <p:cNvGrpSpPr/>
          <p:nvPr/>
        </p:nvGrpSpPr>
        <p:grpSpPr>
          <a:xfrm>
            <a:off x="3481149" y="2726945"/>
            <a:ext cx="1354422" cy="1602456"/>
            <a:chOff x="3563005" y="2606965"/>
            <a:chExt cx="1374013" cy="1591796"/>
          </a:xfrm>
        </p:grpSpPr>
        <p:sp>
          <p:nvSpPr>
            <p:cNvPr id="92" name="Rectangle: Rounded Corners 25">
              <a:extLst>
                <a:ext uri="{FF2B5EF4-FFF2-40B4-BE49-F238E27FC236}">
                  <a16:creationId xmlns:a16="http://schemas.microsoft.com/office/drawing/2014/main" id="{509BFEE4-079E-9DE3-2170-666055776530}"/>
                </a:ext>
              </a:extLst>
            </p:cNvPr>
            <p:cNvSpPr/>
            <p:nvPr/>
          </p:nvSpPr>
          <p:spPr>
            <a:xfrm>
              <a:off x="3563005" y="2606965"/>
              <a:ext cx="1374013" cy="1591796"/>
            </a:xfrm>
            <a:prstGeom prst="roundRect">
              <a:avLst>
                <a:gd name="adj" fmla="val 7352"/>
              </a:avLst>
            </a:prstGeom>
            <a:solidFill>
              <a:schemeClr val="bg1"/>
            </a:solidFill>
            <a:ln>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Segoe UI"/>
                <a:ea typeface="+mn-ea"/>
                <a:cs typeface="Segoe UI" pitchFamily="34" charset="0"/>
              </a:endParaRPr>
            </a:p>
          </p:txBody>
        </p:sp>
        <p:sp>
          <p:nvSpPr>
            <p:cNvPr id="93" name="TextBox 92">
              <a:extLst>
                <a:ext uri="{FF2B5EF4-FFF2-40B4-BE49-F238E27FC236}">
                  <a16:creationId xmlns:a16="http://schemas.microsoft.com/office/drawing/2014/main" id="{EFA91714-8B97-D4A0-4BAB-546651E49F4B}"/>
                </a:ext>
              </a:extLst>
            </p:cNvPr>
            <p:cNvSpPr txBox="1"/>
            <p:nvPr/>
          </p:nvSpPr>
          <p:spPr>
            <a:xfrm>
              <a:off x="3821001" y="3435384"/>
              <a:ext cx="777777" cy="7027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Sponsor</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Scenarios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Security</a:t>
              </a:r>
            </a:p>
          </p:txBody>
        </p:sp>
        <p:sp>
          <p:nvSpPr>
            <p:cNvPr id="94" name="Graphic 69">
              <a:extLst>
                <a:ext uri="{FF2B5EF4-FFF2-40B4-BE49-F238E27FC236}">
                  <a16:creationId xmlns:a16="http://schemas.microsoft.com/office/drawing/2014/main" id="{1BC51AAB-3309-73C2-0288-EED8B151DBC9}"/>
                </a:ext>
              </a:extLst>
            </p:cNvPr>
            <p:cNvSpPr/>
            <p:nvPr/>
          </p:nvSpPr>
          <p:spPr>
            <a:xfrm>
              <a:off x="3704313" y="3511548"/>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95" name="Graphic 69">
              <a:extLst>
                <a:ext uri="{FF2B5EF4-FFF2-40B4-BE49-F238E27FC236}">
                  <a16:creationId xmlns:a16="http://schemas.microsoft.com/office/drawing/2014/main" id="{4D628354-C3AA-A8EE-ADA8-278520C2E780}"/>
                </a:ext>
              </a:extLst>
            </p:cNvPr>
            <p:cNvSpPr/>
            <p:nvPr/>
          </p:nvSpPr>
          <p:spPr>
            <a:xfrm>
              <a:off x="3704313" y="3727228"/>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96" name="Graphic 69">
              <a:extLst>
                <a:ext uri="{FF2B5EF4-FFF2-40B4-BE49-F238E27FC236}">
                  <a16:creationId xmlns:a16="http://schemas.microsoft.com/office/drawing/2014/main" id="{35255880-A2C8-6BC1-31D5-7AC8BD8358C3}"/>
                </a:ext>
              </a:extLst>
            </p:cNvPr>
            <p:cNvSpPr/>
            <p:nvPr/>
          </p:nvSpPr>
          <p:spPr>
            <a:xfrm>
              <a:off x="3704313" y="3942909"/>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97" name="TextBox 96">
              <a:extLst>
                <a:ext uri="{FF2B5EF4-FFF2-40B4-BE49-F238E27FC236}">
                  <a16:creationId xmlns:a16="http://schemas.microsoft.com/office/drawing/2014/main" id="{2375F659-EC90-B7BB-E702-BFB0115841BD}"/>
                </a:ext>
              </a:extLst>
            </p:cNvPr>
            <p:cNvSpPr txBox="1"/>
            <p:nvPr/>
          </p:nvSpPr>
          <p:spPr>
            <a:xfrm>
              <a:off x="3613806" y="2727128"/>
              <a:ext cx="866683" cy="646331"/>
            </a:xfrm>
            <a:prstGeom prst="rect">
              <a:avLst/>
            </a:prstGeom>
            <a:noFill/>
          </p:spPr>
          <p:txBody>
            <a:bodyPr wrap="square" lIns="91440" tIns="45720" rIns="91440" bIns="45720" rtlCol="0" anchor="t">
              <a:spAutoFit/>
            </a:bodyPr>
            <a:lstStyle/>
            <a:p>
              <a:pPr>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Semibold"/>
                </a:rPr>
                <a:t>Copilot </a:t>
              </a:r>
              <a:endParaRPr lang="en-US">
                <a:solidFill>
                  <a:srgbClr val="8661C5"/>
                </a:solidFill>
              </a:endParaRPr>
            </a:p>
            <a:p>
              <a:pPr marL="0" marR="0" lvl="0" indent="0" algn="l" defTabSz="914400">
                <a:lnSpc>
                  <a:spcPct val="100000"/>
                </a:lnSpc>
                <a:spcBef>
                  <a:spcPts val="0"/>
                </a:spcBef>
                <a:spcAft>
                  <a:spcPts val="0"/>
                </a:spcAft>
                <a:buClrTx/>
                <a:buSzTx/>
                <a:buFontTx/>
                <a:buNone/>
                <a:tabLst/>
                <a:defRPr/>
              </a:pPr>
              <a:r>
                <a:rPr lang="en-US" sz="1200" b="1">
                  <a:solidFill>
                    <a:srgbClr val="8661C5"/>
                  </a:solidFill>
                  <a:latin typeface="Segoe UI Semibold"/>
                  <a:cs typeface="Segoe UI Semibold"/>
                </a:rPr>
                <a:t>readiness</a:t>
              </a:r>
              <a:r>
                <a:rPr kumimoji="0" lang="en-US" sz="1200" b="1" i="0" u="none" strike="noStrike" kern="1200" cap="none" spc="0" normalizeH="0" baseline="0" noProof="0">
                  <a:ln>
                    <a:noFill/>
                  </a:ln>
                  <a:solidFill>
                    <a:srgbClr val="8661C5"/>
                  </a:solidFill>
                  <a:effectLst/>
                  <a:uLnTx/>
                  <a:uFillTx/>
                  <a:latin typeface="Segoe UI Semibold"/>
                  <a:ea typeface="+mn-ea"/>
                  <a:cs typeface="Segoe UI Semibold"/>
                </a:rPr>
                <a:t> checklist</a:t>
              </a:r>
              <a:endParaRPr lang="en-US">
                <a:solidFill>
                  <a:srgbClr val="8661C5"/>
                </a:solidFill>
                <a:cs typeface="Segoe UI"/>
              </a:endParaRPr>
            </a:p>
          </p:txBody>
        </p:sp>
        <p:cxnSp>
          <p:nvCxnSpPr>
            <p:cNvPr id="98" name="Straight Connector 97">
              <a:extLst>
                <a:ext uri="{FF2B5EF4-FFF2-40B4-BE49-F238E27FC236}">
                  <a16:creationId xmlns:a16="http://schemas.microsoft.com/office/drawing/2014/main" id="{D18053D1-C303-7D06-5619-A7E0CBFBC3DF}"/>
                </a:ext>
              </a:extLst>
            </p:cNvPr>
            <p:cNvCxnSpPr>
              <a:cxnSpLocks/>
            </p:cNvCxnSpPr>
            <p:nvPr/>
          </p:nvCxnSpPr>
          <p:spPr>
            <a:xfrm>
              <a:off x="3613806" y="3404132"/>
              <a:ext cx="1255626" cy="0"/>
            </a:xfrm>
            <a:prstGeom prst="line">
              <a:avLst/>
            </a:prstGeom>
            <a:ln>
              <a:solidFill>
                <a:srgbClr val="F4F3F5"/>
              </a:solidFill>
            </a:ln>
          </p:spPr>
          <p:style>
            <a:lnRef idx="1">
              <a:schemeClr val="accent1"/>
            </a:lnRef>
            <a:fillRef idx="0">
              <a:schemeClr val="accent1"/>
            </a:fillRef>
            <a:effectRef idx="0">
              <a:schemeClr val="accent1"/>
            </a:effectRef>
            <a:fontRef idx="minor">
              <a:schemeClr val="tx1"/>
            </a:fontRef>
          </p:style>
        </p:cxnSp>
      </p:grpSp>
      <p:grpSp>
        <p:nvGrpSpPr>
          <p:cNvPr id="99" name="Group 98" descr="Location icon indicating &quot;you are here&quot;, after the Copilot essentials checklist and at the fork between the User Enablement and Technical Readiness paths.">
            <a:extLst>
              <a:ext uri="{FF2B5EF4-FFF2-40B4-BE49-F238E27FC236}">
                <a16:creationId xmlns:a16="http://schemas.microsoft.com/office/drawing/2014/main" id="{0BC23CD1-A2E8-F83A-41A2-7A9D03854E63}"/>
              </a:ext>
            </a:extLst>
          </p:cNvPr>
          <p:cNvGrpSpPr/>
          <p:nvPr/>
        </p:nvGrpSpPr>
        <p:grpSpPr>
          <a:xfrm>
            <a:off x="5068350" y="2728221"/>
            <a:ext cx="1374013" cy="1602457"/>
            <a:chOff x="5068350" y="2661769"/>
            <a:chExt cx="1374013" cy="1602457"/>
          </a:xfrm>
        </p:grpSpPr>
        <p:sp>
          <p:nvSpPr>
            <p:cNvPr id="100" name="Rectangle: Rounded Corners 25">
              <a:extLst>
                <a:ext uri="{FF2B5EF4-FFF2-40B4-BE49-F238E27FC236}">
                  <a16:creationId xmlns:a16="http://schemas.microsoft.com/office/drawing/2014/main" id="{00228D4F-E5C2-53F8-64BD-EC49C55739E9}"/>
                </a:ext>
              </a:extLst>
            </p:cNvPr>
            <p:cNvSpPr/>
            <p:nvPr/>
          </p:nvSpPr>
          <p:spPr>
            <a:xfrm>
              <a:off x="5068350" y="2661769"/>
              <a:ext cx="1374013" cy="1602457"/>
            </a:xfrm>
            <a:prstGeom prst="roundRect">
              <a:avLst>
                <a:gd name="adj" fmla="val 7352"/>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251999"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t>You are here</a:t>
              </a:r>
            </a:p>
          </p:txBody>
        </p:sp>
        <p:sp>
          <p:nvSpPr>
            <p:cNvPr id="101" name="Graphic 7">
              <a:extLst>
                <a:ext uri="{FF2B5EF4-FFF2-40B4-BE49-F238E27FC236}">
                  <a16:creationId xmlns:a16="http://schemas.microsoft.com/office/drawing/2014/main" id="{5F0D9D8D-A689-B868-0EE0-B86162729F55}"/>
                </a:ext>
              </a:extLst>
            </p:cNvPr>
            <p:cNvSpPr/>
            <p:nvPr/>
          </p:nvSpPr>
          <p:spPr>
            <a:xfrm>
              <a:off x="5563897" y="2926273"/>
              <a:ext cx="382919" cy="439386"/>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02" name="Group 101" descr="User Enablement: Prepare organization and employees for the AI transformation journey.">
            <a:extLst>
              <a:ext uri="{FF2B5EF4-FFF2-40B4-BE49-F238E27FC236}">
                <a16:creationId xmlns:a16="http://schemas.microsoft.com/office/drawing/2014/main" id="{864BCA5E-91C2-E88F-E90C-B1039610787E}"/>
              </a:ext>
            </a:extLst>
          </p:cNvPr>
          <p:cNvGrpSpPr/>
          <p:nvPr/>
        </p:nvGrpSpPr>
        <p:grpSpPr>
          <a:xfrm>
            <a:off x="6696222" y="1550748"/>
            <a:ext cx="4383985" cy="1314317"/>
            <a:chOff x="6696222" y="1484296"/>
            <a:chExt cx="4383985" cy="1314317"/>
          </a:xfrm>
        </p:grpSpPr>
        <p:sp>
          <p:nvSpPr>
            <p:cNvPr id="103" name="Rectangle: Rounded Corners 15">
              <a:extLst>
                <a:ext uri="{FF2B5EF4-FFF2-40B4-BE49-F238E27FC236}">
                  <a16:creationId xmlns:a16="http://schemas.microsoft.com/office/drawing/2014/main" id="{88433C36-F3BC-7CBE-9407-CA6CF7ADD80D}"/>
                </a:ext>
              </a:extLst>
            </p:cNvPr>
            <p:cNvSpPr/>
            <p:nvPr/>
          </p:nvSpPr>
          <p:spPr>
            <a:xfrm>
              <a:off x="6696222" y="1642950"/>
              <a:ext cx="4234226" cy="1155663"/>
            </a:xfrm>
            <a:prstGeom prst="roundRect">
              <a:avLst>
                <a:gd name="adj" fmla="val 7992"/>
              </a:avLst>
            </a:prstGeom>
            <a:solidFill>
              <a:schemeClr val="bg1"/>
            </a:solidFill>
            <a:ln>
              <a:solidFill>
                <a:srgbClr val="C03B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UI"/>
                <a:ea typeface="+mn-ea"/>
                <a:cs typeface="+mn-cs"/>
              </a:endParaRPr>
            </a:p>
          </p:txBody>
        </p:sp>
        <p:sp>
          <p:nvSpPr>
            <p:cNvPr id="104" name="TextBox 103">
              <a:extLst>
                <a:ext uri="{FF2B5EF4-FFF2-40B4-BE49-F238E27FC236}">
                  <a16:creationId xmlns:a16="http://schemas.microsoft.com/office/drawing/2014/main" id="{AD484BB5-7062-B612-1921-C2F72FC13C0B}"/>
                </a:ext>
              </a:extLst>
            </p:cNvPr>
            <p:cNvSpPr txBox="1"/>
            <p:nvPr/>
          </p:nvSpPr>
          <p:spPr>
            <a:xfrm>
              <a:off x="6755290" y="1711621"/>
              <a:ext cx="1963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Human change</a:t>
              </a:r>
            </a:p>
          </p:txBody>
        </p:sp>
        <p:grpSp>
          <p:nvGrpSpPr>
            <p:cNvPr id="105" name="Group 104">
              <a:extLst>
                <a:ext uri="{FF2B5EF4-FFF2-40B4-BE49-F238E27FC236}">
                  <a16:creationId xmlns:a16="http://schemas.microsoft.com/office/drawing/2014/main" id="{BB103861-45DB-F628-DBFA-0824BD6D066D}"/>
                </a:ext>
              </a:extLst>
            </p:cNvPr>
            <p:cNvGrpSpPr/>
            <p:nvPr/>
          </p:nvGrpSpPr>
          <p:grpSpPr>
            <a:xfrm>
              <a:off x="10255431" y="1484296"/>
              <a:ext cx="460064" cy="460064"/>
              <a:chOff x="9329369" y="1297527"/>
              <a:chExt cx="556677" cy="556677"/>
            </a:xfrm>
          </p:grpSpPr>
          <p:sp>
            <p:nvSpPr>
              <p:cNvPr id="107" name="Oval 106">
                <a:extLst>
                  <a:ext uri="{FF2B5EF4-FFF2-40B4-BE49-F238E27FC236}">
                    <a16:creationId xmlns:a16="http://schemas.microsoft.com/office/drawing/2014/main" id="{3177A217-F156-307D-C43B-625919971A2C}"/>
                  </a:ext>
                </a:extLst>
              </p:cNvPr>
              <p:cNvSpPr/>
              <p:nvPr/>
            </p:nvSpPr>
            <p:spPr>
              <a:xfrm>
                <a:off x="9329369" y="1297527"/>
                <a:ext cx="556677" cy="556677"/>
              </a:xfrm>
              <a:prstGeom prst="ellipse">
                <a:avLst/>
              </a:prstGeom>
              <a:solidFill>
                <a:schemeClr val="bg1"/>
              </a:solidFill>
              <a:ln>
                <a:solidFill>
                  <a:srgbClr val="C03B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108" name="Picture 107">
                <a:extLst>
                  <a:ext uri="{FF2B5EF4-FFF2-40B4-BE49-F238E27FC236}">
                    <a16:creationId xmlns:a16="http://schemas.microsoft.com/office/drawing/2014/main" id="{76D34B35-A8CF-4F06-EA9B-46D5894E4EDA}"/>
                  </a:ext>
                </a:extLst>
              </p:cNvPr>
              <p:cNvPicPr>
                <a:picLocks/>
              </p:cNvPicPr>
              <p:nvPr/>
            </p:nvPicPr>
            <p:blipFill>
              <a:blip r:embed="rId4" cstate="screen">
                <a:extLst>
                  <a:ext uri="{28A0092B-C50C-407E-A947-70E740481C1C}">
                    <a14:useLocalDpi xmlns:a14="http://schemas.microsoft.com/office/drawing/2010/main"/>
                  </a:ext>
                </a:extLst>
              </a:blip>
              <a:srcRect/>
              <a:stretch/>
            </p:blipFill>
            <p:spPr>
              <a:xfrm>
                <a:off x="9411688" y="1379846"/>
                <a:ext cx="392040" cy="392040"/>
              </a:xfrm>
              <a:prstGeom prst="rect">
                <a:avLst/>
              </a:prstGeom>
            </p:spPr>
          </p:pic>
        </p:grpSp>
        <p:sp>
          <p:nvSpPr>
            <p:cNvPr id="106" name="TextBox 105">
              <a:extLst>
                <a:ext uri="{FF2B5EF4-FFF2-40B4-BE49-F238E27FC236}">
                  <a16:creationId xmlns:a16="http://schemas.microsoft.com/office/drawing/2014/main" id="{7E22578D-3986-69AC-EC72-016BBFD007F0}"/>
                </a:ext>
              </a:extLst>
            </p:cNvPr>
            <p:cNvSpPr txBox="1"/>
            <p:nvPr/>
          </p:nvSpPr>
          <p:spPr>
            <a:xfrm>
              <a:off x="6752299" y="2120499"/>
              <a:ext cx="4327908" cy="461665"/>
            </a:xfrm>
            <a:prstGeom prst="rect">
              <a:avLst/>
            </a:prstGeom>
            <a:noFill/>
          </p:spPr>
          <p:txBody>
            <a:bodyPr wrap="square" lIns="91440" tIns="45720" rIns="91440" bIns="45720" rtlCol="0" anchor="t">
              <a:spAutoFit/>
            </a:bodyPr>
            <a:lstStyle/>
            <a:p>
              <a:pPr>
                <a:defRPr/>
              </a:pPr>
              <a:r>
                <a:rPr kumimoji="0" lang="en-US" sz="1200" b="0" i="0" u="none" strike="noStrike" kern="1200" cap="none" spc="0" normalizeH="0" baseline="0" noProof="0">
                  <a:ln>
                    <a:noFill/>
                  </a:ln>
                  <a:solidFill>
                    <a:prstClr val="black"/>
                  </a:solidFill>
                  <a:effectLst/>
                  <a:uLnTx/>
                  <a:uFillTx/>
                  <a:latin typeface="Segoe UI"/>
                  <a:ea typeface="+mn-ea"/>
                  <a:cs typeface="+mn-cs"/>
                </a:rPr>
                <a:t>Prepare organization and employees for the AI transformation journey</a:t>
              </a:r>
              <a:r>
                <a:rPr lang="en-US" sz="1200">
                  <a:solidFill>
                    <a:prstClr val="black"/>
                  </a:solidFill>
                  <a:latin typeface="Segoe UI"/>
                </a:rPr>
                <a:t> through user enablement programs</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grpSp>
      <p:cxnSp>
        <p:nvCxnSpPr>
          <p:cNvPr id="110" name="Straight Connector 109">
            <a:extLst>
              <a:ext uri="{FF2B5EF4-FFF2-40B4-BE49-F238E27FC236}">
                <a16:creationId xmlns:a16="http://schemas.microsoft.com/office/drawing/2014/main" id="{5D2C1C5B-3AF7-C4E9-E05F-9E8C08E1EE59}"/>
              </a:ext>
              <a:ext uri="{C183D7F6-B498-43B3-948B-1728B52AA6E4}">
                <adec:decorative xmlns:adec="http://schemas.microsoft.com/office/drawing/2017/decorative" val="1"/>
              </a:ext>
            </a:extLst>
          </p:cNvPr>
          <p:cNvCxnSpPr>
            <a:cxnSpLocks/>
          </p:cNvCxnSpPr>
          <p:nvPr/>
        </p:nvCxnSpPr>
        <p:spPr>
          <a:xfrm>
            <a:off x="8803309" y="2976615"/>
            <a:ext cx="0" cy="1097261"/>
          </a:xfrm>
          <a:prstGeom prst="line">
            <a:avLst/>
          </a:prstGeom>
          <a:ln w="25400">
            <a:gradFill>
              <a:gsLst>
                <a:gs pos="0">
                  <a:srgbClr val="C03BC4"/>
                </a:gs>
                <a:gs pos="52000">
                  <a:srgbClr val="0078D4"/>
                </a:gs>
                <a:gs pos="48000">
                  <a:srgbClr val="C03BC4"/>
                </a:gs>
                <a:gs pos="100000">
                  <a:srgbClr val="0078D4"/>
                </a:gs>
              </a:gsLst>
              <a:lin ang="5400000" scaled="1"/>
            </a:gra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111" name="Rectangle: Rounded Corners 15">
            <a:extLst>
              <a:ext uri="{FF2B5EF4-FFF2-40B4-BE49-F238E27FC236}">
                <a16:creationId xmlns:a16="http://schemas.microsoft.com/office/drawing/2014/main" id="{380275E8-CCB8-719B-8B98-94BE9138EC60}"/>
              </a:ext>
              <a:ext uri="{C183D7F6-B498-43B3-948B-1728B52AA6E4}">
                <adec:decorative xmlns:adec="http://schemas.microsoft.com/office/drawing/2017/decorative" val="0"/>
              </a:ext>
            </a:extLst>
          </p:cNvPr>
          <p:cNvSpPr/>
          <p:nvPr/>
        </p:nvSpPr>
        <p:spPr>
          <a:xfrm>
            <a:off x="6696221" y="3280661"/>
            <a:ext cx="4234217" cy="479142"/>
          </a:xfrm>
          <a:prstGeom prst="roundRect">
            <a:avLst>
              <a:gd name="adj" fmla="val 15277"/>
            </a:avLst>
          </a:prstGeom>
          <a:solidFill>
            <a:schemeClr val="bg1"/>
          </a:solidFill>
          <a:ln>
            <a:solidFill>
              <a:schemeClr val="bg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Segoe UI"/>
                <a:ea typeface="+mn-ea"/>
                <a:cs typeface="+mn-cs"/>
              </a:rPr>
              <a:t>Workstreams support each other for maximum value and ROI</a:t>
            </a:r>
          </a:p>
        </p:txBody>
      </p:sp>
      <p:sp>
        <p:nvSpPr>
          <p:cNvPr id="122" name="TextBox 121">
            <a:extLst>
              <a:ext uri="{FF2B5EF4-FFF2-40B4-BE49-F238E27FC236}">
                <a16:creationId xmlns:a16="http://schemas.microsoft.com/office/drawing/2014/main" id="{1CB092FD-9524-72C8-2424-40F4C99EE5CA}"/>
              </a:ext>
            </a:extLst>
          </p:cNvPr>
          <p:cNvSpPr txBox="1"/>
          <p:nvPr/>
        </p:nvSpPr>
        <p:spPr>
          <a:xfrm>
            <a:off x="6741353" y="3557731"/>
            <a:ext cx="4138271" cy="153888"/>
          </a:xfrm>
          <a:prstGeom prst="rect">
            <a:avLst/>
          </a:prstGeom>
          <a:noFill/>
        </p:spPr>
        <p:txBody>
          <a:bodyPr wrap="square" lIns="0" tIns="0" rIns="0" bIns="0" rtlCol="0" anchor="t">
            <a:spAutoFit/>
          </a:bodyPr>
          <a:lstStyle/>
          <a:p>
            <a:pPr algn="ctr" defTabSz="914367">
              <a:defRPr/>
            </a:pPr>
            <a:r>
              <a:rPr lang="en-US" sz="1000" spc="-50">
                <a:solidFill>
                  <a:srgbClr val="8661C5"/>
                </a:solidFill>
                <a:latin typeface="Segoe UI Semibold"/>
                <a:cs typeface="Segoe UI Semibold"/>
              </a:rPr>
              <a:t>Get ready  &gt;  Onboard &amp; engage  &gt;  Deliver impact  &gt;  Extend &amp; optimize</a:t>
            </a:r>
          </a:p>
        </p:txBody>
      </p:sp>
      <p:grpSp>
        <p:nvGrpSpPr>
          <p:cNvPr id="112" name="Group 111" descr="Technical Readiness:">
            <a:extLst>
              <a:ext uri="{FF2B5EF4-FFF2-40B4-BE49-F238E27FC236}">
                <a16:creationId xmlns:a16="http://schemas.microsoft.com/office/drawing/2014/main" id="{918974A9-DD19-DA8D-A149-56B2B4239615}"/>
              </a:ext>
            </a:extLst>
          </p:cNvPr>
          <p:cNvGrpSpPr/>
          <p:nvPr/>
        </p:nvGrpSpPr>
        <p:grpSpPr>
          <a:xfrm>
            <a:off x="6696221" y="4049654"/>
            <a:ext cx="4596215" cy="1314317"/>
            <a:chOff x="6696221" y="3983202"/>
            <a:chExt cx="4596215" cy="1314317"/>
          </a:xfrm>
        </p:grpSpPr>
        <p:sp>
          <p:nvSpPr>
            <p:cNvPr id="113" name="Rectangle: Rounded Corners 15">
              <a:extLst>
                <a:ext uri="{FF2B5EF4-FFF2-40B4-BE49-F238E27FC236}">
                  <a16:creationId xmlns:a16="http://schemas.microsoft.com/office/drawing/2014/main" id="{F8CC6432-DE83-D98F-6E7F-844A16EDFC64}"/>
                </a:ext>
              </a:extLst>
            </p:cNvPr>
            <p:cNvSpPr/>
            <p:nvPr/>
          </p:nvSpPr>
          <p:spPr>
            <a:xfrm>
              <a:off x="6696221" y="4141856"/>
              <a:ext cx="4234217" cy="1155663"/>
            </a:xfrm>
            <a:prstGeom prst="roundRect">
              <a:avLst>
                <a:gd name="adj" fmla="val 7992"/>
              </a:avLst>
            </a:prstGeom>
            <a:solidFill>
              <a:schemeClr val="bg1"/>
            </a:solidFill>
            <a:ln>
              <a:solidFill>
                <a:srgbClr val="0078D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UI"/>
                <a:ea typeface="+mn-ea"/>
                <a:cs typeface="+mn-cs"/>
              </a:endParaRPr>
            </a:p>
          </p:txBody>
        </p:sp>
        <p:sp>
          <p:nvSpPr>
            <p:cNvPr id="114" name="TextBox 113">
              <a:extLst>
                <a:ext uri="{FF2B5EF4-FFF2-40B4-BE49-F238E27FC236}">
                  <a16:creationId xmlns:a16="http://schemas.microsoft.com/office/drawing/2014/main" id="{5AFB5757-F48D-119C-9892-2AFDBCF1D704}"/>
                </a:ext>
              </a:extLst>
            </p:cNvPr>
            <p:cNvSpPr txBox="1"/>
            <p:nvPr/>
          </p:nvSpPr>
          <p:spPr>
            <a:xfrm>
              <a:off x="6754584" y="4253789"/>
              <a:ext cx="2651245"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UI Semibold"/>
                  <a:cs typeface="Segoe UI Semibold"/>
                </a:rPr>
                <a:t>Technical readiness</a:t>
              </a:r>
            </a:p>
          </p:txBody>
        </p:sp>
        <p:grpSp>
          <p:nvGrpSpPr>
            <p:cNvPr id="115" name="Group 114">
              <a:extLst>
                <a:ext uri="{FF2B5EF4-FFF2-40B4-BE49-F238E27FC236}">
                  <a16:creationId xmlns:a16="http://schemas.microsoft.com/office/drawing/2014/main" id="{21937C60-2F5B-A4F8-B5D1-FE5E59304CDB}"/>
                </a:ext>
              </a:extLst>
            </p:cNvPr>
            <p:cNvGrpSpPr/>
            <p:nvPr/>
          </p:nvGrpSpPr>
          <p:grpSpPr>
            <a:xfrm>
              <a:off x="10255431" y="3983202"/>
              <a:ext cx="460064" cy="460064"/>
              <a:chOff x="9329369" y="1297527"/>
              <a:chExt cx="556677" cy="556677"/>
            </a:xfrm>
          </p:grpSpPr>
          <p:sp>
            <p:nvSpPr>
              <p:cNvPr id="117" name="Oval 116">
                <a:extLst>
                  <a:ext uri="{FF2B5EF4-FFF2-40B4-BE49-F238E27FC236}">
                    <a16:creationId xmlns:a16="http://schemas.microsoft.com/office/drawing/2014/main" id="{063B14F3-42F7-C2CB-16C5-FA13BB2EE1ED}"/>
                  </a:ext>
                </a:extLst>
              </p:cNvPr>
              <p:cNvSpPr/>
              <p:nvPr/>
            </p:nvSpPr>
            <p:spPr>
              <a:xfrm>
                <a:off x="9329369" y="1297527"/>
                <a:ext cx="556677" cy="556677"/>
              </a:xfrm>
              <a:prstGeom prst="ellipse">
                <a:avLst/>
              </a:prstGeom>
              <a:solidFill>
                <a:schemeClr val="bg1"/>
              </a:solidFill>
              <a:ln>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118" name="Picture 117">
                <a:extLst>
                  <a:ext uri="{FF2B5EF4-FFF2-40B4-BE49-F238E27FC236}">
                    <a16:creationId xmlns:a16="http://schemas.microsoft.com/office/drawing/2014/main" id="{1DC7E57C-F970-FE48-9332-139B82FCA85E}"/>
                  </a:ext>
                </a:extLst>
              </p:cNvPr>
              <p:cNvPicPr>
                <a:picLocks/>
              </p:cNvPicPr>
              <p:nvPr/>
            </p:nvPicPr>
            <p:blipFill>
              <a:blip r:embed="rId4" cstate="screen">
                <a:extLst>
                  <a:ext uri="{28A0092B-C50C-407E-A947-70E740481C1C}">
                    <a14:useLocalDpi xmlns:a14="http://schemas.microsoft.com/office/drawing/2010/main"/>
                  </a:ext>
                </a:extLst>
              </a:blip>
              <a:srcRect/>
              <a:stretch/>
            </p:blipFill>
            <p:spPr>
              <a:xfrm>
                <a:off x="9411688" y="1379846"/>
                <a:ext cx="392040" cy="392040"/>
              </a:xfrm>
              <a:prstGeom prst="rect">
                <a:avLst/>
              </a:prstGeom>
            </p:spPr>
          </p:pic>
        </p:grpSp>
        <p:sp>
          <p:nvSpPr>
            <p:cNvPr id="116" name="TextBox 115">
              <a:extLst>
                <a:ext uri="{FF2B5EF4-FFF2-40B4-BE49-F238E27FC236}">
                  <a16:creationId xmlns:a16="http://schemas.microsoft.com/office/drawing/2014/main" id="{A84EBEE8-EBC5-3451-E8F8-1DB79F4C6338}"/>
                </a:ext>
              </a:extLst>
            </p:cNvPr>
            <p:cNvSpPr txBox="1"/>
            <p:nvPr/>
          </p:nvSpPr>
          <p:spPr>
            <a:xfrm>
              <a:off x="6751593" y="4632407"/>
              <a:ext cx="4540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Address technical deployment and optimization, including governance, security, compliance, and management</a:t>
              </a:r>
            </a:p>
          </p:txBody>
        </p:sp>
      </p:grpSp>
      <p:grpSp>
        <p:nvGrpSpPr>
          <p:cNvPr id="119" name="Group 118" descr="Straight arrow indicating that the leadership journey is a third and separate path.">
            <a:extLst>
              <a:ext uri="{FF2B5EF4-FFF2-40B4-BE49-F238E27FC236}">
                <a16:creationId xmlns:a16="http://schemas.microsoft.com/office/drawing/2014/main" id="{9071ED45-46EE-4F48-EA14-90C4D8C48994}"/>
              </a:ext>
            </a:extLst>
          </p:cNvPr>
          <p:cNvGrpSpPr/>
          <p:nvPr/>
        </p:nvGrpSpPr>
        <p:grpSpPr>
          <a:xfrm>
            <a:off x="915900" y="5478779"/>
            <a:ext cx="10360200" cy="519351"/>
            <a:chOff x="915900" y="5478779"/>
            <a:chExt cx="10360200" cy="519351"/>
          </a:xfrm>
        </p:grpSpPr>
        <p:cxnSp>
          <p:nvCxnSpPr>
            <p:cNvPr id="120" name="Straight Arrow Connector 119">
              <a:extLst>
                <a:ext uri="{FF2B5EF4-FFF2-40B4-BE49-F238E27FC236}">
                  <a16:creationId xmlns:a16="http://schemas.microsoft.com/office/drawing/2014/main" id="{6F9953EC-DFA9-FC20-41BC-A464C97E3A4D}"/>
                </a:ext>
              </a:extLst>
            </p:cNvPr>
            <p:cNvCxnSpPr>
              <a:cxnSpLocks/>
            </p:cNvCxnSpPr>
            <p:nvPr/>
          </p:nvCxnSpPr>
          <p:spPr>
            <a:xfrm>
              <a:off x="915900" y="5738454"/>
              <a:ext cx="10360200" cy="0"/>
            </a:xfrm>
            <a:prstGeom prst="straightConnector1">
              <a:avLst/>
            </a:prstGeom>
            <a:ln w="25400">
              <a:solidFill>
                <a:srgbClr val="8661C5"/>
              </a:solidFill>
              <a:headEnd type="oval"/>
              <a:tailEnd type="arrow" w="lg" len="sm"/>
            </a:ln>
          </p:spPr>
          <p:style>
            <a:lnRef idx="1">
              <a:schemeClr val="accent1"/>
            </a:lnRef>
            <a:fillRef idx="0">
              <a:schemeClr val="accent1"/>
            </a:fillRef>
            <a:effectRef idx="0">
              <a:schemeClr val="accent1"/>
            </a:effectRef>
            <a:fontRef idx="minor">
              <a:schemeClr val="tx1"/>
            </a:fontRef>
          </p:style>
        </p:cxnSp>
        <p:sp>
          <p:nvSpPr>
            <p:cNvPr id="121" name="Rounded Rectangle 120">
              <a:extLst>
                <a:ext uri="{FF2B5EF4-FFF2-40B4-BE49-F238E27FC236}">
                  <a16:creationId xmlns:a16="http://schemas.microsoft.com/office/drawing/2014/main" id="{A2D50B08-0D4A-FA9C-4DB4-D648087B01BB}"/>
                </a:ext>
              </a:extLst>
            </p:cNvPr>
            <p:cNvSpPr/>
            <p:nvPr/>
          </p:nvSpPr>
          <p:spPr>
            <a:xfrm>
              <a:off x="4844066" y="5478779"/>
              <a:ext cx="2503869" cy="51935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45720" rIns="182880" bIns="45720" numCol="1" spcCol="0" rtlCol="0" fromWordArt="0" anchor="ctr" anchorCtr="0" forceAA="0" compatLnSpc="1">
              <a:prstTxWarp prst="textNoShape">
                <a:avLst/>
              </a:prstTxWarp>
              <a:spAutoFit/>
            </a:bodyPr>
            <a:lstStyle/>
            <a:p>
              <a:pPr algn="ctr"/>
              <a:r>
                <a:rPr lang="en-US">
                  <a:solidFill>
                    <a:schemeClr val="bg1"/>
                  </a:solidFill>
                  <a:latin typeface="Segoe UI Semibold" panose="020B0502040204020203" pitchFamily="34" charset="0"/>
                  <a:cs typeface="Segoe UI Semibold" panose="020B0502040204020203" pitchFamily="34" charset="0"/>
                </a:rPr>
                <a:t>Leadership journey</a:t>
              </a:r>
            </a:p>
          </p:txBody>
        </p:sp>
      </p:grpSp>
    </p:spTree>
    <p:extLst>
      <p:ext uri="{BB962C8B-B14F-4D97-AF65-F5344CB8AC3E}">
        <p14:creationId xmlns:p14="http://schemas.microsoft.com/office/powerpoint/2010/main" val="19655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left)">
                                      <p:cBhvr>
                                        <p:cTn id="7" dur="700"/>
                                        <p:tgtEl>
                                          <p:spTgt spid="86"/>
                                        </p:tgtEl>
                                      </p:cBhvr>
                                    </p:animEffect>
                                  </p:childTnLst>
                                </p:cTn>
                              </p:par>
                              <p:par>
                                <p:cTn id="8" presetID="10" presetClass="entr" presetSubtype="0" fill="hold" nodeType="withEffect">
                                  <p:stCondLst>
                                    <p:cond delay="50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42" presetClass="path" presetSubtype="0" decel="50000" fill="hold" nodeType="withEffect">
                                  <p:stCondLst>
                                    <p:cond delay="500"/>
                                  </p:stCondLst>
                                  <p:childTnLst>
                                    <p:animMotion origin="layout" path="M -0.01744 0.00093 L 0.00092 0.00093 " pathEditMode="relative" rAng="0" ptsTypes="AA">
                                      <p:cBhvr>
                                        <p:cTn id="12" dur="500" fill="hold"/>
                                        <p:tgtEl>
                                          <p:spTgt spid="91"/>
                                        </p:tgtEl>
                                        <p:attrNameLst>
                                          <p:attrName>ppt_x</p:attrName>
                                          <p:attrName>ppt_y</p:attrName>
                                        </p:attrNameLst>
                                      </p:cBhvr>
                                      <p:rCtr x="911" y="0"/>
                                    </p:animMotion>
                                  </p:childTnLst>
                                </p:cTn>
                              </p:par>
                              <p:par>
                                <p:cTn id="13" presetID="10" presetClass="entr" presetSubtype="0" fill="hold" nodeType="withEffect">
                                  <p:stCondLst>
                                    <p:cond delay="800"/>
                                  </p:stCondLst>
                                  <p:childTnLst>
                                    <p:set>
                                      <p:cBhvr>
                                        <p:cTn id="14" dur="1" fill="hold">
                                          <p:stCondLst>
                                            <p:cond delay="0"/>
                                          </p:stCondLst>
                                        </p:cTn>
                                        <p:tgtEl>
                                          <p:spTgt spid="99"/>
                                        </p:tgtEl>
                                        <p:attrNameLst>
                                          <p:attrName>style.visibility</p:attrName>
                                        </p:attrNameLst>
                                      </p:cBhvr>
                                      <p:to>
                                        <p:strVal val="visible"/>
                                      </p:to>
                                    </p:set>
                                    <p:animEffect transition="in" filter="fade">
                                      <p:cBhvr>
                                        <p:cTn id="15" dur="500"/>
                                        <p:tgtEl>
                                          <p:spTgt spid="99"/>
                                        </p:tgtEl>
                                      </p:cBhvr>
                                    </p:animEffect>
                                  </p:childTnLst>
                                </p:cTn>
                              </p:par>
                              <p:par>
                                <p:cTn id="16" presetID="6" presetClass="emph" presetSubtype="0" accel="50000" autoRev="1" fill="hold" nodeType="withEffect">
                                  <p:stCondLst>
                                    <p:cond delay="500"/>
                                  </p:stCondLst>
                                  <p:childTnLst>
                                    <p:animScale>
                                      <p:cBhvr>
                                        <p:cTn id="17" dur="300" fill="hold"/>
                                        <p:tgtEl>
                                          <p:spTgt spid="99"/>
                                        </p:tgtEl>
                                      </p:cBhvr>
                                      <p:by x="85000" y="85000"/>
                                    </p:animScale>
                                  </p:childTnLst>
                                </p:cTn>
                              </p:par>
                              <p:par>
                                <p:cTn id="18" presetID="10" presetClass="entr" presetSubtype="0" fill="hold" nodeType="withEffect">
                                  <p:stCondLst>
                                    <p:cond delay="1000"/>
                                  </p:stCondLst>
                                  <p:childTnLst>
                                    <p:set>
                                      <p:cBhvr>
                                        <p:cTn id="19" dur="1" fill="hold">
                                          <p:stCondLst>
                                            <p:cond delay="0"/>
                                          </p:stCondLst>
                                        </p:cTn>
                                        <p:tgtEl>
                                          <p:spTgt spid="102"/>
                                        </p:tgtEl>
                                        <p:attrNameLst>
                                          <p:attrName>style.visibility</p:attrName>
                                        </p:attrNameLst>
                                      </p:cBhvr>
                                      <p:to>
                                        <p:strVal val="visible"/>
                                      </p:to>
                                    </p:set>
                                    <p:animEffect transition="in" filter="fade">
                                      <p:cBhvr>
                                        <p:cTn id="20" dur="500"/>
                                        <p:tgtEl>
                                          <p:spTgt spid="102"/>
                                        </p:tgtEl>
                                      </p:cBhvr>
                                    </p:animEffect>
                                  </p:childTnLst>
                                </p:cTn>
                              </p:par>
                              <p:par>
                                <p:cTn id="21" presetID="42" presetClass="path" presetSubtype="0" decel="100000" fill="hold" nodeType="withEffect">
                                  <p:stCondLst>
                                    <p:cond delay="1000"/>
                                  </p:stCondLst>
                                  <p:childTnLst>
                                    <p:animMotion origin="layout" path="M 3.54167E-6 -7.40741E-7 L 3.54167E-6 0.03542 " pathEditMode="relative" rAng="0" ptsTypes="AA">
                                      <p:cBhvr>
                                        <p:cTn id="22" dur="700" spd="-100000" fill="hold"/>
                                        <p:tgtEl>
                                          <p:spTgt spid="102"/>
                                        </p:tgtEl>
                                        <p:attrNameLst>
                                          <p:attrName>ppt_x</p:attrName>
                                          <p:attrName>ppt_y</p:attrName>
                                        </p:attrNameLst>
                                      </p:cBhvr>
                                      <p:rCtr x="0" y="1759"/>
                                    </p:animMotion>
                                  </p:childTnLst>
                                </p:cTn>
                              </p:par>
                              <p:par>
                                <p:cTn id="23" presetID="10" presetClass="entr" presetSubtype="0" fill="hold" nodeType="withEffect">
                                  <p:stCondLst>
                                    <p:cond delay="1000"/>
                                  </p:stCondLst>
                                  <p:childTnLst>
                                    <p:set>
                                      <p:cBhvr>
                                        <p:cTn id="24" dur="1" fill="hold">
                                          <p:stCondLst>
                                            <p:cond delay="0"/>
                                          </p:stCondLst>
                                        </p:cTn>
                                        <p:tgtEl>
                                          <p:spTgt spid="112"/>
                                        </p:tgtEl>
                                        <p:attrNameLst>
                                          <p:attrName>style.visibility</p:attrName>
                                        </p:attrNameLst>
                                      </p:cBhvr>
                                      <p:to>
                                        <p:strVal val="visible"/>
                                      </p:to>
                                    </p:set>
                                    <p:animEffect transition="in" filter="fade">
                                      <p:cBhvr>
                                        <p:cTn id="25" dur="500"/>
                                        <p:tgtEl>
                                          <p:spTgt spid="112"/>
                                        </p:tgtEl>
                                      </p:cBhvr>
                                    </p:animEffect>
                                  </p:childTnLst>
                                </p:cTn>
                              </p:par>
                              <p:par>
                                <p:cTn id="26" presetID="42" presetClass="path" presetSubtype="0" decel="100000" fill="hold" nodeType="withEffect">
                                  <p:stCondLst>
                                    <p:cond delay="1000"/>
                                  </p:stCondLst>
                                  <p:childTnLst>
                                    <p:animMotion origin="layout" path="M -2.08333E-7 -2.59259E-6 L -2.08333E-7 -0.03287 " pathEditMode="relative" rAng="0" ptsTypes="AA">
                                      <p:cBhvr>
                                        <p:cTn id="27" dur="700" spd="-100000" fill="hold"/>
                                        <p:tgtEl>
                                          <p:spTgt spid="112"/>
                                        </p:tgtEl>
                                        <p:attrNameLst>
                                          <p:attrName>ppt_x</p:attrName>
                                          <p:attrName>ppt_y</p:attrName>
                                        </p:attrNameLst>
                                      </p:cBhvr>
                                      <p:rCtr x="0" y="-1644"/>
                                    </p:animMotion>
                                  </p:childTnLst>
                                </p:cTn>
                              </p:par>
                              <p:par>
                                <p:cTn id="28" presetID="10" presetClass="entr" presetSubtype="0" fill="hold" grpId="0" nodeType="withEffect">
                                  <p:stCondLst>
                                    <p:cond delay="500"/>
                                  </p:stCondLst>
                                  <p:childTnLst>
                                    <p:set>
                                      <p:cBhvr>
                                        <p:cTn id="29" dur="1" fill="hold">
                                          <p:stCondLst>
                                            <p:cond delay="0"/>
                                          </p:stCondLst>
                                        </p:cTn>
                                        <p:tgtEl>
                                          <p:spTgt spid="122"/>
                                        </p:tgtEl>
                                        <p:attrNameLst>
                                          <p:attrName>style.visibility</p:attrName>
                                        </p:attrNameLst>
                                      </p:cBhvr>
                                      <p:to>
                                        <p:strVal val="visible"/>
                                      </p:to>
                                    </p:set>
                                    <p:animEffect transition="in" filter="fade">
                                      <p:cBhvr>
                                        <p:cTn id="30" dur="500"/>
                                        <p:tgtEl>
                                          <p:spTgt spid="122"/>
                                        </p:tgtEl>
                                      </p:cBhvr>
                                    </p:animEffect>
                                  </p:childTnLst>
                                </p:cTn>
                              </p:par>
                              <p:par>
                                <p:cTn id="31" presetID="42" presetClass="path" presetSubtype="0" decel="100000" fill="hold" grpId="1" nodeType="withEffect">
                                  <p:stCondLst>
                                    <p:cond delay="500"/>
                                  </p:stCondLst>
                                  <p:childTnLst>
                                    <p:animMotion origin="layout" path="M -3.54167E-6 2.96296E-6 L -0.01966 -0.0007 " pathEditMode="relative" rAng="0" ptsTypes="AA">
                                      <p:cBhvr>
                                        <p:cTn id="32" dur="700" spd="-100000" fill="hold"/>
                                        <p:tgtEl>
                                          <p:spTgt spid="122"/>
                                        </p:tgtEl>
                                        <p:attrNameLst>
                                          <p:attrName>ppt_x</p:attrName>
                                          <p:attrName>ppt_y</p:attrName>
                                        </p:attrNameLst>
                                      </p:cBhvr>
                                      <p:rCtr x="-990" y="-46"/>
                                    </p:animMotion>
                                  </p:childTnLst>
                                </p:cTn>
                              </p:par>
                            </p:childTnLst>
                          </p:cTn>
                        </p:par>
                        <p:par>
                          <p:cTn id="33" fill="hold">
                            <p:stCondLst>
                              <p:cond delay="1700"/>
                            </p:stCondLst>
                            <p:childTnLst>
                              <p:par>
                                <p:cTn id="34" presetID="10" presetClass="entr" presetSubtype="0" fill="hold" nodeType="afterEffect">
                                  <p:stCondLst>
                                    <p:cond delay="0"/>
                                  </p:stCondLst>
                                  <p:childTnLst>
                                    <p:set>
                                      <p:cBhvr>
                                        <p:cTn id="35" dur="1" fill="hold">
                                          <p:stCondLst>
                                            <p:cond delay="0"/>
                                          </p:stCondLst>
                                        </p:cTn>
                                        <p:tgtEl>
                                          <p:spTgt spid="119"/>
                                        </p:tgtEl>
                                        <p:attrNameLst>
                                          <p:attrName>style.visibility</p:attrName>
                                        </p:attrNameLst>
                                      </p:cBhvr>
                                      <p:to>
                                        <p:strVal val="visible"/>
                                      </p:to>
                                    </p:set>
                                    <p:animEffect transition="in" filter="fade">
                                      <p:cBhvr>
                                        <p:cTn id="36"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2"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2B7A2-6ED9-DC57-BE6F-40C2F75028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B9A799-B325-572E-2FB1-9620C05C1F4A}"/>
              </a:ext>
            </a:extLst>
          </p:cNvPr>
          <p:cNvSpPr>
            <a:spLocks noGrp="1"/>
          </p:cNvSpPr>
          <p:nvPr>
            <p:ph type="title"/>
          </p:nvPr>
        </p:nvSpPr>
        <p:spPr/>
        <p:txBody>
          <a:bodyPr/>
          <a:lstStyle/>
          <a:p>
            <a:r>
              <a:rPr lang="en-US"/>
              <a:t>Functional scenario guidance</a:t>
            </a:r>
          </a:p>
        </p:txBody>
      </p:sp>
      <p:sp>
        <p:nvSpPr>
          <p:cNvPr id="3" name="Text Placeholder 2">
            <a:extLst>
              <a:ext uri="{FF2B5EF4-FFF2-40B4-BE49-F238E27FC236}">
                <a16:creationId xmlns:a16="http://schemas.microsoft.com/office/drawing/2014/main" id="{C671F1FB-A05D-66CF-5F94-0C67BAA4C861}"/>
              </a:ext>
            </a:extLst>
          </p:cNvPr>
          <p:cNvSpPr txBox="1">
            <a:spLocks/>
          </p:cNvSpPr>
          <p:nvPr/>
        </p:nvSpPr>
        <p:spPr>
          <a:xfrm>
            <a:off x="588261" y="1289050"/>
            <a:ext cx="11018837" cy="615950"/>
          </a:xfrm>
          <a:prstGeom prst="rect">
            <a:avLst/>
          </a:prstGeom>
        </p:spPr>
        <p:txBody>
          <a:bodyPr vert="horz" wrap="square" lIns="0" tIns="0" rIns="0" bIns="0" rtlCol="0">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a:cs typeface="Segoe UI Semibold" panose="020B0402040204020203" pitchFamily="34" charset="0"/>
              </a:rPr>
              <a:t>Utilize our interactive scenario library to start the conversation with business users about their pain points, opportunities, and ideas: </a:t>
            </a:r>
            <a:r>
              <a:rPr lang="en-US" sz="2000">
                <a:solidFill>
                  <a:srgbClr val="0078D4"/>
                </a:solidFill>
                <a:latin typeface="Segoe UI"/>
                <a:cs typeface="+mn-cs"/>
                <a:hlinkClick r:id="rId3">
                  <a:extLst>
                    <a:ext uri="{A12FA001-AC4F-418D-AE19-62706E023703}">
                      <ahyp:hlinkClr xmlns:ahyp="http://schemas.microsoft.com/office/drawing/2018/hyperlinkcolor" val="tx"/>
                    </a:ext>
                  </a:extLst>
                </a:hlinkClick>
              </a:rPr>
              <a:t>aka.ms/ScenarioLibrary</a:t>
            </a:r>
            <a:r>
              <a:rPr lang="en-US" sz="2000">
                <a:latin typeface="Segoe UI"/>
                <a:cs typeface="Segoe UI Semibold" panose="020B0402040204020203" pitchFamily="34" charset="0"/>
              </a:rPr>
              <a:t>.</a:t>
            </a:r>
            <a:endParaRPr lang="en-US" sz="2000" dirty="0">
              <a:latin typeface="Segoe UI"/>
              <a:cs typeface="+mn-cs"/>
            </a:endParaRPr>
          </a:p>
        </p:txBody>
      </p:sp>
      <p:sp useBgFill="1">
        <p:nvSpPr>
          <p:cNvPr id="4" name="Rounded Rectangle 1">
            <a:extLst>
              <a:ext uri="{FF2B5EF4-FFF2-40B4-BE49-F238E27FC236}">
                <a16:creationId xmlns:a16="http://schemas.microsoft.com/office/drawing/2014/main" id="{25E0FC42-F0A1-5AF9-0D43-7918F47AF4AC}"/>
              </a:ext>
              <a:ext uri="{C183D7F6-B498-43B3-948B-1728B52AA6E4}">
                <adec:decorative xmlns:adec="http://schemas.microsoft.com/office/drawing/2017/decorative" val="1"/>
              </a:ext>
            </a:extLst>
          </p:cNvPr>
          <p:cNvSpPr/>
          <p:nvPr/>
        </p:nvSpPr>
        <p:spPr bwMode="auto">
          <a:xfrm>
            <a:off x="588261" y="2268887"/>
            <a:ext cx="4923539" cy="3784735"/>
          </a:xfrm>
          <a:prstGeom prst="roundRect">
            <a:avLst>
              <a:gd name="adj" fmla="val 252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5" name="Rounded Rectangle 1">
            <a:extLst>
              <a:ext uri="{FF2B5EF4-FFF2-40B4-BE49-F238E27FC236}">
                <a16:creationId xmlns:a16="http://schemas.microsoft.com/office/drawing/2014/main" id="{628825DB-273C-CC39-BA27-10C07B67ACB9}"/>
              </a:ext>
              <a:ext uri="{C183D7F6-B498-43B3-948B-1728B52AA6E4}">
                <adec:decorative xmlns:adec="http://schemas.microsoft.com/office/drawing/2017/decorative" val="1"/>
              </a:ext>
            </a:extLst>
          </p:cNvPr>
          <p:cNvSpPr/>
          <p:nvPr/>
        </p:nvSpPr>
        <p:spPr bwMode="auto">
          <a:xfrm>
            <a:off x="5651501" y="2268886"/>
            <a:ext cx="5909710" cy="3784735"/>
          </a:xfrm>
          <a:prstGeom prst="roundRect">
            <a:avLst>
              <a:gd name="adj" fmla="val 252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grpSp>
        <p:nvGrpSpPr>
          <p:cNvPr id="6" name="Group 5">
            <a:extLst>
              <a:ext uri="{FF2B5EF4-FFF2-40B4-BE49-F238E27FC236}">
                <a16:creationId xmlns:a16="http://schemas.microsoft.com/office/drawing/2014/main" id="{95643364-7E26-B678-1C48-F220DED70BB4}"/>
              </a:ext>
              <a:ext uri="{C183D7F6-B498-43B3-948B-1728B52AA6E4}">
                <adec:decorative xmlns:adec="http://schemas.microsoft.com/office/drawing/2017/decorative" val="1"/>
              </a:ext>
            </a:extLst>
          </p:cNvPr>
          <p:cNvGrpSpPr/>
          <p:nvPr/>
        </p:nvGrpSpPr>
        <p:grpSpPr>
          <a:xfrm>
            <a:off x="5898225" y="2409249"/>
            <a:ext cx="5404671" cy="3463833"/>
            <a:chOff x="5932292" y="2409249"/>
            <a:chExt cx="5404671" cy="3463833"/>
          </a:xfrm>
        </p:grpSpPr>
        <p:sp>
          <p:nvSpPr>
            <p:cNvPr id="7" name="Title 1">
              <a:extLst>
                <a:ext uri="{FF2B5EF4-FFF2-40B4-BE49-F238E27FC236}">
                  <a16:creationId xmlns:a16="http://schemas.microsoft.com/office/drawing/2014/main" id="{6EE1A038-09ED-BAA3-A9ED-1C974003C614}"/>
                </a:ext>
              </a:extLst>
            </p:cNvPr>
            <p:cNvSpPr txBox="1">
              <a:spLocks/>
            </p:cNvSpPr>
            <p:nvPr/>
          </p:nvSpPr>
          <p:spPr>
            <a:xfrm>
              <a:off x="5932292" y="2409249"/>
              <a:ext cx="2803474" cy="318924"/>
            </a:xfrm>
            <a:prstGeom prst="rect">
              <a:avLst/>
            </a:prstGeom>
          </p:spPr>
          <p:txBody>
            <a:bodyPr vert="horz" wrap="square" lIns="0" tIns="36000" rIns="0" bIns="36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1" indent="0" algn="l" defTabSz="913838" rtl="0" eaLnBrk="1" fontAlgn="base" latinLnBrk="0" hangingPunct="1">
                <a:lnSpc>
                  <a:spcPct val="100000"/>
                </a:lnSpc>
                <a:spcBef>
                  <a:spcPts val="0"/>
                </a:spcBef>
                <a:spcAft>
                  <a:spcPct val="0"/>
                </a:spcAft>
                <a:buClr>
                  <a:srgbClr val="DC3C00"/>
                </a:buClr>
                <a:buSzTx/>
                <a:buFontTx/>
                <a:buNone/>
                <a:tabLst/>
                <a:defRPr/>
              </a:pPr>
              <a:r>
                <a:rPr kumimoji="0" lang="en-US" sz="1600" i="0" u="none" strike="noStrike" kern="1200" cap="none" spc="0" normalizeH="0" baseline="0" noProof="0" dirty="0">
                  <a:ln>
                    <a:noFill/>
                  </a:ln>
                  <a:solidFill>
                    <a:srgbClr val="0078D4"/>
                  </a:solidFill>
                  <a:effectLst/>
                  <a:uLnTx/>
                  <a:uFillTx/>
                  <a:latin typeface="+mj-lt"/>
                  <a:ea typeface="+mn-ea"/>
                  <a:cs typeface="Segoe UI Semibold" panose="020B0402040204020203" pitchFamily="34" charset="0"/>
                </a:rPr>
                <a:t>Downloadable guidance</a:t>
              </a:r>
            </a:p>
          </p:txBody>
        </p:sp>
        <p:pic>
          <p:nvPicPr>
            <p:cNvPr id="8" name="Picture 7">
              <a:extLst>
                <a:ext uri="{FF2B5EF4-FFF2-40B4-BE49-F238E27FC236}">
                  <a16:creationId xmlns:a16="http://schemas.microsoft.com/office/drawing/2014/main" id="{ED930063-53AD-2DB3-3F01-FC539B0A5250}"/>
                </a:ext>
              </a:extLst>
            </p:cNvPr>
            <p:cNvPicPr>
              <a:picLocks noChangeAspect="1"/>
            </p:cNvPicPr>
            <p:nvPr/>
          </p:nvPicPr>
          <p:blipFill>
            <a:blip r:embed="rId4"/>
            <a:stretch>
              <a:fillRect/>
            </a:stretch>
          </p:blipFill>
          <p:spPr>
            <a:xfrm>
              <a:off x="5948960" y="4441358"/>
              <a:ext cx="2610577" cy="1425485"/>
            </a:xfrm>
            <a:prstGeom prst="roundRect">
              <a:avLst>
                <a:gd name="adj" fmla="val 3650"/>
              </a:avLst>
            </a:prstGeom>
          </p:spPr>
        </p:pic>
        <p:pic>
          <p:nvPicPr>
            <p:cNvPr id="9" name="Picture 8">
              <a:extLst>
                <a:ext uri="{FF2B5EF4-FFF2-40B4-BE49-F238E27FC236}">
                  <a16:creationId xmlns:a16="http://schemas.microsoft.com/office/drawing/2014/main" id="{36720F0A-0F48-A633-3448-9439D316582E}"/>
                </a:ext>
              </a:extLst>
            </p:cNvPr>
            <p:cNvPicPr>
              <a:picLocks noChangeAspect="1"/>
            </p:cNvPicPr>
            <p:nvPr/>
          </p:nvPicPr>
          <p:blipFill>
            <a:blip r:embed="rId5"/>
            <a:stretch>
              <a:fillRect/>
            </a:stretch>
          </p:blipFill>
          <p:spPr>
            <a:xfrm>
              <a:off x="8725205" y="4440623"/>
              <a:ext cx="2611758" cy="1432459"/>
            </a:xfrm>
            <a:prstGeom prst="roundRect">
              <a:avLst>
                <a:gd name="adj" fmla="val 3650"/>
              </a:avLst>
            </a:prstGeom>
          </p:spPr>
        </p:pic>
      </p:grpSp>
      <p:pic>
        <p:nvPicPr>
          <p:cNvPr id="10" name="Picture 9" descr="Scenario Library image">
            <a:extLst>
              <a:ext uri="{FF2B5EF4-FFF2-40B4-BE49-F238E27FC236}">
                <a16:creationId xmlns:a16="http://schemas.microsoft.com/office/drawing/2014/main" id="{A470D51D-09DF-B0E8-C3F9-14687F1727A8}"/>
              </a:ext>
            </a:extLst>
          </p:cNvPr>
          <p:cNvPicPr>
            <a:picLocks noChangeAspect="1"/>
          </p:cNvPicPr>
          <p:nvPr/>
        </p:nvPicPr>
        <p:blipFill>
          <a:blip r:embed="rId6"/>
          <a:stretch>
            <a:fillRect/>
          </a:stretch>
        </p:blipFill>
        <p:spPr>
          <a:xfrm>
            <a:off x="618934" y="2869012"/>
            <a:ext cx="4839557" cy="2778936"/>
          </a:xfrm>
          <a:prstGeom prst="rect">
            <a:avLst/>
          </a:prstGeom>
        </p:spPr>
      </p:pic>
      <p:pic>
        <p:nvPicPr>
          <p:cNvPr id="13" name="Picture 12" descr="Use cases in the Scenario Library">
            <a:extLst>
              <a:ext uri="{FF2B5EF4-FFF2-40B4-BE49-F238E27FC236}">
                <a16:creationId xmlns:a16="http://schemas.microsoft.com/office/drawing/2014/main" id="{7301204F-8EBB-FB8D-E5EE-3F0ED623F6C6}"/>
              </a:ext>
            </a:extLst>
          </p:cNvPr>
          <p:cNvPicPr>
            <a:picLocks noChangeAspect="1"/>
          </p:cNvPicPr>
          <p:nvPr/>
        </p:nvPicPr>
        <p:blipFill>
          <a:blip r:embed="rId7"/>
          <a:stretch>
            <a:fillRect/>
          </a:stretch>
        </p:blipFill>
        <p:spPr>
          <a:xfrm>
            <a:off x="5914893" y="2869012"/>
            <a:ext cx="2610577" cy="1458570"/>
          </a:xfrm>
          <a:prstGeom prst="rect">
            <a:avLst/>
          </a:prstGeom>
        </p:spPr>
      </p:pic>
      <p:pic>
        <p:nvPicPr>
          <p:cNvPr id="14" name="Picture 13" descr="KPIs in the Scenario Library">
            <a:extLst>
              <a:ext uri="{FF2B5EF4-FFF2-40B4-BE49-F238E27FC236}">
                <a16:creationId xmlns:a16="http://schemas.microsoft.com/office/drawing/2014/main" id="{903564EA-4AC4-2DFC-CC6A-3EF83C8E7008}"/>
              </a:ext>
            </a:extLst>
          </p:cNvPr>
          <p:cNvPicPr>
            <a:picLocks noChangeAspect="1"/>
          </p:cNvPicPr>
          <p:nvPr/>
        </p:nvPicPr>
        <p:blipFill>
          <a:blip r:embed="rId8"/>
          <a:stretch>
            <a:fillRect/>
          </a:stretch>
        </p:blipFill>
        <p:spPr>
          <a:xfrm>
            <a:off x="8691138" y="2869012"/>
            <a:ext cx="2603391" cy="1458570"/>
          </a:xfrm>
          <a:prstGeom prst="rect">
            <a:avLst/>
          </a:prstGeom>
        </p:spPr>
      </p:pic>
      <p:sp>
        <p:nvSpPr>
          <p:cNvPr id="16" name="Title 1">
            <a:extLst>
              <a:ext uri="{FF2B5EF4-FFF2-40B4-BE49-F238E27FC236}">
                <a16:creationId xmlns:a16="http://schemas.microsoft.com/office/drawing/2014/main" id="{0E6FF2E3-7E6B-9CDF-930C-F7C6BD669A5E}"/>
              </a:ext>
            </a:extLst>
          </p:cNvPr>
          <p:cNvSpPr txBox="1">
            <a:spLocks/>
          </p:cNvSpPr>
          <p:nvPr/>
        </p:nvSpPr>
        <p:spPr>
          <a:xfrm>
            <a:off x="830926" y="2414873"/>
            <a:ext cx="2803474" cy="318924"/>
          </a:xfrm>
          <a:prstGeom prst="rect">
            <a:avLst/>
          </a:prstGeom>
        </p:spPr>
        <p:txBody>
          <a:bodyPr vert="horz" wrap="square" lIns="0" tIns="36000" rIns="0" bIns="36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1" indent="0" algn="l" defTabSz="913838" rtl="0" eaLnBrk="1" fontAlgn="base" latinLnBrk="0" hangingPunct="1">
              <a:lnSpc>
                <a:spcPct val="100000"/>
              </a:lnSpc>
              <a:spcBef>
                <a:spcPts val="0"/>
              </a:spcBef>
              <a:spcAft>
                <a:spcPct val="0"/>
              </a:spcAft>
              <a:buClr>
                <a:srgbClr val="DC3C00"/>
              </a:buClr>
              <a:buSzTx/>
              <a:buFontTx/>
              <a:buNone/>
              <a:tabLst/>
              <a:defRPr/>
            </a:pPr>
            <a:r>
              <a:rPr kumimoji="0" lang="en-US" sz="1600" i="0" u="none" strike="noStrike" kern="1200" cap="none" spc="0" normalizeH="0" baseline="0" noProof="0" dirty="0">
                <a:ln>
                  <a:noFill/>
                </a:ln>
                <a:solidFill>
                  <a:srgbClr val="0078D4"/>
                </a:solidFill>
                <a:effectLst/>
                <a:uLnTx/>
                <a:uFillTx/>
                <a:latin typeface="+mj-lt"/>
                <a:ea typeface="+mn-ea"/>
                <a:cs typeface="Segoe UI Semibold" panose="020B0402040204020203" pitchFamily="34" charset="0"/>
              </a:rPr>
              <a:t>Interactive library</a:t>
            </a:r>
          </a:p>
        </p:txBody>
      </p:sp>
    </p:spTree>
    <p:extLst>
      <p:ext uri="{BB962C8B-B14F-4D97-AF65-F5344CB8AC3E}">
        <p14:creationId xmlns:p14="http://schemas.microsoft.com/office/powerpoint/2010/main" val="318958998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1">
            <a:extLst>
              <a:ext uri="{FF2B5EF4-FFF2-40B4-BE49-F238E27FC236}">
                <a16:creationId xmlns:a16="http://schemas.microsoft.com/office/drawing/2014/main" id="{F449BBA6-B25C-FE9C-2B2F-28F5690EBE92}"/>
              </a:ext>
              <a:ext uri="{C183D7F6-B498-43B3-948B-1728B52AA6E4}">
                <adec:decorative xmlns:adec="http://schemas.microsoft.com/office/drawing/2017/decorative" val="1"/>
              </a:ext>
            </a:extLst>
          </p:cNvPr>
          <p:cNvSpPr/>
          <p:nvPr/>
        </p:nvSpPr>
        <p:spPr bwMode="auto">
          <a:xfrm>
            <a:off x="6259767"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Rounded Rectangle 12">
            <a:extLst>
              <a:ext uri="{FF2B5EF4-FFF2-40B4-BE49-F238E27FC236}">
                <a16:creationId xmlns:a16="http://schemas.microsoft.com/office/drawing/2014/main" id="{0C37B5A5-3E5A-AF01-1E9F-EE26DFF99CF1}"/>
              </a:ext>
              <a:ext uri="{C183D7F6-B498-43B3-948B-1728B52AA6E4}">
                <adec:decorative xmlns:adec="http://schemas.microsoft.com/office/drawing/2017/decorative" val="1"/>
              </a:ext>
            </a:extLst>
          </p:cNvPr>
          <p:cNvSpPr/>
          <p:nvPr/>
        </p:nvSpPr>
        <p:spPr bwMode="auto">
          <a:xfrm>
            <a:off x="3539787"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ounded Rectangle 13">
            <a:extLst>
              <a:ext uri="{FF2B5EF4-FFF2-40B4-BE49-F238E27FC236}">
                <a16:creationId xmlns:a16="http://schemas.microsoft.com/office/drawing/2014/main" id="{3D9CC1E3-980A-60F8-E084-9632CFBC268D}"/>
              </a:ext>
              <a:ext uri="{C183D7F6-B498-43B3-948B-1728B52AA6E4}">
                <adec:decorative xmlns:adec="http://schemas.microsoft.com/office/drawing/2017/decorative" val="1"/>
              </a:ext>
            </a:extLst>
          </p:cNvPr>
          <p:cNvSpPr/>
          <p:nvPr/>
        </p:nvSpPr>
        <p:spPr bwMode="auto">
          <a:xfrm>
            <a:off x="8979748"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0" name="Rounded Rectangle 14">
            <a:extLst>
              <a:ext uri="{FF2B5EF4-FFF2-40B4-BE49-F238E27FC236}">
                <a16:creationId xmlns:a16="http://schemas.microsoft.com/office/drawing/2014/main" id="{13DE24E6-E942-71E4-BAD6-D57A2756BFEF}"/>
              </a:ext>
              <a:ext uri="{C183D7F6-B498-43B3-948B-1728B52AA6E4}">
                <adec:decorative xmlns:adec="http://schemas.microsoft.com/office/drawing/2017/decorative" val="1"/>
              </a:ext>
            </a:extLst>
          </p:cNvPr>
          <p:cNvSpPr/>
          <p:nvPr/>
        </p:nvSpPr>
        <p:spPr bwMode="auto">
          <a:xfrm>
            <a:off x="819807"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56" name="Straight Connector 55">
            <a:extLst>
              <a:ext uri="{FF2B5EF4-FFF2-40B4-BE49-F238E27FC236}">
                <a16:creationId xmlns:a16="http://schemas.microsoft.com/office/drawing/2014/main" id="{28A78B43-3CA5-41A0-D65C-2CFDA071349E}"/>
              </a:ext>
              <a:ext uri="{C183D7F6-B498-43B3-948B-1728B52AA6E4}">
                <adec:decorative xmlns:adec="http://schemas.microsoft.com/office/drawing/2017/decorative" val="1"/>
              </a:ext>
            </a:extLst>
          </p:cNvPr>
          <p:cNvCxnSpPr>
            <a:cxnSpLocks/>
          </p:cNvCxnSpPr>
          <p:nvPr/>
        </p:nvCxnSpPr>
        <p:spPr>
          <a:xfrm>
            <a:off x="819807" y="3585667"/>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615F0B3-0F4B-5C37-C5C0-4E9CBFD2911E}"/>
              </a:ext>
              <a:ext uri="{C183D7F6-B498-43B3-948B-1728B52AA6E4}">
                <adec:decorative xmlns:adec="http://schemas.microsoft.com/office/drawing/2017/decorative" val="1"/>
              </a:ext>
            </a:extLst>
          </p:cNvPr>
          <p:cNvCxnSpPr>
            <a:cxnSpLocks/>
          </p:cNvCxnSpPr>
          <p:nvPr/>
        </p:nvCxnSpPr>
        <p:spPr>
          <a:xfrm>
            <a:off x="819807" y="227724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B71EE0C-CB8D-CF05-3578-F5688A4009D2}"/>
              </a:ext>
              <a:ext uri="{C183D7F6-B498-43B3-948B-1728B52AA6E4}">
                <adec:decorative xmlns:adec="http://schemas.microsoft.com/office/drawing/2017/decorative" val="1"/>
              </a:ext>
            </a:extLst>
          </p:cNvPr>
          <p:cNvCxnSpPr>
            <a:cxnSpLocks/>
          </p:cNvCxnSpPr>
          <p:nvPr/>
        </p:nvCxnSpPr>
        <p:spPr>
          <a:xfrm>
            <a:off x="819807" y="2710532"/>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BCA9292-F2CC-058A-F171-6D847A02CCEF}"/>
              </a:ext>
              <a:ext uri="{C183D7F6-B498-43B3-948B-1728B52AA6E4}">
                <adec:decorative xmlns:adec="http://schemas.microsoft.com/office/drawing/2017/decorative" val="1"/>
              </a:ext>
            </a:extLst>
          </p:cNvPr>
          <p:cNvCxnSpPr>
            <a:cxnSpLocks/>
          </p:cNvCxnSpPr>
          <p:nvPr/>
        </p:nvCxnSpPr>
        <p:spPr>
          <a:xfrm>
            <a:off x="819807" y="4060104"/>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07319C1-6BCA-B38D-223D-C147134D89BD}"/>
              </a:ext>
              <a:ext uri="{C183D7F6-B498-43B3-948B-1728B52AA6E4}">
                <adec:decorative xmlns:adec="http://schemas.microsoft.com/office/drawing/2017/decorative" val="1"/>
              </a:ext>
            </a:extLst>
          </p:cNvPr>
          <p:cNvCxnSpPr>
            <a:cxnSpLocks/>
          </p:cNvCxnSpPr>
          <p:nvPr/>
        </p:nvCxnSpPr>
        <p:spPr>
          <a:xfrm>
            <a:off x="819807" y="4457582"/>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CB02C3C-9DFC-E243-8A6A-964FF143C550}"/>
              </a:ext>
              <a:ext uri="{C183D7F6-B498-43B3-948B-1728B52AA6E4}">
                <adec:decorative xmlns:adec="http://schemas.microsoft.com/office/drawing/2017/decorative" val="1"/>
              </a:ext>
            </a:extLst>
          </p:cNvPr>
          <p:cNvCxnSpPr>
            <a:cxnSpLocks/>
          </p:cNvCxnSpPr>
          <p:nvPr/>
        </p:nvCxnSpPr>
        <p:spPr>
          <a:xfrm>
            <a:off x="819807" y="4910451"/>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89E5228-6EE7-4223-C50A-04FAFF211845}"/>
              </a:ext>
              <a:ext uri="{C183D7F6-B498-43B3-948B-1728B52AA6E4}">
                <adec:decorative xmlns:adec="http://schemas.microsoft.com/office/drawing/2017/decorative" val="1"/>
              </a:ext>
            </a:extLst>
          </p:cNvPr>
          <p:cNvCxnSpPr>
            <a:cxnSpLocks/>
          </p:cNvCxnSpPr>
          <p:nvPr/>
        </p:nvCxnSpPr>
        <p:spPr>
          <a:xfrm>
            <a:off x="819807" y="5322011"/>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F513EF8-AEC6-192C-23CA-EF889505A1C7}"/>
              </a:ext>
              <a:ext uri="{C183D7F6-B498-43B3-948B-1728B52AA6E4}">
                <adec:decorative xmlns:adec="http://schemas.microsoft.com/office/drawing/2017/decorative" val="1"/>
              </a:ext>
            </a:extLst>
          </p:cNvPr>
          <p:cNvCxnSpPr>
            <a:cxnSpLocks/>
          </p:cNvCxnSpPr>
          <p:nvPr/>
        </p:nvCxnSpPr>
        <p:spPr>
          <a:xfrm>
            <a:off x="3539787"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491D6F1-43C5-FFD1-C4FC-F691EC5B3256}"/>
              </a:ext>
              <a:ext uri="{C183D7F6-B498-43B3-948B-1728B52AA6E4}">
                <adec:decorative xmlns:adec="http://schemas.microsoft.com/office/drawing/2017/decorative" val="1"/>
              </a:ext>
            </a:extLst>
          </p:cNvPr>
          <p:cNvCxnSpPr>
            <a:cxnSpLocks/>
          </p:cNvCxnSpPr>
          <p:nvPr/>
        </p:nvCxnSpPr>
        <p:spPr>
          <a:xfrm>
            <a:off x="3539787" y="229976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0CEC8C0-F1B0-1D7D-5F76-8AF0DEBAD4F8}"/>
              </a:ext>
              <a:ext uri="{C183D7F6-B498-43B3-948B-1728B52AA6E4}">
                <adec:decorative xmlns:adec="http://schemas.microsoft.com/office/drawing/2017/decorative" val="1"/>
              </a:ext>
            </a:extLst>
          </p:cNvPr>
          <p:cNvCxnSpPr>
            <a:cxnSpLocks/>
          </p:cNvCxnSpPr>
          <p:nvPr/>
        </p:nvCxnSpPr>
        <p:spPr>
          <a:xfrm>
            <a:off x="3539787" y="2685104"/>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A56AE22-EA46-E80B-390B-2F6327F74B6C}"/>
              </a:ext>
              <a:ext uri="{C183D7F6-B498-43B3-948B-1728B52AA6E4}">
                <adec:decorative xmlns:adec="http://schemas.microsoft.com/office/drawing/2017/decorative" val="1"/>
              </a:ext>
            </a:extLst>
          </p:cNvPr>
          <p:cNvCxnSpPr>
            <a:cxnSpLocks/>
          </p:cNvCxnSpPr>
          <p:nvPr/>
        </p:nvCxnSpPr>
        <p:spPr>
          <a:xfrm>
            <a:off x="3539787" y="3121634"/>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666E7DF-2337-2DC1-65B5-9A91311D8CE5}"/>
              </a:ext>
              <a:ext uri="{C183D7F6-B498-43B3-948B-1728B52AA6E4}">
                <adec:decorative xmlns:adec="http://schemas.microsoft.com/office/drawing/2017/decorative" val="1"/>
              </a:ext>
            </a:extLst>
          </p:cNvPr>
          <p:cNvCxnSpPr>
            <a:cxnSpLocks/>
          </p:cNvCxnSpPr>
          <p:nvPr/>
        </p:nvCxnSpPr>
        <p:spPr>
          <a:xfrm>
            <a:off x="3539787"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39A33C6-C05A-5651-DBE3-0A451DC667A3}"/>
              </a:ext>
              <a:ext uri="{C183D7F6-B498-43B3-948B-1728B52AA6E4}">
                <adec:decorative xmlns:adec="http://schemas.microsoft.com/office/drawing/2017/decorative" val="1"/>
              </a:ext>
            </a:extLst>
          </p:cNvPr>
          <p:cNvCxnSpPr>
            <a:cxnSpLocks/>
          </p:cNvCxnSpPr>
          <p:nvPr/>
        </p:nvCxnSpPr>
        <p:spPr>
          <a:xfrm>
            <a:off x="3539787" y="5004490"/>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5A95895-945C-5F91-C969-F52DBA84F819}"/>
              </a:ext>
              <a:ext uri="{C183D7F6-B498-43B3-948B-1728B52AA6E4}">
                <adec:decorative xmlns:adec="http://schemas.microsoft.com/office/drawing/2017/decorative" val="1"/>
              </a:ext>
            </a:extLst>
          </p:cNvPr>
          <p:cNvCxnSpPr>
            <a:cxnSpLocks/>
          </p:cNvCxnSpPr>
          <p:nvPr/>
        </p:nvCxnSpPr>
        <p:spPr>
          <a:xfrm>
            <a:off x="3539787" y="5441420"/>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68DD5C3-4F8E-0B3D-B1B0-B401485F2D70}"/>
              </a:ext>
              <a:ext uri="{C183D7F6-B498-43B3-948B-1728B52AA6E4}">
                <adec:decorative xmlns:adec="http://schemas.microsoft.com/office/drawing/2017/decorative" val="1"/>
              </a:ext>
            </a:extLst>
          </p:cNvPr>
          <p:cNvCxnSpPr>
            <a:cxnSpLocks/>
          </p:cNvCxnSpPr>
          <p:nvPr/>
        </p:nvCxnSpPr>
        <p:spPr>
          <a:xfrm>
            <a:off x="6259767"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73CB940-1DCD-7D04-E5BE-CD823D2E5A82}"/>
              </a:ext>
              <a:ext uri="{C183D7F6-B498-43B3-948B-1728B52AA6E4}">
                <adec:decorative xmlns:adec="http://schemas.microsoft.com/office/drawing/2017/decorative" val="1"/>
              </a:ext>
            </a:extLst>
          </p:cNvPr>
          <p:cNvCxnSpPr>
            <a:cxnSpLocks/>
          </p:cNvCxnSpPr>
          <p:nvPr/>
        </p:nvCxnSpPr>
        <p:spPr>
          <a:xfrm>
            <a:off x="6259767" y="2411693"/>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D1E9E6E-F0D2-722F-A794-1204B3605506}"/>
              </a:ext>
              <a:ext uri="{C183D7F6-B498-43B3-948B-1728B52AA6E4}">
                <adec:decorative xmlns:adec="http://schemas.microsoft.com/office/drawing/2017/decorative" val="1"/>
              </a:ext>
            </a:extLst>
          </p:cNvPr>
          <p:cNvCxnSpPr>
            <a:cxnSpLocks/>
          </p:cNvCxnSpPr>
          <p:nvPr/>
        </p:nvCxnSpPr>
        <p:spPr>
          <a:xfrm>
            <a:off x="6259767" y="2844118"/>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DDC9B73-3303-EAC0-7350-672A102BFC27}"/>
              </a:ext>
              <a:ext uri="{C183D7F6-B498-43B3-948B-1728B52AA6E4}">
                <adec:decorative xmlns:adec="http://schemas.microsoft.com/office/drawing/2017/decorative" val="1"/>
              </a:ext>
            </a:extLst>
          </p:cNvPr>
          <p:cNvCxnSpPr>
            <a:cxnSpLocks/>
          </p:cNvCxnSpPr>
          <p:nvPr/>
        </p:nvCxnSpPr>
        <p:spPr>
          <a:xfrm>
            <a:off x="6259767" y="3263030"/>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A383A21-B683-F02A-DFEF-8DEEEB9E4141}"/>
              </a:ext>
              <a:ext uri="{C183D7F6-B498-43B3-948B-1728B52AA6E4}">
                <adec:decorative xmlns:adec="http://schemas.microsoft.com/office/drawing/2017/decorative" val="1"/>
              </a:ext>
            </a:extLst>
          </p:cNvPr>
          <p:cNvCxnSpPr>
            <a:cxnSpLocks/>
          </p:cNvCxnSpPr>
          <p:nvPr/>
        </p:nvCxnSpPr>
        <p:spPr>
          <a:xfrm>
            <a:off x="6259767" y="368644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011F82D-1B39-0937-A7A2-551EFC47F1E4}"/>
              </a:ext>
              <a:ext uri="{C183D7F6-B498-43B3-948B-1728B52AA6E4}">
                <adec:decorative xmlns:adec="http://schemas.microsoft.com/office/drawing/2017/decorative" val="1"/>
              </a:ext>
            </a:extLst>
          </p:cNvPr>
          <p:cNvCxnSpPr>
            <a:cxnSpLocks/>
          </p:cNvCxnSpPr>
          <p:nvPr/>
        </p:nvCxnSpPr>
        <p:spPr>
          <a:xfrm>
            <a:off x="6259767"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354E6C2-6730-2777-A886-A9E2F024C84F}"/>
              </a:ext>
              <a:ext uri="{C183D7F6-B498-43B3-948B-1728B52AA6E4}">
                <adec:decorative xmlns:adec="http://schemas.microsoft.com/office/drawing/2017/decorative" val="1"/>
              </a:ext>
            </a:extLst>
          </p:cNvPr>
          <p:cNvCxnSpPr>
            <a:cxnSpLocks/>
          </p:cNvCxnSpPr>
          <p:nvPr/>
        </p:nvCxnSpPr>
        <p:spPr>
          <a:xfrm>
            <a:off x="8979748"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EC2693D-1152-DFC9-DF13-9DF760214ACE}"/>
              </a:ext>
            </a:extLst>
          </p:cNvPr>
          <p:cNvSpPr>
            <a:spLocks noGrp="1"/>
          </p:cNvSpPr>
          <p:nvPr>
            <p:ph type="title"/>
          </p:nvPr>
        </p:nvSpPr>
        <p:spPr/>
        <p:txBody>
          <a:bodyPr/>
          <a:lstStyle/>
          <a:p>
            <a:pPr algn="ctr"/>
            <a:r>
              <a:rPr lang="en-US" noProof="0" dirty="0"/>
              <a:t>Training and documentation by phase</a:t>
            </a:r>
            <a:endParaRPr lang="en-US" dirty="0"/>
          </a:p>
        </p:txBody>
      </p:sp>
      <p:sp>
        <p:nvSpPr>
          <p:cNvPr id="85" name="TextBox 84">
            <a:extLst>
              <a:ext uri="{FF2B5EF4-FFF2-40B4-BE49-F238E27FC236}">
                <a16:creationId xmlns:a16="http://schemas.microsoft.com/office/drawing/2014/main" id="{5DFF0706-DA1C-89C7-EE88-122BAA45D6F0}"/>
              </a:ext>
            </a:extLst>
          </p:cNvPr>
          <p:cNvSpPr txBox="1"/>
          <p:nvPr/>
        </p:nvSpPr>
        <p:spPr>
          <a:xfrm rot="16200000">
            <a:off x="120246" y="2704386"/>
            <a:ext cx="1086836" cy="152349"/>
          </a:xfrm>
          <a:prstGeom prst="rect">
            <a:avLst/>
          </a:prstGeom>
          <a:noFill/>
        </p:spPr>
        <p:txBody>
          <a:bodyPr wrap="none" lIns="0" tIns="0" rIns="0" bIns="0"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cap="none" spc="0" normalizeH="0" baseline="0" noProof="0" dirty="0">
                <a:ln>
                  <a:noFill/>
                </a:ln>
                <a:solidFill>
                  <a:srgbClr val="C03BC4"/>
                </a:solidFill>
                <a:effectLst/>
                <a:uLnTx/>
                <a:uFillTx/>
                <a:latin typeface="Segoe UI Semibold"/>
                <a:ea typeface="+mn-ea"/>
                <a:cs typeface="Segoe UI" panose="020B0502040204020203" pitchFamily="34" charset="0"/>
              </a:rPr>
              <a:t>User Enablement</a:t>
            </a:r>
          </a:p>
        </p:txBody>
      </p:sp>
      <p:sp>
        <p:nvSpPr>
          <p:cNvPr id="18" name="Rectangle: Rounded Corners 10">
            <a:extLst>
              <a:ext uri="{FF2B5EF4-FFF2-40B4-BE49-F238E27FC236}">
                <a16:creationId xmlns:a16="http://schemas.microsoft.com/office/drawing/2014/main" id="{007DD702-9C6A-6B10-B7DC-B7D8A7D7F721}"/>
              </a:ext>
            </a:extLst>
          </p:cNvPr>
          <p:cNvSpPr/>
          <p:nvPr/>
        </p:nvSpPr>
        <p:spPr>
          <a:xfrm>
            <a:off x="892822" y="1440408"/>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Get ready</a:t>
            </a:r>
          </a:p>
        </p:txBody>
      </p:sp>
      <p:sp>
        <p:nvSpPr>
          <p:cNvPr id="88" name="TextBox 87">
            <a:extLst>
              <a:ext uri="{FF2B5EF4-FFF2-40B4-BE49-F238E27FC236}">
                <a16:creationId xmlns:a16="http://schemas.microsoft.com/office/drawing/2014/main" id="{833D39A7-F513-6731-1583-EE047EC39455}"/>
              </a:ext>
            </a:extLst>
          </p:cNvPr>
          <p:cNvSpPr txBox="1"/>
          <p:nvPr/>
        </p:nvSpPr>
        <p:spPr>
          <a:xfrm>
            <a:off x="1280699" y="1947364"/>
            <a:ext cx="1918608" cy="1249573"/>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2">
                  <a:extLst>
                    <a:ext uri="{A12FA001-AC4F-418D-AE19-62706E023703}">
                      <ahyp:hlinkClr xmlns:ahyp="http://schemas.microsoft.com/office/drawing/2018/hyperlinkcolor" val="tx"/>
                    </a:ext>
                  </a:extLst>
                </a:hlinkClick>
              </a:rPr>
              <a:t>Copilot Experiences Explained</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br>
              <a:rPr kumimoji="0" lang="en-US" sz="1000" b="0" i="0" u="none" strike="noStrike" kern="1200" cap="none" spc="0" normalizeH="0" baseline="0" noProof="0" dirty="0">
                <a:ln>
                  <a:noFill/>
                </a:ln>
                <a:solidFill>
                  <a:srgbClr val="C03BC4"/>
                </a:solidFill>
                <a:effectLst/>
                <a:uLnTx/>
                <a:uFillTx/>
                <a:latin typeface="Segoe UI"/>
                <a:ea typeface="+mn-ea"/>
                <a:cs typeface="Segoe UI"/>
              </a:rPr>
            </a:br>
            <a:r>
              <a:rPr kumimoji="0" lang="en-US" sz="800" b="0" i="0" u="none" strike="noStrike" kern="1200" cap="none" spc="0" normalizeH="0" baseline="0" noProof="0" dirty="0">
                <a:ln>
                  <a:noFill/>
                </a:ln>
                <a:solidFill>
                  <a:srgbClr val="000000"/>
                </a:solidFill>
                <a:effectLst/>
                <a:uLnTx/>
                <a:uFillTx/>
                <a:latin typeface="Segoe UI"/>
                <a:ea typeface="+mn-ea"/>
                <a:cs typeface="Segoe UI"/>
              </a:rPr>
              <a:t>(11 mins)</a:t>
            </a:r>
          </a:p>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Leading in the Era of AI: </a:t>
            </a:r>
            <a:b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b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Creating an AI Council</a:t>
            </a: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4">
                  <a:extLst>
                    <a:ext uri="{A12FA001-AC4F-418D-AE19-62706E023703}">
                      <ahyp:hlinkClr xmlns:ahyp="http://schemas.microsoft.com/office/drawing/2018/hyperlinkcolor" val="tx"/>
                    </a:ext>
                  </a:extLst>
                </a:hlinkClick>
              </a:rPr>
              <a:t>Discover how to drive enablement of Microsoft 365 Copilot in your organization</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r>
              <a:rPr kumimoji="0" lang="en-US" sz="800" b="0" i="0" u="none" strike="noStrike" kern="1200" cap="none" spc="0" normalizeH="0" baseline="0" noProof="0" dirty="0">
                <a:ln>
                  <a:noFill/>
                </a:ln>
                <a:solidFill>
                  <a:srgbClr val="000000"/>
                </a:solidFill>
                <a:effectLst/>
                <a:uLnTx/>
                <a:uFillTx/>
                <a:latin typeface="Segoe UI"/>
                <a:ea typeface="+mn-ea"/>
                <a:cs typeface="Segoe UI"/>
              </a:rPr>
              <a:t>(2.5 </a:t>
            </a:r>
            <a:r>
              <a:rPr kumimoji="0" lang="en-US" sz="800" b="0" i="0" u="none" strike="noStrike" kern="1200" cap="none" spc="0" normalizeH="0" baseline="0" noProof="0" dirty="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dirty="0">
                <a:ln>
                  <a:noFill/>
                </a:ln>
                <a:solidFill>
                  <a:srgbClr val="000000"/>
                </a:solidFill>
                <a:effectLst/>
                <a:uLnTx/>
                <a:uFillTx/>
                <a:latin typeface="Segoe UI"/>
                <a:ea typeface="+mn-ea"/>
                <a:cs typeface="Segoe UI"/>
              </a:rPr>
              <a:t>)</a:t>
            </a:r>
          </a:p>
        </p:txBody>
      </p:sp>
      <p:sp>
        <p:nvSpPr>
          <p:cNvPr id="20" name="Rectangle: Rounded Corners 10">
            <a:extLst>
              <a:ext uri="{FF2B5EF4-FFF2-40B4-BE49-F238E27FC236}">
                <a16:creationId xmlns:a16="http://schemas.microsoft.com/office/drawing/2014/main" id="{3545D9AB-FCC9-C125-26BE-026CC3BC59F6}"/>
              </a:ext>
            </a:extLst>
          </p:cNvPr>
          <p:cNvSpPr/>
          <p:nvPr/>
        </p:nvSpPr>
        <p:spPr>
          <a:xfrm>
            <a:off x="3612802" y="1444451"/>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Onboard &amp; engage</a:t>
            </a:r>
          </a:p>
        </p:txBody>
      </p:sp>
      <p:sp>
        <p:nvSpPr>
          <p:cNvPr id="188" name="TextBox 187">
            <a:extLst>
              <a:ext uri="{FF2B5EF4-FFF2-40B4-BE49-F238E27FC236}">
                <a16:creationId xmlns:a16="http://schemas.microsoft.com/office/drawing/2014/main" id="{92EE3E19-D6E2-37EB-E726-0CAAD59AC224}"/>
              </a:ext>
            </a:extLst>
          </p:cNvPr>
          <p:cNvSpPr txBox="1"/>
          <p:nvPr/>
        </p:nvSpPr>
        <p:spPr>
          <a:xfrm>
            <a:off x="3973138" y="1947364"/>
            <a:ext cx="1948428" cy="1695849"/>
          </a:xfrm>
          <a:prstGeom prst="rect">
            <a:avLst/>
          </a:prstGeom>
          <a:noFill/>
        </p:spPr>
        <p:txBody>
          <a:bodyPr wrap="square" lIns="0" tIns="0" rIns="0" bIns="0" rtlCol="0" anchor="t">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5">
                  <a:extLst>
                    <a:ext uri="{A12FA001-AC4F-418D-AE19-62706E023703}">
                      <ahyp:hlinkClr xmlns:ahyp="http://schemas.microsoft.com/office/drawing/2018/hyperlinkcolor" val="tx"/>
                    </a:ext>
                  </a:extLst>
                </a:hlinkClick>
              </a:rPr>
              <a:t>User Experience Strategy template</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br>
              <a:rPr kumimoji="0" lang="en-US" sz="1000" b="0" i="0" u="none" strike="noStrike" kern="1200" cap="none" spc="0" normalizeH="0" baseline="0" noProof="0" dirty="0">
                <a:ln>
                  <a:noFill/>
                </a:ln>
                <a:solidFill>
                  <a:srgbClr val="C03BC4"/>
                </a:solidFill>
                <a:effectLst/>
                <a:uLnTx/>
                <a:uFillTx/>
                <a:latin typeface="Segoe UI"/>
                <a:ea typeface="+mn-ea"/>
                <a:cs typeface="Segoe UI"/>
              </a:rPr>
            </a:b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6">
                  <a:extLst>
                    <a:ext uri="{A12FA001-AC4F-418D-AE19-62706E023703}">
                      <ahyp:hlinkClr xmlns:ahyp="http://schemas.microsoft.com/office/drawing/2018/hyperlinkcolor" val="tx"/>
                    </a:ext>
                  </a:extLst>
                </a:hlinkClick>
              </a:rPr>
              <a:t>Copilot Prompt Gallery</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br>
              <a:rPr kumimoji="0" lang="en-US" sz="1000" b="0" i="0" u="none" strike="noStrike" kern="1200" cap="none" spc="0" normalizeH="0" baseline="0" noProof="0" dirty="0">
                <a:ln>
                  <a:noFill/>
                </a:ln>
                <a:solidFill>
                  <a:srgbClr val="C03BC4"/>
                </a:solidFill>
                <a:effectLst/>
                <a:uLnTx/>
                <a:uFillTx/>
                <a:latin typeface="Segoe UI"/>
                <a:ea typeface="+mn-ea"/>
                <a:cs typeface="Segoe UI"/>
              </a:rPr>
            </a:br>
            <a:r>
              <a:rPr kumimoji="0" lang="en-US" sz="800" b="0" i="0" u="none" strike="noStrike" kern="1200" cap="none" spc="0" normalizeH="0" baseline="0" noProof="0" dirty="0">
                <a:ln>
                  <a:noFill/>
                </a:ln>
                <a:solidFill>
                  <a:srgbClr val="000000"/>
                </a:solidFill>
                <a:effectLst/>
                <a:uLnTx/>
                <a:uFillTx/>
                <a:latin typeface="Segoe UI"/>
                <a:ea typeface="+mn-ea"/>
                <a:cs typeface="Segoe UI"/>
              </a:rPr>
              <a:t>(including app specific guidance)</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7">
                  <a:extLst>
                    <a:ext uri="{A12FA001-AC4F-418D-AE19-62706E023703}">
                      <ahyp:hlinkClr xmlns:ahyp="http://schemas.microsoft.com/office/drawing/2018/hyperlinkcolor" val="tx"/>
                    </a:ext>
                  </a:extLst>
                </a:hlinkClick>
              </a:rPr>
              <a:t>Leading in the Era of AI: </a:t>
            </a:r>
            <a:b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7">
                  <a:extLst>
                    <a:ext uri="{A12FA001-AC4F-418D-AE19-62706E023703}">
                      <ahyp:hlinkClr xmlns:ahyp="http://schemas.microsoft.com/office/drawing/2018/hyperlinkcolor" val="tx"/>
                    </a:ext>
                  </a:extLst>
                </a:hlinkClick>
              </a:rPr>
            </a:b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7">
                  <a:extLst>
                    <a:ext uri="{A12FA001-AC4F-418D-AE19-62706E023703}">
                      <ahyp:hlinkClr xmlns:ahyp="http://schemas.microsoft.com/office/drawing/2018/hyperlinkcolor" val="tx"/>
                    </a:ext>
                  </a:extLst>
                </a:hlinkClick>
              </a:rPr>
              <a:t>It’s about Trust</a:t>
            </a: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8">
                  <a:extLst>
                    <a:ext uri="{A12FA001-AC4F-418D-AE19-62706E023703}">
                      <ahyp:hlinkClr xmlns:ahyp="http://schemas.microsoft.com/office/drawing/2018/hyperlinkcolor" val="tx"/>
                    </a:ext>
                  </a:extLst>
                </a:hlinkClick>
              </a:rPr>
              <a:t>Learn about Copilot prompts</a:t>
            </a: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p:txBody>
      </p:sp>
      <p:sp>
        <p:nvSpPr>
          <p:cNvPr id="22" name="Rectangle: Rounded Corners 10">
            <a:extLst>
              <a:ext uri="{FF2B5EF4-FFF2-40B4-BE49-F238E27FC236}">
                <a16:creationId xmlns:a16="http://schemas.microsoft.com/office/drawing/2014/main" id="{064CC058-517D-433C-C2E3-0262B1585A1A}"/>
              </a:ext>
            </a:extLst>
          </p:cNvPr>
          <p:cNvSpPr/>
          <p:nvPr/>
        </p:nvSpPr>
        <p:spPr>
          <a:xfrm>
            <a:off x="6332782" y="1440408"/>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Deliver impact</a:t>
            </a:r>
          </a:p>
        </p:txBody>
      </p:sp>
      <p:sp>
        <p:nvSpPr>
          <p:cNvPr id="214" name="TextBox 213">
            <a:extLst>
              <a:ext uri="{FF2B5EF4-FFF2-40B4-BE49-F238E27FC236}">
                <a16:creationId xmlns:a16="http://schemas.microsoft.com/office/drawing/2014/main" id="{D607DFB6-D8C8-5C39-D1EE-A9E254CAA4EA}"/>
              </a:ext>
            </a:extLst>
          </p:cNvPr>
          <p:cNvSpPr txBox="1"/>
          <p:nvPr/>
        </p:nvSpPr>
        <p:spPr>
          <a:xfrm>
            <a:off x="6693117" y="1947364"/>
            <a:ext cx="2011801" cy="2000548"/>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9">
                  <a:extLst>
                    <a:ext uri="{A12FA001-AC4F-418D-AE19-62706E023703}">
                      <ahyp:hlinkClr xmlns:ahyp="http://schemas.microsoft.com/office/drawing/2018/hyperlinkcolor" val="tx"/>
                    </a:ext>
                  </a:extLst>
                </a:hlinkClick>
              </a:rPr>
              <a:t>Empower your workforce with Microsoft 365 Copilot Use Cases</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br>
              <a:rPr kumimoji="0" lang="en-US" sz="1000" b="0" i="0" u="none" strike="noStrike" kern="1200" cap="none" spc="0" normalizeH="0" baseline="0" noProof="0" dirty="0">
                <a:ln>
                  <a:noFill/>
                </a:ln>
                <a:solidFill>
                  <a:srgbClr val="C03BC4"/>
                </a:solidFill>
                <a:effectLst/>
                <a:uLnTx/>
                <a:uFillTx/>
                <a:latin typeface="Segoe UI"/>
                <a:ea typeface="+mn-ea"/>
                <a:cs typeface="Segoe UI"/>
              </a:rPr>
            </a:br>
            <a:r>
              <a:rPr kumimoji="0" lang="en-US" sz="800" b="0" i="0" u="none" strike="noStrike" kern="1200" cap="none" spc="0" normalizeH="0" baseline="0" noProof="0" dirty="0">
                <a:ln>
                  <a:noFill/>
                </a:ln>
                <a:solidFill>
                  <a:srgbClr val="000000"/>
                </a:solidFill>
                <a:effectLst/>
                <a:uLnTx/>
                <a:uFillTx/>
                <a:latin typeface="Segoe UI"/>
                <a:ea typeface="+mn-ea"/>
                <a:cs typeface="Segoe UI"/>
              </a:rPr>
              <a:t>(7 business group use cases)</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0">
                  <a:extLst>
                    <a:ext uri="{A12FA001-AC4F-418D-AE19-62706E023703}">
                      <ahyp:hlinkClr xmlns:ahyp="http://schemas.microsoft.com/office/drawing/2018/hyperlinkcolor" val="tx"/>
                    </a:ext>
                  </a:extLst>
                </a:hlinkClick>
              </a:rPr>
              <a:t>Craft effective prompts for Microsoft 365 Copilot</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r>
              <a:rPr kumimoji="0" lang="en-US" sz="800" b="0" i="0" u="none" strike="noStrike" kern="1200" cap="none" spc="0" normalizeH="0" baseline="0" noProof="0" dirty="0">
                <a:ln>
                  <a:noFill/>
                </a:ln>
                <a:solidFill>
                  <a:srgbClr val="000000"/>
                </a:solidFill>
                <a:effectLst/>
                <a:uLnTx/>
                <a:uFillTx/>
                <a:latin typeface="Segoe UI"/>
                <a:ea typeface="+mn-ea"/>
                <a:cs typeface="Segoe UI"/>
              </a:rPr>
              <a:t>(2 </a:t>
            </a:r>
            <a:r>
              <a:rPr kumimoji="0" lang="en-US" sz="800" b="0" i="0" u="none" strike="noStrike" kern="1200" cap="none" spc="0" normalizeH="0" baseline="0" noProof="0" dirty="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dirty="0">
                <a:ln>
                  <a:noFill/>
                </a:ln>
                <a:solidFill>
                  <a:srgbClr val="000000"/>
                </a:solidFill>
                <a:effectLst/>
                <a:uLnTx/>
                <a:uFillTx/>
                <a:latin typeface="Segoe UI"/>
                <a:ea typeface="+mn-ea"/>
                <a:cs typeface="Segoe UI"/>
              </a:rPr>
              <a:t>)</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1">
                  <a:extLst>
                    <a:ext uri="{A12FA001-AC4F-418D-AE19-62706E023703}">
                      <ahyp:hlinkClr xmlns:ahyp="http://schemas.microsoft.com/office/drawing/2018/hyperlinkcolor" val="tx"/>
                    </a:ext>
                  </a:extLst>
                </a:hlinkClick>
              </a:rPr>
              <a:t>Get better results with </a:t>
            </a:r>
            <a:b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1">
                  <a:extLst>
                    <a:ext uri="{A12FA001-AC4F-418D-AE19-62706E023703}">
                      <ahyp:hlinkClr xmlns:ahyp="http://schemas.microsoft.com/office/drawing/2018/hyperlinkcolor" val="tx"/>
                    </a:ext>
                  </a:extLst>
                </a:hlinkClick>
              </a:rPr>
            </a:b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1">
                  <a:extLst>
                    <a:ext uri="{A12FA001-AC4F-418D-AE19-62706E023703}">
                      <ahyp:hlinkClr xmlns:ahyp="http://schemas.microsoft.com/office/drawing/2018/hyperlinkcolor" val="tx"/>
                    </a:ext>
                  </a:extLst>
                </a:hlinkClick>
              </a:rPr>
              <a:t>Copilot Prompts</a:t>
            </a: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2">
                  <a:extLst>
                    <a:ext uri="{A12FA001-AC4F-418D-AE19-62706E023703}">
                      <ahyp:hlinkClr xmlns:ahyp="http://schemas.microsoft.com/office/drawing/2018/hyperlinkcolor" val="tx"/>
                    </a:ext>
                  </a:extLst>
                </a:hlinkClick>
              </a:rPr>
              <a:t>Edit a Copilot prompt to </a:t>
            </a:r>
            <a:b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2">
                  <a:extLst>
                    <a:ext uri="{A12FA001-AC4F-418D-AE19-62706E023703}">
                      <ahyp:hlinkClr xmlns:ahyp="http://schemas.microsoft.com/office/drawing/2018/hyperlinkcolor" val="tx"/>
                    </a:ext>
                  </a:extLst>
                </a:hlinkClick>
              </a:rPr>
            </a:b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2">
                  <a:extLst>
                    <a:ext uri="{A12FA001-AC4F-418D-AE19-62706E023703}">
                      <ahyp:hlinkClr xmlns:ahyp="http://schemas.microsoft.com/office/drawing/2018/hyperlinkcolor" val="tx"/>
                    </a:ext>
                  </a:extLst>
                </a:hlinkClick>
              </a:rPr>
              <a:t>make it your own</a:t>
            </a: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3">
                  <a:extLst>
                    <a:ext uri="{A12FA001-AC4F-418D-AE19-62706E023703}">
                      <ahyp:hlinkClr xmlns:ahyp="http://schemas.microsoft.com/office/drawing/2018/hyperlinkcolor" val="tx"/>
                    </a:ext>
                  </a:extLst>
                </a:hlinkClick>
              </a:rPr>
              <a:t>Share your best prompts</a:t>
            </a: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p:txBody>
      </p:sp>
      <p:sp>
        <p:nvSpPr>
          <p:cNvPr id="24" name="Rectangle: Rounded Corners 10">
            <a:extLst>
              <a:ext uri="{FF2B5EF4-FFF2-40B4-BE49-F238E27FC236}">
                <a16:creationId xmlns:a16="http://schemas.microsoft.com/office/drawing/2014/main" id="{ECB8E486-9E06-D40A-4FD4-2096D6841CAE}"/>
              </a:ext>
            </a:extLst>
          </p:cNvPr>
          <p:cNvSpPr/>
          <p:nvPr/>
        </p:nvSpPr>
        <p:spPr>
          <a:xfrm>
            <a:off x="9052763" y="1451359"/>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 Extend &amp; optimize</a:t>
            </a:r>
          </a:p>
        </p:txBody>
      </p:sp>
      <p:sp>
        <p:nvSpPr>
          <p:cNvPr id="237" name="TextBox 236">
            <a:extLst>
              <a:ext uri="{FF2B5EF4-FFF2-40B4-BE49-F238E27FC236}">
                <a16:creationId xmlns:a16="http://schemas.microsoft.com/office/drawing/2014/main" id="{21C47E18-1104-B988-0EE3-E604696FDC2A}"/>
              </a:ext>
            </a:extLst>
          </p:cNvPr>
          <p:cNvSpPr txBox="1"/>
          <p:nvPr/>
        </p:nvSpPr>
        <p:spPr>
          <a:xfrm>
            <a:off x="9413098" y="1947364"/>
            <a:ext cx="2008981" cy="276999"/>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4">
                  <a:extLst>
                    <a:ext uri="{A12FA001-AC4F-418D-AE19-62706E023703}">
                      <ahyp:hlinkClr xmlns:ahyp="http://schemas.microsoft.com/office/drawing/2018/hyperlinkcolor" val="tx"/>
                    </a:ext>
                  </a:extLst>
                </a:hlinkClick>
              </a:rPr>
              <a:t>Modern Collaboration Architecture</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r>
              <a:rPr kumimoji="0" lang="en-US" sz="1000" b="0" i="0" u="none" strike="noStrike" kern="1200" cap="none" spc="0" normalizeH="0" baseline="0" noProof="0" dirty="0">
                <a:ln>
                  <a:noFill/>
                </a:ln>
                <a:solidFill>
                  <a:srgbClr val="000000"/>
                </a:solidFill>
                <a:effectLst/>
                <a:uLnTx/>
                <a:uFillTx/>
                <a:latin typeface="Segoe UI"/>
                <a:ea typeface="+mn-ea"/>
                <a:cs typeface="Segoe UI"/>
              </a:rPr>
              <a:t>people-centric scenario guidance</a:t>
            </a:r>
          </a:p>
        </p:txBody>
      </p:sp>
      <p:sp>
        <p:nvSpPr>
          <p:cNvPr id="87" name="TextBox 86">
            <a:extLst>
              <a:ext uri="{FF2B5EF4-FFF2-40B4-BE49-F238E27FC236}">
                <a16:creationId xmlns:a16="http://schemas.microsoft.com/office/drawing/2014/main" id="{773532DE-1FC3-211C-1299-DA7D30E640D9}"/>
              </a:ext>
            </a:extLst>
          </p:cNvPr>
          <p:cNvSpPr txBox="1"/>
          <p:nvPr/>
        </p:nvSpPr>
        <p:spPr>
          <a:xfrm rot="16200000">
            <a:off x="27270" y="4830382"/>
            <a:ext cx="1272785" cy="152349"/>
          </a:xfrm>
          <a:prstGeom prst="rect">
            <a:avLst/>
          </a:prstGeom>
          <a:noFill/>
        </p:spPr>
        <p:txBody>
          <a:bodyPr wrap="non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Technical Readiness</a:t>
            </a:r>
          </a:p>
        </p:txBody>
      </p:sp>
      <p:sp>
        <p:nvSpPr>
          <p:cNvPr id="148" name="TextBox 147">
            <a:extLst>
              <a:ext uri="{FF2B5EF4-FFF2-40B4-BE49-F238E27FC236}">
                <a16:creationId xmlns:a16="http://schemas.microsoft.com/office/drawing/2014/main" id="{E3C05B46-1A59-C662-7BC0-AED16362C976}"/>
              </a:ext>
            </a:extLst>
          </p:cNvPr>
          <p:cNvSpPr txBox="1"/>
          <p:nvPr/>
        </p:nvSpPr>
        <p:spPr>
          <a:xfrm>
            <a:off x="1280699" y="3705402"/>
            <a:ext cx="2114894" cy="2542234"/>
          </a:xfrm>
          <a:prstGeom prst="rect">
            <a:avLst/>
          </a:prstGeom>
          <a:noFill/>
        </p:spPr>
        <p:txBody>
          <a:bodyPr wrap="square" lIns="0" tIns="0" rIns="0" bIns="0" rtlCol="0">
            <a:spAutoFit/>
          </a:bodyPr>
          <a:lstStyle>
            <a:defPPr>
              <a:defRPr lang="en-US"/>
            </a:defPPr>
            <a:lvl1pPr marR="0" lvl="0" fontAlgn="auto">
              <a:lnSpc>
                <a:spcPct val="90000"/>
              </a:lnSpc>
              <a:spcBef>
                <a:spcPts val="24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5">
                  <a:extLst>
                    <a:ext uri="{A12FA001-AC4F-418D-AE19-62706E023703}">
                      <ahyp:hlinkClr xmlns:ahyp="http://schemas.microsoft.com/office/drawing/2018/hyperlinkcolor" val="tx"/>
                    </a:ext>
                  </a:extLst>
                </a:hlinkClick>
              </a:rPr>
              <a:t>Prepare your organization for Microsoft 365 Copilot</a:t>
            </a:r>
            <a:r>
              <a:rPr kumimoji="0" lang="en-US" sz="1000" b="0" i="0" u="none" strike="noStrike" kern="1200" cap="none" spc="0" normalizeH="0" baseline="0" noProof="0" dirty="0">
                <a:ln>
                  <a:noFill/>
                </a:ln>
                <a:solidFill>
                  <a:srgbClr val="0078D4"/>
                </a:solidFill>
                <a:effectLst/>
                <a:uLnTx/>
                <a:uFillTx/>
                <a:latin typeface="Segoe UI"/>
                <a:ea typeface="+mn-ea"/>
                <a:cs typeface="Segoe UI"/>
              </a:rPr>
              <a:t> </a:t>
            </a:r>
            <a:r>
              <a:rPr kumimoji="0" lang="en-US" sz="800" b="0" i="0" u="none" strike="noStrike" kern="1200" cap="none" spc="0" normalizeH="0" baseline="0" noProof="0" dirty="0">
                <a:ln>
                  <a:noFill/>
                </a:ln>
                <a:solidFill>
                  <a:srgbClr val="000000"/>
                </a:solidFill>
                <a:effectLst/>
                <a:uLnTx/>
                <a:uFillTx/>
                <a:latin typeface="Segoe UI"/>
                <a:ea typeface="+mn-ea"/>
                <a:cs typeface="Segoe UI"/>
              </a:rPr>
              <a:t>(1.5 </a:t>
            </a:r>
            <a:r>
              <a:rPr kumimoji="0" lang="en-US" sz="800" b="0" i="0" u="none" strike="noStrike" kern="1200" cap="none" spc="0" normalizeH="0" baseline="0" noProof="0" dirty="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dirty="0">
                <a:ln>
                  <a:noFill/>
                </a:ln>
                <a:solidFill>
                  <a:srgbClr val="000000"/>
                </a:solidFill>
                <a:effectLst/>
                <a:uLnTx/>
                <a:uFillTx/>
                <a:latin typeface="Segoe UI"/>
                <a:ea typeface="+mn-ea"/>
                <a:cs typeface="Segoe UI"/>
              </a:rPr>
              <a:t>)</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6">
                  <a:extLst>
                    <a:ext uri="{A12FA001-AC4F-418D-AE19-62706E023703}">
                      <ahyp:hlinkClr xmlns:ahyp="http://schemas.microsoft.com/office/drawing/2018/hyperlinkcolor" val="tx"/>
                    </a:ext>
                  </a:extLst>
                </a:hlinkClick>
              </a:rPr>
              <a:t>How Microsoft 365 Copilot works</a:t>
            </a:r>
            <a:r>
              <a:rPr kumimoji="0" lang="en-US" sz="1000" b="0" i="0" u="none" strike="noStrike" kern="1200" cap="none" spc="0" normalizeH="0" baseline="0" noProof="0" dirty="0">
                <a:ln>
                  <a:noFill/>
                </a:ln>
                <a:solidFill>
                  <a:srgbClr val="0078D4"/>
                </a:solidFill>
                <a:effectLst/>
                <a:uLnTx/>
                <a:uFillTx/>
                <a:latin typeface="Segoe UI"/>
                <a:ea typeface="+mn-ea"/>
                <a:cs typeface="Segoe UI"/>
              </a:rPr>
              <a:t> </a:t>
            </a:r>
            <a:br>
              <a:rPr kumimoji="0" lang="en-US" sz="1000" b="0" i="0" u="none" strike="noStrike" kern="1200" cap="none" spc="0" normalizeH="0" baseline="0" noProof="0" dirty="0">
                <a:ln>
                  <a:noFill/>
                </a:ln>
                <a:solidFill>
                  <a:srgbClr val="0078D4"/>
                </a:solidFill>
                <a:effectLst/>
                <a:uLnTx/>
                <a:uFillTx/>
                <a:latin typeface="Segoe UI"/>
                <a:ea typeface="+mn-ea"/>
                <a:cs typeface="Segoe UI"/>
              </a:rPr>
            </a:br>
            <a:r>
              <a:rPr kumimoji="0" lang="en-US" sz="800" b="0" i="0" u="none" strike="noStrike" kern="1200" cap="none" spc="0" normalizeH="0" baseline="0" noProof="0" dirty="0">
                <a:ln>
                  <a:noFill/>
                </a:ln>
                <a:solidFill>
                  <a:srgbClr val="000000"/>
                </a:solidFill>
                <a:effectLst/>
                <a:uLnTx/>
                <a:uFillTx/>
                <a:latin typeface="Segoe UI"/>
                <a:ea typeface="+mn-ea"/>
                <a:cs typeface="Segoe UI"/>
              </a:rPr>
              <a:t>(11 mins)</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7">
                  <a:extLst>
                    <a:ext uri="{A12FA001-AC4F-418D-AE19-62706E023703}">
                      <ahyp:hlinkClr xmlns:ahyp="http://schemas.microsoft.com/office/drawing/2018/hyperlinkcolor" val="tx"/>
                    </a:ext>
                  </a:extLst>
                </a:hlinkClick>
              </a:rPr>
              <a:t>How to get ready for Microsoft </a:t>
            </a:r>
            <a:b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7">
                  <a:extLst>
                    <a:ext uri="{A12FA001-AC4F-418D-AE19-62706E023703}">
                      <ahyp:hlinkClr xmlns:ahyp="http://schemas.microsoft.com/office/drawing/2018/hyperlinkcolor" val="tx"/>
                    </a:ext>
                  </a:extLst>
                </a:hlinkClick>
              </a:rPr>
            </a:b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7">
                  <a:extLst>
                    <a:ext uri="{A12FA001-AC4F-418D-AE19-62706E023703}">
                      <ahyp:hlinkClr xmlns:ahyp="http://schemas.microsoft.com/office/drawing/2018/hyperlinkcolor" val="tx"/>
                    </a:ext>
                  </a:extLst>
                </a:hlinkClick>
              </a:rPr>
              <a:t>365 Copilot</a:t>
            </a:r>
            <a:r>
              <a:rPr kumimoji="0" lang="en-US" sz="1000" b="0" i="0" u="none" strike="noStrike" kern="1200" cap="none" spc="0" normalizeH="0" baseline="0" noProof="0" dirty="0">
                <a:ln>
                  <a:noFill/>
                </a:ln>
                <a:solidFill>
                  <a:srgbClr val="0078D4"/>
                </a:solidFill>
                <a:effectLst/>
                <a:uLnTx/>
                <a:uFillTx/>
                <a:latin typeface="Segoe UI"/>
                <a:ea typeface="+mn-ea"/>
                <a:cs typeface="Segoe UI"/>
              </a:rPr>
              <a:t> </a:t>
            </a:r>
            <a:r>
              <a:rPr kumimoji="0" lang="en-US" sz="800" b="0" i="0" u="none" strike="noStrike" kern="1200" cap="none" spc="0" normalizeH="0" baseline="0" noProof="0" dirty="0">
                <a:ln>
                  <a:noFill/>
                </a:ln>
                <a:solidFill>
                  <a:srgbClr val="000000"/>
                </a:solidFill>
                <a:effectLst/>
                <a:uLnTx/>
                <a:uFillTx/>
                <a:latin typeface="Segoe UI"/>
                <a:ea typeface="+mn-ea"/>
                <a:cs typeface="Segoe UI"/>
              </a:rPr>
              <a:t>(9 mins)</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8">
                  <a:extLst>
                    <a:ext uri="{A12FA001-AC4F-418D-AE19-62706E023703}">
                      <ahyp:hlinkClr xmlns:ahyp="http://schemas.microsoft.com/office/drawing/2018/hyperlinkcolor" val="tx"/>
                    </a:ext>
                  </a:extLst>
                </a:hlinkClick>
              </a:rPr>
              <a:t>Data, Privacy, and security for Microsoft 365 Copilot</a:t>
            </a:r>
            <a:endParaRPr kumimoji="0" lang="en-US" sz="1000" b="0" i="0" u="none" strike="noStrike" kern="1200" cap="none" spc="0" normalizeH="0" baseline="0" noProof="0" dirty="0">
              <a:ln>
                <a:noFill/>
              </a:ln>
              <a:solidFill>
                <a:srgbClr val="0078D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9">
                  <a:extLst>
                    <a:ext uri="{A12FA001-AC4F-418D-AE19-62706E023703}">
                      <ahyp:hlinkClr xmlns:ahyp="http://schemas.microsoft.com/office/drawing/2018/hyperlinkcolor" val="tx"/>
                    </a:ext>
                  </a:extLst>
                </a:hlinkClick>
              </a:rPr>
              <a:t>Microsoft 365 Copilot requirements</a:t>
            </a:r>
            <a:endParaRPr kumimoji="0" lang="en-US" sz="1000" b="0" i="0" u="none" strike="noStrike" kern="1200" cap="none" spc="0" normalizeH="0" baseline="0" noProof="0" dirty="0">
              <a:ln>
                <a:noFill/>
              </a:ln>
              <a:solidFill>
                <a:srgbClr val="0078D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br>
              <a:rPr kumimoji="0" lang="en-US" sz="10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0"/>
              </a:rPr>
            </a:br>
            <a:r>
              <a:rPr kumimoji="0" lang="en-US" sz="10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0"/>
              </a:rPr>
              <a:t>Microsoft deployment blueprint to implement internal oversharing protections for Microsoft 365 Copilot</a:t>
            </a:r>
            <a:endParaRPr kumimoji="0" lang="en-US" sz="10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grpSp>
        <p:nvGrpSpPr>
          <p:cNvPr id="164" name="Group 163">
            <a:extLst>
              <a:ext uri="{FF2B5EF4-FFF2-40B4-BE49-F238E27FC236}">
                <a16:creationId xmlns:a16="http://schemas.microsoft.com/office/drawing/2014/main" id="{6E9F62C0-8C8B-80E7-0EEC-230C1D3994F5}"/>
              </a:ext>
              <a:ext uri="{C183D7F6-B498-43B3-948B-1728B52AA6E4}">
                <adec:decorative xmlns:adec="http://schemas.microsoft.com/office/drawing/2017/decorative" val="1"/>
              </a:ext>
            </a:extLst>
          </p:cNvPr>
          <p:cNvGrpSpPr/>
          <p:nvPr/>
        </p:nvGrpSpPr>
        <p:grpSpPr>
          <a:xfrm>
            <a:off x="981803" y="4980915"/>
            <a:ext cx="177136" cy="259330"/>
            <a:chOff x="197343" y="3413628"/>
            <a:chExt cx="259345" cy="379686"/>
          </a:xfrm>
        </p:grpSpPr>
        <p:pic>
          <p:nvPicPr>
            <p:cNvPr id="165" name="Graphic 164">
              <a:extLst>
                <a:ext uri="{FF2B5EF4-FFF2-40B4-BE49-F238E27FC236}">
                  <a16:creationId xmlns:a16="http://schemas.microsoft.com/office/drawing/2014/main" id="{845CA901-CFE8-53CC-571C-29DD45A0D0F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166" name="TextBox 165">
              <a:extLst>
                <a:ext uri="{FF2B5EF4-FFF2-40B4-BE49-F238E27FC236}">
                  <a16:creationId xmlns:a16="http://schemas.microsoft.com/office/drawing/2014/main" id="{8F3A9056-2CC7-C1DA-39D4-C1EFA45CDE83}"/>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grpSp>
        <p:nvGrpSpPr>
          <p:cNvPr id="167" name="Group 166">
            <a:extLst>
              <a:ext uri="{FF2B5EF4-FFF2-40B4-BE49-F238E27FC236}">
                <a16:creationId xmlns:a16="http://schemas.microsoft.com/office/drawing/2014/main" id="{EC5613E0-B389-F823-D5F3-9611391638C1}"/>
              </a:ext>
              <a:ext uri="{C183D7F6-B498-43B3-948B-1728B52AA6E4}">
                <adec:decorative xmlns:adec="http://schemas.microsoft.com/office/drawing/2017/decorative" val="1"/>
              </a:ext>
            </a:extLst>
          </p:cNvPr>
          <p:cNvGrpSpPr/>
          <p:nvPr/>
        </p:nvGrpSpPr>
        <p:grpSpPr>
          <a:xfrm>
            <a:off x="972589" y="1925795"/>
            <a:ext cx="195568" cy="259330"/>
            <a:chOff x="183852" y="4434968"/>
            <a:chExt cx="286329" cy="379686"/>
          </a:xfrm>
        </p:grpSpPr>
        <p:pic>
          <p:nvPicPr>
            <p:cNvPr id="168" name="Graphic 167">
              <a:extLst>
                <a:ext uri="{FF2B5EF4-FFF2-40B4-BE49-F238E27FC236}">
                  <a16:creationId xmlns:a16="http://schemas.microsoft.com/office/drawing/2014/main" id="{9365B5F3-C0CE-4A92-1EA6-3A2EBB87849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97343" y="4434968"/>
              <a:ext cx="259345" cy="259345"/>
            </a:xfrm>
            <a:prstGeom prst="rect">
              <a:avLst/>
            </a:prstGeom>
          </p:spPr>
        </p:pic>
        <p:sp>
          <p:nvSpPr>
            <p:cNvPr id="169" name="TextBox 168">
              <a:extLst>
                <a:ext uri="{FF2B5EF4-FFF2-40B4-BE49-F238E27FC236}">
                  <a16:creationId xmlns:a16="http://schemas.microsoft.com/office/drawing/2014/main" id="{2C9CE66E-FD25-D048-FA0C-957A6FE10527}"/>
                </a:ext>
              </a:extLst>
            </p:cNvPr>
            <p:cNvSpPr txBox="1"/>
            <p:nvPr/>
          </p:nvSpPr>
          <p:spPr>
            <a:xfrm>
              <a:off x="183852" y="4702000"/>
              <a:ext cx="28632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Video</a:t>
              </a:r>
            </a:p>
          </p:txBody>
        </p:sp>
      </p:grpSp>
      <p:grpSp>
        <p:nvGrpSpPr>
          <p:cNvPr id="170" name="Group 169">
            <a:extLst>
              <a:ext uri="{FF2B5EF4-FFF2-40B4-BE49-F238E27FC236}">
                <a16:creationId xmlns:a16="http://schemas.microsoft.com/office/drawing/2014/main" id="{992AC70A-B7E5-A9C6-83B3-0E945E43F068}"/>
              </a:ext>
              <a:ext uri="{C183D7F6-B498-43B3-948B-1728B52AA6E4}">
                <adec:decorative xmlns:adec="http://schemas.microsoft.com/office/drawing/2017/decorative" val="1"/>
              </a:ext>
            </a:extLst>
          </p:cNvPr>
          <p:cNvGrpSpPr/>
          <p:nvPr/>
        </p:nvGrpSpPr>
        <p:grpSpPr>
          <a:xfrm>
            <a:off x="944054" y="2359293"/>
            <a:ext cx="252634" cy="259330"/>
            <a:chOff x="142075" y="4945638"/>
            <a:chExt cx="369881" cy="379683"/>
          </a:xfrm>
        </p:grpSpPr>
        <p:pic>
          <p:nvPicPr>
            <p:cNvPr id="171" name="Graphic 170">
              <a:extLst>
                <a:ext uri="{FF2B5EF4-FFF2-40B4-BE49-F238E27FC236}">
                  <a16:creationId xmlns:a16="http://schemas.microsoft.com/office/drawing/2014/main" id="{F5508533-2274-AC78-D4A0-440160B2F16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172" name="TextBox 171">
              <a:extLst>
                <a:ext uri="{FF2B5EF4-FFF2-40B4-BE49-F238E27FC236}">
                  <a16:creationId xmlns:a16="http://schemas.microsoft.com/office/drawing/2014/main" id="{4D0D4F06-BC08-AF1A-D744-F48A458E2FD4}"/>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grpSp>
        <p:nvGrpSpPr>
          <p:cNvPr id="173" name="Group 172">
            <a:extLst>
              <a:ext uri="{FF2B5EF4-FFF2-40B4-BE49-F238E27FC236}">
                <a16:creationId xmlns:a16="http://schemas.microsoft.com/office/drawing/2014/main" id="{E78DFDCA-EA61-E36D-6BA6-CACE9EFDF9B8}"/>
              </a:ext>
              <a:ext uri="{C183D7F6-B498-43B3-948B-1728B52AA6E4}">
                <adec:decorative xmlns:adec="http://schemas.microsoft.com/office/drawing/2017/decorative" val="1"/>
              </a:ext>
            </a:extLst>
          </p:cNvPr>
          <p:cNvGrpSpPr/>
          <p:nvPr/>
        </p:nvGrpSpPr>
        <p:grpSpPr>
          <a:xfrm>
            <a:off x="945497" y="2780560"/>
            <a:ext cx="249748" cy="259330"/>
            <a:chOff x="144189" y="3924298"/>
            <a:chExt cx="365656" cy="379686"/>
          </a:xfrm>
        </p:grpSpPr>
        <p:pic>
          <p:nvPicPr>
            <p:cNvPr id="174" name="Graphic 173">
              <a:extLst>
                <a:ext uri="{FF2B5EF4-FFF2-40B4-BE49-F238E27FC236}">
                  <a16:creationId xmlns:a16="http://schemas.microsoft.com/office/drawing/2014/main" id="{A19611F9-86DB-01F1-0BAC-0C853561D39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175" name="TextBox 174">
              <a:extLst>
                <a:ext uri="{FF2B5EF4-FFF2-40B4-BE49-F238E27FC236}">
                  <a16:creationId xmlns:a16="http://schemas.microsoft.com/office/drawing/2014/main" id="{275502FC-35D7-F563-D6EF-16D5D6EC761A}"/>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176" name="Group 175">
            <a:extLst>
              <a:ext uri="{FF2B5EF4-FFF2-40B4-BE49-F238E27FC236}">
                <a16:creationId xmlns:a16="http://schemas.microsoft.com/office/drawing/2014/main" id="{79B2BF53-301B-ABBF-2C88-99CFDB6A8E7B}"/>
              </a:ext>
              <a:ext uri="{C183D7F6-B498-43B3-948B-1728B52AA6E4}">
                <adec:decorative xmlns:adec="http://schemas.microsoft.com/office/drawing/2017/decorative" val="1"/>
              </a:ext>
            </a:extLst>
          </p:cNvPr>
          <p:cNvGrpSpPr/>
          <p:nvPr/>
        </p:nvGrpSpPr>
        <p:grpSpPr>
          <a:xfrm>
            <a:off x="945497" y="3702163"/>
            <a:ext cx="249748" cy="259330"/>
            <a:chOff x="144189" y="3924298"/>
            <a:chExt cx="365656" cy="379686"/>
          </a:xfrm>
        </p:grpSpPr>
        <p:pic>
          <p:nvPicPr>
            <p:cNvPr id="177" name="Graphic 176">
              <a:extLst>
                <a:ext uri="{FF2B5EF4-FFF2-40B4-BE49-F238E27FC236}">
                  <a16:creationId xmlns:a16="http://schemas.microsoft.com/office/drawing/2014/main" id="{6A3AAD7C-ED4D-6949-66AE-DC972377728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178" name="TextBox 177">
              <a:extLst>
                <a:ext uri="{FF2B5EF4-FFF2-40B4-BE49-F238E27FC236}">
                  <a16:creationId xmlns:a16="http://schemas.microsoft.com/office/drawing/2014/main" id="{70FCA287-CE3B-3C2C-7369-574B3C93ABDE}"/>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179" name="Group 178">
            <a:extLst>
              <a:ext uri="{FF2B5EF4-FFF2-40B4-BE49-F238E27FC236}">
                <a16:creationId xmlns:a16="http://schemas.microsoft.com/office/drawing/2014/main" id="{2E401D6C-E534-ED1B-51B1-B43B1AA7E5A1}"/>
              </a:ext>
              <a:ext uri="{C183D7F6-B498-43B3-948B-1728B52AA6E4}">
                <adec:decorative xmlns:adec="http://schemas.microsoft.com/office/drawing/2017/decorative" val="1"/>
              </a:ext>
            </a:extLst>
          </p:cNvPr>
          <p:cNvGrpSpPr/>
          <p:nvPr/>
        </p:nvGrpSpPr>
        <p:grpSpPr>
          <a:xfrm>
            <a:off x="972589" y="4127532"/>
            <a:ext cx="195568" cy="259330"/>
            <a:chOff x="183852" y="4434968"/>
            <a:chExt cx="286329" cy="379686"/>
          </a:xfrm>
        </p:grpSpPr>
        <p:pic>
          <p:nvPicPr>
            <p:cNvPr id="180" name="Graphic 179">
              <a:extLst>
                <a:ext uri="{FF2B5EF4-FFF2-40B4-BE49-F238E27FC236}">
                  <a16:creationId xmlns:a16="http://schemas.microsoft.com/office/drawing/2014/main" id="{3B09B58C-33A3-11ED-D1F3-3F0BE802542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97343" y="4434968"/>
              <a:ext cx="259345" cy="259345"/>
            </a:xfrm>
            <a:prstGeom prst="rect">
              <a:avLst/>
            </a:prstGeom>
          </p:spPr>
        </p:pic>
        <p:sp>
          <p:nvSpPr>
            <p:cNvPr id="181" name="TextBox 180">
              <a:extLst>
                <a:ext uri="{FF2B5EF4-FFF2-40B4-BE49-F238E27FC236}">
                  <a16:creationId xmlns:a16="http://schemas.microsoft.com/office/drawing/2014/main" id="{B76D248F-107D-5848-5441-44B2E5289440}"/>
                </a:ext>
              </a:extLst>
            </p:cNvPr>
            <p:cNvSpPr txBox="1"/>
            <p:nvPr/>
          </p:nvSpPr>
          <p:spPr>
            <a:xfrm>
              <a:off x="183852" y="4702000"/>
              <a:ext cx="28632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Video</a:t>
              </a:r>
            </a:p>
          </p:txBody>
        </p:sp>
      </p:grpSp>
      <p:grpSp>
        <p:nvGrpSpPr>
          <p:cNvPr id="182" name="Group 181">
            <a:extLst>
              <a:ext uri="{FF2B5EF4-FFF2-40B4-BE49-F238E27FC236}">
                <a16:creationId xmlns:a16="http://schemas.microsoft.com/office/drawing/2014/main" id="{9E4E7FB2-F46E-E626-3CFB-849C6777A1CB}"/>
              </a:ext>
              <a:ext uri="{C183D7F6-B498-43B3-948B-1728B52AA6E4}">
                <adec:decorative xmlns:adec="http://schemas.microsoft.com/office/drawing/2017/decorative" val="1"/>
              </a:ext>
            </a:extLst>
          </p:cNvPr>
          <p:cNvGrpSpPr/>
          <p:nvPr/>
        </p:nvGrpSpPr>
        <p:grpSpPr>
          <a:xfrm>
            <a:off x="972589" y="4532717"/>
            <a:ext cx="195568" cy="259330"/>
            <a:chOff x="183852" y="4434968"/>
            <a:chExt cx="286329" cy="379686"/>
          </a:xfrm>
        </p:grpSpPr>
        <p:pic>
          <p:nvPicPr>
            <p:cNvPr id="183" name="Graphic 182">
              <a:extLst>
                <a:ext uri="{FF2B5EF4-FFF2-40B4-BE49-F238E27FC236}">
                  <a16:creationId xmlns:a16="http://schemas.microsoft.com/office/drawing/2014/main" id="{4DD196C1-772A-71C8-94DA-C94035828D6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97343" y="4434968"/>
              <a:ext cx="259345" cy="259345"/>
            </a:xfrm>
            <a:prstGeom prst="rect">
              <a:avLst/>
            </a:prstGeom>
          </p:spPr>
        </p:pic>
        <p:sp>
          <p:nvSpPr>
            <p:cNvPr id="184" name="TextBox 183">
              <a:extLst>
                <a:ext uri="{FF2B5EF4-FFF2-40B4-BE49-F238E27FC236}">
                  <a16:creationId xmlns:a16="http://schemas.microsoft.com/office/drawing/2014/main" id="{2ACE8348-8B69-F750-C7C4-05F5C37902BD}"/>
                </a:ext>
              </a:extLst>
            </p:cNvPr>
            <p:cNvSpPr txBox="1"/>
            <p:nvPr/>
          </p:nvSpPr>
          <p:spPr>
            <a:xfrm>
              <a:off x="183852" y="4702000"/>
              <a:ext cx="28632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Video</a:t>
              </a:r>
            </a:p>
          </p:txBody>
        </p:sp>
      </p:grpSp>
      <p:grpSp>
        <p:nvGrpSpPr>
          <p:cNvPr id="185" name="Group 184">
            <a:extLst>
              <a:ext uri="{FF2B5EF4-FFF2-40B4-BE49-F238E27FC236}">
                <a16:creationId xmlns:a16="http://schemas.microsoft.com/office/drawing/2014/main" id="{C0863C79-6040-E7EB-39A3-EF84AC38B33C}"/>
              </a:ext>
              <a:ext uri="{C183D7F6-B498-43B3-948B-1728B52AA6E4}">
                <adec:decorative xmlns:adec="http://schemas.microsoft.com/office/drawing/2017/decorative" val="1"/>
              </a:ext>
            </a:extLst>
          </p:cNvPr>
          <p:cNvGrpSpPr/>
          <p:nvPr/>
        </p:nvGrpSpPr>
        <p:grpSpPr>
          <a:xfrm>
            <a:off x="962068" y="5408395"/>
            <a:ext cx="177136" cy="259330"/>
            <a:chOff x="197343" y="3413628"/>
            <a:chExt cx="259345" cy="379686"/>
          </a:xfrm>
        </p:grpSpPr>
        <p:pic>
          <p:nvPicPr>
            <p:cNvPr id="186" name="Graphic 185">
              <a:extLst>
                <a:ext uri="{FF2B5EF4-FFF2-40B4-BE49-F238E27FC236}">
                  <a16:creationId xmlns:a16="http://schemas.microsoft.com/office/drawing/2014/main" id="{FEAF4B84-EAF6-E076-EDDF-677F2F34AD0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187" name="TextBox 186">
              <a:extLst>
                <a:ext uri="{FF2B5EF4-FFF2-40B4-BE49-F238E27FC236}">
                  <a16:creationId xmlns:a16="http://schemas.microsoft.com/office/drawing/2014/main" id="{9BB79AF2-5B9F-08A9-0D49-8428B67CFD98}"/>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sp>
        <p:nvSpPr>
          <p:cNvPr id="189" name="TextBox 188">
            <a:extLst>
              <a:ext uri="{FF2B5EF4-FFF2-40B4-BE49-F238E27FC236}">
                <a16:creationId xmlns:a16="http://schemas.microsoft.com/office/drawing/2014/main" id="{8A3A5249-7834-263D-4044-55DB53D41DA8}"/>
              </a:ext>
            </a:extLst>
          </p:cNvPr>
          <p:cNvSpPr txBox="1"/>
          <p:nvPr/>
        </p:nvSpPr>
        <p:spPr>
          <a:xfrm>
            <a:off x="3973138" y="4225097"/>
            <a:ext cx="2042568" cy="2000548"/>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29">
                  <a:extLst>
                    <a:ext uri="{A12FA001-AC4F-418D-AE19-62706E023703}">
                      <ahyp:hlinkClr xmlns:ahyp="http://schemas.microsoft.com/office/drawing/2018/hyperlinkcolor" val="tx"/>
                    </a:ext>
                  </a:extLst>
                </a:hlinkClick>
              </a:rPr>
              <a:t>Get started with Microsoft 365 Copilot</a:t>
            </a:r>
            <a:r>
              <a:rPr kumimoji="0" lang="en-US" sz="1000" b="0" i="0" u="none" strike="noStrike" kern="1200" cap="none" spc="0" normalizeH="0" baseline="0" noProof="0" dirty="0">
                <a:ln>
                  <a:noFill/>
                </a:ln>
                <a:solidFill>
                  <a:srgbClr val="0078D4"/>
                </a:solidFill>
                <a:effectLst/>
                <a:uLnTx/>
                <a:uFillTx/>
                <a:latin typeface="Segoe UI"/>
                <a:ea typeface="+mn-ea"/>
                <a:cs typeface="Segoe UI"/>
              </a:rPr>
              <a:t> </a:t>
            </a:r>
            <a:r>
              <a:rPr kumimoji="0" lang="en-US" sz="800" b="0" i="0" u="none" strike="noStrike" kern="1200" cap="none" spc="0" normalizeH="0" baseline="0" noProof="0" dirty="0">
                <a:ln>
                  <a:noFill/>
                </a:ln>
                <a:solidFill>
                  <a:srgbClr val="000000"/>
                </a:solidFill>
                <a:effectLst/>
                <a:uLnTx/>
                <a:uFillTx/>
                <a:latin typeface="Segoe UI"/>
                <a:ea typeface="+mn-ea"/>
                <a:cs typeface="Segoe UI"/>
              </a:rPr>
              <a:t>(2 </a:t>
            </a:r>
            <a:r>
              <a:rPr kumimoji="0" lang="en-US" sz="800" b="0" i="0" u="none" strike="noStrike" kern="1200" cap="none" spc="0" normalizeH="0" baseline="0" noProof="0" dirty="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dirty="0">
                <a:ln>
                  <a:noFill/>
                </a:ln>
                <a:solidFill>
                  <a:srgbClr val="000000"/>
                </a:solidFill>
                <a:effectLst/>
                <a:uLnTx/>
                <a:uFillTx/>
                <a:latin typeface="Segoe UI"/>
                <a:ea typeface="+mn-ea"/>
                <a:cs typeface="Segoe UI"/>
              </a:rPr>
              <a:t>)</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30">
                  <a:extLst>
                    <a:ext uri="{A12FA001-AC4F-418D-AE19-62706E023703}">
                      <ahyp:hlinkClr xmlns:ahyp="http://schemas.microsoft.com/office/drawing/2018/hyperlinkcolor" val="tx"/>
                    </a:ext>
                  </a:extLst>
                </a:hlinkClick>
              </a:rPr>
              <a:t>Admin steps to get ready for Microsoft 365 Copilot</a:t>
            </a:r>
            <a:r>
              <a:rPr kumimoji="0" lang="en-US" sz="1000" b="0" i="0" u="none" strike="noStrike" kern="1200" cap="none" spc="0" normalizeH="0" baseline="0" noProof="0" dirty="0">
                <a:ln>
                  <a:noFill/>
                </a:ln>
                <a:solidFill>
                  <a:srgbClr val="0078D4"/>
                </a:solidFill>
                <a:effectLst/>
                <a:uLnTx/>
                <a:uFillTx/>
                <a:latin typeface="Segoe UI"/>
                <a:ea typeface="+mn-ea"/>
                <a:cs typeface="Segoe UI"/>
              </a:rPr>
              <a:t> </a:t>
            </a:r>
            <a:r>
              <a:rPr kumimoji="0" lang="en-US" sz="800" b="0" i="0" u="none" strike="noStrike" kern="1200" cap="none" spc="0" normalizeH="0" baseline="0" noProof="0" dirty="0">
                <a:ln>
                  <a:noFill/>
                </a:ln>
                <a:solidFill>
                  <a:srgbClr val="000000"/>
                </a:solidFill>
                <a:effectLst/>
                <a:uLnTx/>
                <a:uFillTx/>
                <a:latin typeface="Segoe UI"/>
                <a:ea typeface="+mn-ea"/>
                <a:cs typeface="Segoe UI"/>
              </a:rPr>
              <a:t>(46 secs)</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31">
                  <a:extLst>
                    <a:ext uri="{A12FA001-AC4F-418D-AE19-62706E023703}">
                      <ahyp:hlinkClr xmlns:ahyp="http://schemas.microsoft.com/office/drawing/2018/hyperlinkcolor" val="tx"/>
                    </a:ext>
                  </a:extLst>
                </a:hlinkClick>
              </a:rPr>
              <a:t>Apply principles of Zero Trust to Microsoft 365 Copilot</a:t>
            </a:r>
            <a:endParaRPr kumimoji="0" lang="en-US" sz="1000" b="0" i="0" u="none" strike="noStrike" kern="1200" cap="none" spc="0" normalizeH="0" baseline="0" noProof="0" dirty="0">
              <a:ln>
                <a:noFill/>
              </a:ln>
              <a:solidFill>
                <a:srgbClr val="0078D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nn-NO" sz="1000" b="0" i="0" u="none" strike="noStrike" kern="1200" cap="none" spc="0" normalizeH="0" baseline="0" noProof="0" dirty="0">
                <a:ln>
                  <a:noFill/>
                </a:ln>
                <a:solidFill>
                  <a:srgbClr val="0078D4"/>
                </a:solidFill>
                <a:effectLst/>
                <a:uLnTx/>
                <a:uFillTx/>
                <a:latin typeface="Segoe UI"/>
                <a:ea typeface="+mn-ea"/>
                <a:cs typeface="Segoe UI"/>
                <a:hlinkClick r:id="rId32">
                  <a:extLst>
                    <a:ext uri="{A12FA001-AC4F-418D-AE19-62706E023703}">
                      <ahyp:hlinkClr xmlns:ahyp="http://schemas.microsoft.com/office/drawing/2018/hyperlinkcolor" val="tx"/>
                    </a:ext>
                  </a:extLst>
                </a:hlinkClick>
              </a:rPr>
              <a:t>Enable users for Microsoft 365 Copilot </a:t>
            </a:r>
            <a:endParaRPr kumimoji="0" lang="nn-NO" sz="1000" b="0" i="0" u="none" strike="noStrike" kern="1200" cap="none" spc="0" normalizeH="0" baseline="0" noProof="0" dirty="0">
              <a:ln>
                <a:noFill/>
              </a:ln>
              <a:solidFill>
                <a:srgbClr val="0078D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33"/>
              </a:rPr>
              <a:t>Get Ready for Microsoft 365 Copilot with SharePoint Adv Management</a:t>
            </a:r>
            <a:endParaRPr kumimoji="0" lang="en-US" sz="1000" b="0" i="0" u="none" strike="noStrike" kern="1200" cap="none" spc="0" normalizeH="0" baseline="0" noProof="0" dirty="0">
              <a:ln>
                <a:noFill/>
              </a:ln>
              <a:solidFill>
                <a:srgbClr val="0078D4"/>
              </a:solidFill>
              <a:effectLst/>
              <a:uLnTx/>
              <a:uFillTx/>
              <a:latin typeface="Segoe UI"/>
              <a:ea typeface="+mn-ea"/>
              <a:cs typeface="Segoe UI"/>
            </a:endParaRPr>
          </a:p>
        </p:txBody>
      </p:sp>
      <p:grpSp>
        <p:nvGrpSpPr>
          <p:cNvPr id="190" name="Group 189">
            <a:extLst>
              <a:ext uri="{FF2B5EF4-FFF2-40B4-BE49-F238E27FC236}">
                <a16:creationId xmlns:a16="http://schemas.microsoft.com/office/drawing/2014/main" id="{9C6B0F91-A6B9-7DA6-D511-E7458BED060C}"/>
              </a:ext>
              <a:ext uri="{C183D7F6-B498-43B3-948B-1728B52AA6E4}">
                <adec:decorative xmlns:adec="http://schemas.microsoft.com/office/drawing/2017/decorative" val="1"/>
              </a:ext>
            </a:extLst>
          </p:cNvPr>
          <p:cNvGrpSpPr/>
          <p:nvPr/>
        </p:nvGrpSpPr>
        <p:grpSpPr>
          <a:xfrm>
            <a:off x="3674242" y="1925795"/>
            <a:ext cx="177136" cy="259330"/>
            <a:chOff x="197343" y="3413628"/>
            <a:chExt cx="259345" cy="379686"/>
          </a:xfrm>
        </p:grpSpPr>
        <p:pic>
          <p:nvPicPr>
            <p:cNvPr id="191" name="Graphic 190">
              <a:extLst>
                <a:ext uri="{FF2B5EF4-FFF2-40B4-BE49-F238E27FC236}">
                  <a16:creationId xmlns:a16="http://schemas.microsoft.com/office/drawing/2014/main" id="{50321547-04D6-D25F-428A-C44B8CD3C0A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192" name="TextBox 191">
              <a:extLst>
                <a:ext uri="{FF2B5EF4-FFF2-40B4-BE49-F238E27FC236}">
                  <a16:creationId xmlns:a16="http://schemas.microsoft.com/office/drawing/2014/main" id="{DF8FDA8D-362B-BEC6-4465-C3B6FB97E41B}"/>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grpSp>
        <p:nvGrpSpPr>
          <p:cNvPr id="193" name="Group 192">
            <a:extLst>
              <a:ext uri="{FF2B5EF4-FFF2-40B4-BE49-F238E27FC236}">
                <a16:creationId xmlns:a16="http://schemas.microsoft.com/office/drawing/2014/main" id="{B7E0ED04-4989-5C7C-6125-6E0D13F45742}"/>
              </a:ext>
              <a:ext uri="{C183D7F6-B498-43B3-948B-1728B52AA6E4}">
                <adec:decorative xmlns:adec="http://schemas.microsoft.com/office/drawing/2017/decorative" val="1"/>
              </a:ext>
            </a:extLst>
          </p:cNvPr>
          <p:cNvGrpSpPr/>
          <p:nvPr/>
        </p:nvGrpSpPr>
        <p:grpSpPr>
          <a:xfrm>
            <a:off x="3676935" y="2367938"/>
            <a:ext cx="171750" cy="256637"/>
            <a:chOff x="3810839" y="3861140"/>
            <a:chExt cx="171750" cy="256637"/>
          </a:xfrm>
        </p:grpSpPr>
        <p:pic>
          <p:nvPicPr>
            <p:cNvPr id="194" name="Graphic 193">
              <a:extLst>
                <a:ext uri="{FF2B5EF4-FFF2-40B4-BE49-F238E27FC236}">
                  <a16:creationId xmlns:a16="http://schemas.microsoft.com/office/drawing/2014/main" id="{B4EBF111-DCF6-90B7-6E9D-BF2B3D24CC9A}"/>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810839" y="3861140"/>
              <a:ext cx="171750" cy="171750"/>
            </a:xfrm>
            <a:prstGeom prst="rect">
              <a:avLst/>
            </a:prstGeom>
          </p:spPr>
        </p:pic>
        <p:sp>
          <p:nvSpPr>
            <p:cNvPr id="195" name="TextBox 194">
              <a:extLst>
                <a:ext uri="{FF2B5EF4-FFF2-40B4-BE49-F238E27FC236}">
                  <a16:creationId xmlns:a16="http://schemas.microsoft.com/office/drawing/2014/main" id="{754A8C3E-3601-ECA7-9EDF-AD9B20100FC6}"/>
                </a:ext>
              </a:extLst>
            </p:cNvPr>
            <p:cNvSpPr txBox="1"/>
            <p:nvPr/>
          </p:nvSpPr>
          <p:spPr>
            <a:xfrm>
              <a:off x="3812397" y="4040833"/>
              <a:ext cx="168636" cy="7694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Tool</a:t>
              </a:r>
            </a:p>
          </p:txBody>
        </p:sp>
      </p:grpSp>
      <p:grpSp>
        <p:nvGrpSpPr>
          <p:cNvPr id="196" name="Group 195">
            <a:extLst>
              <a:ext uri="{FF2B5EF4-FFF2-40B4-BE49-F238E27FC236}">
                <a16:creationId xmlns:a16="http://schemas.microsoft.com/office/drawing/2014/main" id="{9C5B81CB-A370-D03F-BFDA-69B364B0CF15}"/>
              </a:ext>
              <a:ext uri="{C183D7F6-B498-43B3-948B-1728B52AA6E4}">
                <adec:decorative xmlns:adec="http://schemas.microsoft.com/office/drawing/2017/decorative" val="1"/>
              </a:ext>
            </a:extLst>
          </p:cNvPr>
          <p:cNvGrpSpPr/>
          <p:nvPr/>
        </p:nvGrpSpPr>
        <p:grpSpPr>
          <a:xfrm>
            <a:off x="3636493" y="2765452"/>
            <a:ext cx="252634" cy="259330"/>
            <a:chOff x="142075" y="4945638"/>
            <a:chExt cx="369881" cy="379683"/>
          </a:xfrm>
        </p:grpSpPr>
        <p:pic>
          <p:nvPicPr>
            <p:cNvPr id="197" name="Graphic 196">
              <a:extLst>
                <a:ext uri="{FF2B5EF4-FFF2-40B4-BE49-F238E27FC236}">
                  <a16:creationId xmlns:a16="http://schemas.microsoft.com/office/drawing/2014/main" id="{8564A662-3832-D5DE-2B58-0C54C1A7411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198" name="TextBox 197">
              <a:extLst>
                <a:ext uri="{FF2B5EF4-FFF2-40B4-BE49-F238E27FC236}">
                  <a16:creationId xmlns:a16="http://schemas.microsoft.com/office/drawing/2014/main" id="{AC381551-C2DD-7CCF-81CF-A362D195B42D}"/>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grpSp>
        <p:nvGrpSpPr>
          <p:cNvPr id="199" name="Group 198">
            <a:extLst>
              <a:ext uri="{FF2B5EF4-FFF2-40B4-BE49-F238E27FC236}">
                <a16:creationId xmlns:a16="http://schemas.microsoft.com/office/drawing/2014/main" id="{8EB395A9-B8C6-BE07-0A27-A2814FAEA66A}"/>
              </a:ext>
              <a:ext uri="{C183D7F6-B498-43B3-948B-1728B52AA6E4}">
                <adec:decorative xmlns:adec="http://schemas.microsoft.com/office/drawing/2017/decorative" val="1"/>
              </a:ext>
            </a:extLst>
          </p:cNvPr>
          <p:cNvGrpSpPr/>
          <p:nvPr/>
        </p:nvGrpSpPr>
        <p:grpSpPr>
          <a:xfrm>
            <a:off x="3636493" y="3190816"/>
            <a:ext cx="252634" cy="259330"/>
            <a:chOff x="142075" y="4945638"/>
            <a:chExt cx="369881" cy="379683"/>
          </a:xfrm>
        </p:grpSpPr>
        <p:pic>
          <p:nvPicPr>
            <p:cNvPr id="200" name="Graphic 199">
              <a:extLst>
                <a:ext uri="{FF2B5EF4-FFF2-40B4-BE49-F238E27FC236}">
                  <a16:creationId xmlns:a16="http://schemas.microsoft.com/office/drawing/2014/main" id="{D0CE3C22-DD42-D013-7A8A-9F06ABC0E53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201" name="TextBox 200">
              <a:extLst>
                <a:ext uri="{FF2B5EF4-FFF2-40B4-BE49-F238E27FC236}">
                  <a16:creationId xmlns:a16="http://schemas.microsoft.com/office/drawing/2014/main" id="{2B825131-1F1F-6AFF-20AB-E90E0C59C066}"/>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grpSp>
        <p:nvGrpSpPr>
          <p:cNvPr id="202" name="Group 201">
            <a:extLst>
              <a:ext uri="{FF2B5EF4-FFF2-40B4-BE49-F238E27FC236}">
                <a16:creationId xmlns:a16="http://schemas.microsoft.com/office/drawing/2014/main" id="{4598BEDD-A16E-27C6-8F87-9B8CC75BBCF1}"/>
              </a:ext>
              <a:ext uri="{C183D7F6-B498-43B3-948B-1728B52AA6E4}">
                <adec:decorative xmlns:adec="http://schemas.microsoft.com/office/drawing/2017/decorative" val="1"/>
              </a:ext>
            </a:extLst>
          </p:cNvPr>
          <p:cNvGrpSpPr/>
          <p:nvPr/>
        </p:nvGrpSpPr>
        <p:grpSpPr>
          <a:xfrm>
            <a:off x="3674242" y="5517721"/>
            <a:ext cx="177136" cy="259330"/>
            <a:chOff x="197343" y="3413628"/>
            <a:chExt cx="259345" cy="379686"/>
          </a:xfrm>
        </p:grpSpPr>
        <p:pic>
          <p:nvPicPr>
            <p:cNvPr id="203" name="Graphic 202">
              <a:extLst>
                <a:ext uri="{FF2B5EF4-FFF2-40B4-BE49-F238E27FC236}">
                  <a16:creationId xmlns:a16="http://schemas.microsoft.com/office/drawing/2014/main" id="{3463B1C4-98BE-353D-71C3-19E795DB11B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204" name="TextBox 203">
              <a:extLst>
                <a:ext uri="{FF2B5EF4-FFF2-40B4-BE49-F238E27FC236}">
                  <a16:creationId xmlns:a16="http://schemas.microsoft.com/office/drawing/2014/main" id="{76F9FD90-C32D-E1D2-F5E0-23ACA29E7144}"/>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grpSp>
        <p:nvGrpSpPr>
          <p:cNvPr id="205" name="Group 204">
            <a:extLst>
              <a:ext uri="{FF2B5EF4-FFF2-40B4-BE49-F238E27FC236}">
                <a16:creationId xmlns:a16="http://schemas.microsoft.com/office/drawing/2014/main" id="{0179F392-E1C3-935C-853A-8FD9A7279F04}"/>
              </a:ext>
              <a:ext uri="{C183D7F6-B498-43B3-948B-1728B52AA6E4}">
                <adec:decorative xmlns:adec="http://schemas.microsoft.com/office/drawing/2017/decorative" val="1"/>
              </a:ext>
            </a:extLst>
          </p:cNvPr>
          <p:cNvGrpSpPr/>
          <p:nvPr/>
        </p:nvGrpSpPr>
        <p:grpSpPr>
          <a:xfrm>
            <a:off x="3637936" y="4221858"/>
            <a:ext cx="249748" cy="259330"/>
            <a:chOff x="144189" y="3924298"/>
            <a:chExt cx="365656" cy="379686"/>
          </a:xfrm>
        </p:grpSpPr>
        <p:pic>
          <p:nvPicPr>
            <p:cNvPr id="206" name="Graphic 205">
              <a:extLst>
                <a:ext uri="{FF2B5EF4-FFF2-40B4-BE49-F238E27FC236}">
                  <a16:creationId xmlns:a16="http://schemas.microsoft.com/office/drawing/2014/main" id="{828E8C57-48EA-F449-7321-C383E8CE477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07" name="TextBox 206">
              <a:extLst>
                <a:ext uri="{FF2B5EF4-FFF2-40B4-BE49-F238E27FC236}">
                  <a16:creationId xmlns:a16="http://schemas.microsoft.com/office/drawing/2014/main" id="{85F8562D-898F-7ACE-347E-8D008886A3D0}"/>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208" name="Group 207">
            <a:extLst>
              <a:ext uri="{FF2B5EF4-FFF2-40B4-BE49-F238E27FC236}">
                <a16:creationId xmlns:a16="http://schemas.microsoft.com/office/drawing/2014/main" id="{752DB466-B8C7-2D2D-2AE9-7CB6BA36A223}"/>
              </a:ext>
              <a:ext uri="{C183D7F6-B498-43B3-948B-1728B52AA6E4}">
                <adec:decorative xmlns:adec="http://schemas.microsoft.com/office/drawing/2017/decorative" val="1"/>
              </a:ext>
            </a:extLst>
          </p:cNvPr>
          <p:cNvGrpSpPr/>
          <p:nvPr/>
        </p:nvGrpSpPr>
        <p:grpSpPr>
          <a:xfrm>
            <a:off x="3665028" y="4647227"/>
            <a:ext cx="195568" cy="259330"/>
            <a:chOff x="183852" y="4434968"/>
            <a:chExt cx="286329" cy="379686"/>
          </a:xfrm>
        </p:grpSpPr>
        <p:pic>
          <p:nvPicPr>
            <p:cNvPr id="209" name="Graphic 208">
              <a:extLst>
                <a:ext uri="{FF2B5EF4-FFF2-40B4-BE49-F238E27FC236}">
                  <a16:creationId xmlns:a16="http://schemas.microsoft.com/office/drawing/2014/main" id="{C27568C5-5047-405B-4D15-D1F93FC6103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97343" y="4434968"/>
              <a:ext cx="259345" cy="259345"/>
            </a:xfrm>
            <a:prstGeom prst="rect">
              <a:avLst/>
            </a:prstGeom>
          </p:spPr>
        </p:pic>
        <p:sp>
          <p:nvSpPr>
            <p:cNvPr id="210" name="TextBox 209">
              <a:extLst>
                <a:ext uri="{FF2B5EF4-FFF2-40B4-BE49-F238E27FC236}">
                  <a16:creationId xmlns:a16="http://schemas.microsoft.com/office/drawing/2014/main" id="{BF05AA4B-E8B4-0C06-F3EB-367C239AA155}"/>
                </a:ext>
              </a:extLst>
            </p:cNvPr>
            <p:cNvSpPr txBox="1"/>
            <p:nvPr/>
          </p:nvSpPr>
          <p:spPr>
            <a:xfrm>
              <a:off x="183852" y="4702000"/>
              <a:ext cx="28632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Video</a:t>
              </a:r>
            </a:p>
          </p:txBody>
        </p:sp>
      </p:grpSp>
      <p:grpSp>
        <p:nvGrpSpPr>
          <p:cNvPr id="211" name="Group 210">
            <a:extLst>
              <a:ext uri="{FF2B5EF4-FFF2-40B4-BE49-F238E27FC236}">
                <a16:creationId xmlns:a16="http://schemas.microsoft.com/office/drawing/2014/main" id="{724EA3CE-E6F2-5E47-0D0E-7EC8C773CD96}"/>
              </a:ext>
              <a:ext uri="{C183D7F6-B498-43B3-948B-1728B52AA6E4}">
                <adec:decorative xmlns:adec="http://schemas.microsoft.com/office/drawing/2017/decorative" val="1"/>
              </a:ext>
            </a:extLst>
          </p:cNvPr>
          <p:cNvGrpSpPr/>
          <p:nvPr/>
        </p:nvGrpSpPr>
        <p:grpSpPr>
          <a:xfrm>
            <a:off x="3674242" y="5090877"/>
            <a:ext cx="177136" cy="259330"/>
            <a:chOff x="197343" y="3413628"/>
            <a:chExt cx="259345" cy="379686"/>
          </a:xfrm>
        </p:grpSpPr>
        <p:pic>
          <p:nvPicPr>
            <p:cNvPr id="212" name="Graphic 211">
              <a:extLst>
                <a:ext uri="{FF2B5EF4-FFF2-40B4-BE49-F238E27FC236}">
                  <a16:creationId xmlns:a16="http://schemas.microsoft.com/office/drawing/2014/main" id="{171538BB-0948-B921-0CE0-F4DD1E7D4A8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213" name="TextBox 212">
              <a:extLst>
                <a:ext uri="{FF2B5EF4-FFF2-40B4-BE49-F238E27FC236}">
                  <a16:creationId xmlns:a16="http://schemas.microsoft.com/office/drawing/2014/main" id="{F922A417-23EF-F77D-FFCA-9A641F0659D8}"/>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sp>
        <p:nvSpPr>
          <p:cNvPr id="215" name="TextBox 214">
            <a:extLst>
              <a:ext uri="{FF2B5EF4-FFF2-40B4-BE49-F238E27FC236}">
                <a16:creationId xmlns:a16="http://schemas.microsoft.com/office/drawing/2014/main" id="{71F2084D-F135-DAAE-0EEC-35CF7522D124}"/>
              </a:ext>
            </a:extLst>
          </p:cNvPr>
          <p:cNvSpPr txBox="1"/>
          <p:nvPr/>
        </p:nvSpPr>
        <p:spPr>
          <a:xfrm>
            <a:off x="6693118" y="4225097"/>
            <a:ext cx="1873695" cy="707886"/>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36">
                  <a:extLst>
                    <a:ext uri="{A12FA001-AC4F-418D-AE19-62706E023703}">
                      <ahyp:hlinkClr xmlns:ahyp="http://schemas.microsoft.com/office/drawing/2018/hyperlinkcolor" val="tx"/>
                    </a:ext>
                  </a:extLst>
                </a:hlinkClick>
              </a:rPr>
              <a:t>Microsoft 365 Copilot Documentation</a:t>
            </a:r>
            <a:endParaRPr kumimoji="0" lang="en-US" sz="1000" b="0" i="0" u="none" strike="noStrike" kern="1200" cap="none" spc="0" normalizeH="0" baseline="0" noProof="0">
              <a:ln>
                <a:noFill/>
              </a:ln>
              <a:solidFill>
                <a:srgbClr val="0078D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37">
                  <a:extLst>
                    <a:ext uri="{A12FA001-AC4F-418D-AE19-62706E023703}">
                      <ahyp:hlinkClr xmlns:ahyp="http://schemas.microsoft.com/office/drawing/2018/hyperlinkcolor" val="tx"/>
                    </a:ext>
                  </a:extLst>
                </a:hlinkClick>
              </a:rPr>
              <a:t>Copilot Dashboard implementation</a:t>
            </a:r>
            <a:endParaRPr kumimoji="0" lang="en-US" sz="1000" b="0" i="0" u="none" strike="noStrike" kern="1200" cap="none" spc="0" normalizeH="0" baseline="0" noProof="0">
              <a:ln>
                <a:noFill/>
              </a:ln>
              <a:solidFill>
                <a:srgbClr val="0078D4"/>
              </a:solidFill>
              <a:effectLst/>
              <a:uLnTx/>
              <a:uFillTx/>
              <a:latin typeface="Segoe UI"/>
              <a:ea typeface="+mn-ea"/>
              <a:cs typeface="Segoe UI"/>
            </a:endParaRPr>
          </a:p>
        </p:txBody>
      </p:sp>
      <p:grpSp>
        <p:nvGrpSpPr>
          <p:cNvPr id="216" name="Group 215">
            <a:extLst>
              <a:ext uri="{FF2B5EF4-FFF2-40B4-BE49-F238E27FC236}">
                <a16:creationId xmlns:a16="http://schemas.microsoft.com/office/drawing/2014/main" id="{2D782281-DE58-6F80-2BB7-C9C2D12AD146}"/>
              </a:ext>
              <a:ext uri="{C183D7F6-B498-43B3-948B-1728B52AA6E4}">
                <adec:decorative xmlns:adec="http://schemas.microsoft.com/office/drawing/2017/decorative" val="1"/>
              </a:ext>
            </a:extLst>
          </p:cNvPr>
          <p:cNvGrpSpPr/>
          <p:nvPr/>
        </p:nvGrpSpPr>
        <p:grpSpPr>
          <a:xfrm>
            <a:off x="6357916" y="1925795"/>
            <a:ext cx="249748" cy="259330"/>
            <a:chOff x="144189" y="3924298"/>
            <a:chExt cx="365656" cy="379686"/>
          </a:xfrm>
        </p:grpSpPr>
        <p:pic>
          <p:nvPicPr>
            <p:cNvPr id="217" name="Graphic 216">
              <a:extLst>
                <a:ext uri="{FF2B5EF4-FFF2-40B4-BE49-F238E27FC236}">
                  <a16:creationId xmlns:a16="http://schemas.microsoft.com/office/drawing/2014/main" id="{6481DA30-4DAC-9641-F9EF-1C24A0F0BF3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18" name="TextBox 217">
              <a:extLst>
                <a:ext uri="{FF2B5EF4-FFF2-40B4-BE49-F238E27FC236}">
                  <a16:creationId xmlns:a16="http://schemas.microsoft.com/office/drawing/2014/main" id="{F4E5F683-2C6E-5C77-A21D-4FB069FC562E}"/>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219" name="Group 218">
            <a:extLst>
              <a:ext uri="{FF2B5EF4-FFF2-40B4-BE49-F238E27FC236}">
                <a16:creationId xmlns:a16="http://schemas.microsoft.com/office/drawing/2014/main" id="{43573311-20C3-2884-825C-8DAEF6F6A6DA}"/>
              </a:ext>
              <a:ext uri="{C183D7F6-B498-43B3-948B-1728B52AA6E4}">
                <adec:decorative xmlns:adec="http://schemas.microsoft.com/office/drawing/2017/decorative" val="1"/>
              </a:ext>
            </a:extLst>
          </p:cNvPr>
          <p:cNvGrpSpPr/>
          <p:nvPr/>
        </p:nvGrpSpPr>
        <p:grpSpPr>
          <a:xfrm>
            <a:off x="6357916" y="2475319"/>
            <a:ext cx="249748" cy="259330"/>
            <a:chOff x="144189" y="3924298"/>
            <a:chExt cx="365656" cy="379686"/>
          </a:xfrm>
        </p:grpSpPr>
        <p:pic>
          <p:nvPicPr>
            <p:cNvPr id="220" name="Graphic 219">
              <a:extLst>
                <a:ext uri="{FF2B5EF4-FFF2-40B4-BE49-F238E27FC236}">
                  <a16:creationId xmlns:a16="http://schemas.microsoft.com/office/drawing/2014/main" id="{4761EEBE-F1D1-582B-C2A3-111539550C62}"/>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21" name="TextBox 220">
              <a:extLst>
                <a:ext uri="{FF2B5EF4-FFF2-40B4-BE49-F238E27FC236}">
                  <a16:creationId xmlns:a16="http://schemas.microsoft.com/office/drawing/2014/main" id="{92BDEA24-B797-2AF7-27A8-24E63C4317AA}"/>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222" name="Group 221">
            <a:extLst>
              <a:ext uri="{FF2B5EF4-FFF2-40B4-BE49-F238E27FC236}">
                <a16:creationId xmlns:a16="http://schemas.microsoft.com/office/drawing/2014/main" id="{B02240EC-2A06-14D5-5433-F8DAF92B4472}"/>
              </a:ext>
              <a:ext uri="{C183D7F6-B498-43B3-948B-1728B52AA6E4}">
                <adec:decorative xmlns:adec="http://schemas.microsoft.com/office/drawing/2017/decorative" val="1"/>
              </a:ext>
            </a:extLst>
          </p:cNvPr>
          <p:cNvGrpSpPr/>
          <p:nvPr/>
        </p:nvGrpSpPr>
        <p:grpSpPr>
          <a:xfrm>
            <a:off x="6356473" y="2899786"/>
            <a:ext cx="252634" cy="259330"/>
            <a:chOff x="142075" y="4945638"/>
            <a:chExt cx="369881" cy="379683"/>
          </a:xfrm>
        </p:grpSpPr>
        <p:pic>
          <p:nvPicPr>
            <p:cNvPr id="223" name="Graphic 222">
              <a:extLst>
                <a:ext uri="{FF2B5EF4-FFF2-40B4-BE49-F238E27FC236}">
                  <a16:creationId xmlns:a16="http://schemas.microsoft.com/office/drawing/2014/main" id="{75FEC300-4070-89DD-E4CB-6E64111F189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224" name="TextBox 223">
              <a:extLst>
                <a:ext uri="{FF2B5EF4-FFF2-40B4-BE49-F238E27FC236}">
                  <a16:creationId xmlns:a16="http://schemas.microsoft.com/office/drawing/2014/main" id="{2CE92C3E-1B0A-BEDE-EDBB-E7993CF58442}"/>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grpSp>
        <p:nvGrpSpPr>
          <p:cNvPr id="225" name="Group 224">
            <a:extLst>
              <a:ext uri="{FF2B5EF4-FFF2-40B4-BE49-F238E27FC236}">
                <a16:creationId xmlns:a16="http://schemas.microsoft.com/office/drawing/2014/main" id="{AB8C140C-EEE3-C82C-C8F0-4D498607A141}"/>
              </a:ext>
              <a:ext uri="{C183D7F6-B498-43B3-948B-1728B52AA6E4}">
                <adec:decorative xmlns:adec="http://schemas.microsoft.com/office/drawing/2017/decorative" val="1"/>
              </a:ext>
            </a:extLst>
          </p:cNvPr>
          <p:cNvGrpSpPr/>
          <p:nvPr/>
        </p:nvGrpSpPr>
        <p:grpSpPr>
          <a:xfrm>
            <a:off x="6356473" y="3333798"/>
            <a:ext cx="252634" cy="259330"/>
            <a:chOff x="142075" y="4945638"/>
            <a:chExt cx="369881" cy="379683"/>
          </a:xfrm>
        </p:grpSpPr>
        <p:pic>
          <p:nvPicPr>
            <p:cNvPr id="226" name="Graphic 225">
              <a:extLst>
                <a:ext uri="{FF2B5EF4-FFF2-40B4-BE49-F238E27FC236}">
                  <a16:creationId xmlns:a16="http://schemas.microsoft.com/office/drawing/2014/main" id="{0DF77DF3-2F71-C0C0-4BCA-3F8ED7B1345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227" name="TextBox 226">
              <a:extLst>
                <a:ext uri="{FF2B5EF4-FFF2-40B4-BE49-F238E27FC236}">
                  <a16:creationId xmlns:a16="http://schemas.microsoft.com/office/drawing/2014/main" id="{50789305-FF7F-D7D7-6B92-DF6A83EEFEFD}"/>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grpSp>
        <p:nvGrpSpPr>
          <p:cNvPr id="228" name="Group 227">
            <a:extLst>
              <a:ext uri="{FF2B5EF4-FFF2-40B4-BE49-F238E27FC236}">
                <a16:creationId xmlns:a16="http://schemas.microsoft.com/office/drawing/2014/main" id="{47FB747F-7A7E-C511-0767-B44BA560E49C}"/>
              </a:ext>
              <a:ext uri="{C183D7F6-B498-43B3-948B-1728B52AA6E4}">
                <adec:decorative xmlns:adec="http://schemas.microsoft.com/office/drawing/2017/decorative" val="1"/>
              </a:ext>
            </a:extLst>
          </p:cNvPr>
          <p:cNvGrpSpPr/>
          <p:nvPr/>
        </p:nvGrpSpPr>
        <p:grpSpPr>
          <a:xfrm>
            <a:off x="6356473" y="3754663"/>
            <a:ext cx="252634" cy="259330"/>
            <a:chOff x="142075" y="4945638"/>
            <a:chExt cx="369881" cy="379683"/>
          </a:xfrm>
        </p:grpSpPr>
        <p:pic>
          <p:nvPicPr>
            <p:cNvPr id="229" name="Graphic 228">
              <a:extLst>
                <a:ext uri="{FF2B5EF4-FFF2-40B4-BE49-F238E27FC236}">
                  <a16:creationId xmlns:a16="http://schemas.microsoft.com/office/drawing/2014/main" id="{E6529B62-3638-D3A2-A3D2-B6646B99ADC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230" name="TextBox 229">
              <a:extLst>
                <a:ext uri="{FF2B5EF4-FFF2-40B4-BE49-F238E27FC236}">
                  <a16:creationId xmlns:a16="http://schemas.microsoft.com/office/drawing/2014/main" id="{063752ED-0DE5-9B3C-D616-91CD23F3FFE4}"/>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grpSp>
        <p:nvGrpSpPr>
          <p:cNvPr id="231" name="Group 230">
            <a:extLst>
              <a:ext uri="{FF2B5EF4-FFF2-40B4-BE49-F238E27FC236}">
                <a16:creationId xmlns:a16="http://schemas.microsoft.com/office/drawing/2014/main" id="{A0CF1911-784E-AAA3-62C3-47F8C087D7EA}"/>
              </a:ext>
              <a:ext uri="{C183D7F6-B498-43B3-948B-1728B52AA6E4}">
                <adec:decorative xmlns:adec="http://schemas.microsoft.com/office/drawing/2017/decorative" val="1"/>
              </a:ext>
            </a:extLst>
          </p:cNvPr>
          <p:cNvGrpSpPr/>
          <p:nvPr/>
        </p:nvGrpSpPr>
        <p:grpSpPr>
          <a:xfrm>
            <a:off x="6394222" y="4647227"/>
            <a:ext cx="177136" cy="259330"/>
            <a:chOff x="197343" y="3413628"/>
            <a:chExt cx="259345" cy="379686"/>
          </a:xfrm>
        </p:grpSpPr>
        <p:pic>
          <p:nvPicPr>
            <p:cNvPr id="232" name="Graphic 231">
              <a:extLst>
                <a:ext uri="{FF2B5EF4-FFF2-40B4-BE49-F238E27FC236}">
                  <a16:creationId xmlns:a16="http://schemas.microsoft.com/office/drawing/2014/main" id="{D18B69A2-5029-145E-E248-026F8A3426C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233" name="TextBox 232">
              <a:extLst>
                <a:ext uri="{FF2B5EF4-FFF2-40B4-BE49-F238E27FC236}">
                  <a16:creationId xmlns:a16="http://schemas.microsoft.com/office/drawing/2014/main" id="{E0847E84-480F-ED66-5DDA-D6443B4E49B5}"/>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grpSp>
        <p:nvGrpSpPr>
          <p:cNvPr id="234" name="Group 233">
            <a:extLst>
              <a:ext uri="{FF2B5EF4-FFF2-40B4-BE49-F238E27FC236}">
                <a16:creationId xmlns:a16="http://schemas.microsoft.com/office/drawing/2014/main" id="{14C2C935-AD40-58A7-F489-8050CCA1F22E}"/>
              </a:ext>
              <a:ext uri="{C183D7F6-B498-43B3-948B-1728B52AA6E4}">
                <adec:decorative xmlns:adec="http://schemas.microsoft.com/office/drawing/2017/decorative" val="1"/>
              </a:ext>
            </a:extLst>
          </p:cNvPr>
          <p:cNvGrpSpPr/>
          <p:nvPr/>
        </p:nvGrpSpPr>
        <p:grpSpPr>
          <a:xfrm>
            <a:off x="6394222" y="4221858"/>
            <a:ext cx="177136" cy="259330"/>
            <a:chOff x="197343" y="3413628"/>
            <a:chExt cx="259345" cy="379686"/>
          </a:xfrm>
        </p:grpSpPr>
        <p:pic>
          <p:nvPicPr>
            <p:cNvPr id="235" name="Graphic 234">
              <a:extLst>
                <a:ext uri="{FF2B5EF4-FFF2-40B4-BE49-F238E27FC236}">
                  <a16:creationId xmlns:a16="http://schemas.microsoft.com/office/drawing/2014/main" id="{556C0D68-B752-0C41-213F-035629951F8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236" name="TextBox 235">
              <a:extLst>
                <a:ext uri="{FF2B5EF4-FFF2-40B4-BE49-F238E27FC236}">
                  <a16:creationId xmlns:a16="http://schemas.microsoft.com/office/drawing/2014/main" id="{58E04A8B-0911-A01A-F1CA-28A32A623E93}"/>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sp>
        <p:nvSpPr>
          <p:cNvPr id="238" name="TextBox 237">
            <a:extLst>
              <a:ext uri="{FF2B5EF4-FFF2-40B4-BE49-F238E27FC236}">
                <a16:creationId xmlns:a16="http://schemas.microsoft.com/office/drawing/2014/main" id="{59818C00-7C3C-B631-291F-22CA8A3B90E8}"/>
              </a:ext>
            </a:extLst>
          </p:cNvPr>
          <p:cNvSpPr txBox="1"/>
          <p:nvPr/>
        </p:nvSpPr>
        <p:spPr>
          <a:xfrm>
            <a:off x="9413100" y="4225097"/>
            <a:ext cx="1959094" cy="2000548"/>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38">
                  <a:extLst>
                    <a:ext uri="{A12FA001-AC4F-418D-AE19-62706E023703}">
                      <ahyp:hlinkClr xmlns:ahyp="http://schemas.microsoft.com/office/drawing/2018/hyperlinkcolor" val="tx"/>
                    </a:ext>
                  </a:extLst>
                </a:hlinkClick>
              </a:rPr>
              <a:t>Extend Microsoft 365 Copilot</a:t>
            </a:r>
            <a:br>
              <a:rPr kumimoji="0" lang="en-US" sz="1000" b="0" i="0" u="none" strike="noStrike" kern="1200" cap="none" spc="0" normalizeH="0" baseline="0" noProof="0">
                <a:ln>
                  <a:noFill/>
                </a:ln>
                <a:solidFill>
                  <a:srgbClr val="0078D4"/>
                </a:solidFill>
                <a:effectLst/>
                <a:uLnTx/>
                <a:uFillTx/>
                <a:latin typeface="Segoe UI"/>
                <a:ea typeface="+mn-ea"/>
                <a:cs typeface="Segoe UI"/>
              </a:rPr>
            </a:br>
            <a:endParaRPr kumimoji="0" lang="en-US" sz="1000" b="0" i="0" u="none" strike="noStrike" kern="1200" cap="none" spc="0" normalizeH="0" baseline="0" noProof="0">
              <a:ln>
                <a:noFill/>
              </a:ln>
              <a:solidFill>
                <a:srgbClr val="0078D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39">
                  <a:extLst>
                    <a:ext uri="{A12FA001-AC4F-418D-AE19-62706E023703}">
                      <ahyp:hlinkClr xmlns:ahyp="http://schemas.microsoft.com/office/drawing/2018/hyperlinkcolor" val="tx"/>
                    </a:ext>
                  </a:extLst>
                </a:hlinkClick>
              </a:rPr>
              <a:t>Create agents with Microsoft Copilot Studio</a:t>
            </a:r>
            <a:r>
              <a:rPr kumimoji="0" lang="en-US" sz="1000" b="0" i="0" u="none" strike="noStrike" kern="1200" cap="none" spc="0" normalizeH="0" baseline="0" noProof="0">
                <a:ln>
                  <a:noFill/>
                </a:ln>
                <a:solidFill>
                  <a:srgbClr val="0078D4"/>
                </a:solidFill>
                <a:effectLst/>
                <a:uLnTx/>
                <a:uFillTx/>
                <a:latin typeface="Segoe UI"/>
                <a:ea typeface="+mn-ea"/>
                <a:cs typeface="Segoe UI"/>
              </a:rPr>
              <a:t> </a:t>
            </a:r>
            <a:r>
              <a:rPr kumimoji="0" lang="en-US" sz="800" b="0" i="0" u="none" strike="noStrike" kern="1200" cap="none" spc="0" normalizeH="0" baseline="0" noProof="0">
                <a:ln>
                  <a:noFill/>
                </a:ln>
                <a:solidFill>
                  <a:srgbClr val="000000"/>
                </a:solidFill>
                <a:effectLst/>
                <a:uLnTx/>
                <a:uFillTx/>
                <a:latin typeface="Segoe UI"/>
                <a:ea typeface="+mn-ea"/>
                <a:cs typeface="Segoe UI"/>
              </a:rPr>
              <a:t>(4 </a:t>
            </a:r>
            <a:r>
              <a:rPr kumimoji="0" lang="en-US" sz="800" b="0" i="0" u="none" strike="noStrike" kern="1200" cap="none" spc="0" normalizeH="0" baseline="0" noProof="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a:ln>
                  <a:noFill/>
                </a:ln>
                <a:solidFill>
                  <a:srgbClr val="000000"/>
                </a:solidFill>
                <a:effectLst/>
                <a:uLnTx/>
                <a:uFillTx/>
                <a:latin typeface="Segoe UI"/>
                <a:ea typeface="+mn-ea"/>
                <a:cs typeface="Segoe UI"/>
              </a:rPr>
              <a:t>)</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40">
                  <a:extLst>
                    <a:ext uri="{A12FA001-AC4F-418D-AE19-62706E023703}">
                      <ahyp:hlinkClr xmlns:ahyp="http://schemas.microsoft.com/office/drawing/2018/hyperlinkcolor" val="tx"/>
                    </a:ext>
                  </a:extLst>
                </a:hlinkClick>
              </a:rPr>
              <a:t>Optimize and extend Microsoft 365 Copilot</a:t>
            </a:r>
            <a:r>
              <a:rPr kumimoji="0" lang="en-US" sz="1000" b="0" i="0" u="none" strike="noStrike" kern="1200" cap="none" spc="0" normalizeH="0" baseline="0" noProof="0">
                <a:ln>
                  <a:noFill/>
                </a:ln>
                <a:solidFill>
                  <a:srgbClr val="0078D4"/>
                </a:solidFill>
                <a:effectLst/>
                <a:uLnTx/>
                <a:uFillTx/>
                <a:latin typeface="Segoe UI"/>
                <a:ea typeface="+mn-ea"/>
                <a:cs typeface="Segoe UI"/>
              </a:rPr>
              <a:t> </a:t>
            </a:r>
            <a:r>
              <a:rPr kumimoji="0" lang="en-US" sz="800" b="0" i="0" u="none" strike="noStrike" kern="1200" cap="none" spc="0" normalizeH="0" baseline="0" noProof="0">
                <a:ln>
                  <a:noFill/>
                </a:ln>
                <a:solidFill>
                  <a:srgbClr val="000000"/>
                </a:solidFill>
                <a:effectLst/>
                <a:uLnTx/>
                <a:uFillTx/>
                <a:latin typeface="Segoe UI"/>
                <a:ea typeface="+mn-ea"/>
                <a:cs typeface="Segoe UI"/>
              </a:rPr>
              <a:t>(1 </a:t>
            </a:r>
            <a:r>
              <a:rPr kumimoji="0" lang="en-US" sz="800" b="0" i="0" u="none" strike="noStrike" kern="1200" cap="none" spc="0" normalizeH="0" baseline="0" noProof="0" err="1">
                <a:ln>
                  <a:noFill/>
                </a:ln>
                <a:solidFill>
                  <a:srgbClr val="000000"/>
                </a:solidFill>
                <a:effectLst/>
                <a:uLnTx/>
                <a:uFillTx/>
                <a:latin typeface="Segoe UI"/>
                <a:ea typeface="+mn-ea"/>
                <a:cs typeface="Segoe UI"/>
              </a:rPr>
              <a:t>hr</a:t>
            </a:r>
            <a:r>
              <a:rPr kumimoji="0" lang="en-US" sz="800" b="0" i="0" u="none" strike="noStrike" kern="1200" cap="none" spc="0" normalizeH="0" baseline="0" noProof="0">
                <a:ln>
                  <a:noFill/>
                </a:ln>
                <a:solidFill>
                  <a:srgbClr val="000000"/>
                </a:solidFill>
                <a:effectLst/>
                <a:uLnTx/>
                <a:uFillTx/>
                <a:latin typeface="Segoe UI"/>
                <a:ea typeface="+mn-ea"/>
                <a:cs typeface="Segoe UI"/>
              </a:rPr>
              <a:t>)</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41">
                  <a:extLst>
                    <a:ext uri="{A12FA001-AC4F-418D-AE19-62706E023703}">
                      <ahyp:hlinkClr xmlns:ahyp="http://schemas.microsoft.com/office/drawing/2018/hyperlinkcolor" val="tx"/>
                    </a:ext>
                  </a:extLst>
                </a:hlinkClick>
              </a:rPr>
              <a:t>Extend and manage Microsoft Copilot Studio </a:t>
            </a:r>
            <a:r>
              <a:rPr kumimoji="0" lang="en-US" sz="1000" b="0" i="0" u="none" strike="noStrike" kern="1200" cap="none" spc="0" normalizeH="0" baseline="0" noProof="0">
                <a:ln>
                  <a:noFill/>
                </a:ln>
                <a:solidFill>
                  <a:srgbClr val="0078D4"/>
                </a:solidFill>
                <a:effectLst/>
                <a:uLnTx/>
                <a:uFillTx/>
                <a:latin typeface="Segoe UI"/>
                <a:ea typeface="+mn-ea"/>
                <a:cs typeface="Segoe UI"/>
              </a:rPr>
              <a:t>agents </a:t>
            </a:r>
            <a:r>
              <a:rPr kumimoji="0" lang="en-US" sz="800" b="0" i="0" u="none" strike="noStrike" kern="1200" cap="none" spc="0" normalizeH="0" baseline="0" noProof="0">
                <a:ln>
                  <a:noFill/>
                </a:ln>
                <a:solidFill>
                  <a:srgbClr val="000000"/>
                </a:solidFill>
                <a:effectLst/>
                <a:uLnTx/>
                <a:uFillTx/>
                <a:latin typeface="Segoe UI"/>
                <a:ea typeface="+mn-ea"/>
                <a:cs typeface="Segoe UI"/>
              </a:rPr>
              <a:t>(2 </a:t>
            </a:r>
            <a:r>
              <a:rPr kumimoji="0" lang="en-US" sz="800" b="0" i="0" u="none" strike="noStrike" kern="1200" cap="none" spc="0" normalizeH="0" baseline="0" noProof="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a:ln>
                  <a:noFill/>
                </a:ln>
                <a:solidFill>
                  <a:srgbClr val="000000"/>
                </a:solidFill>
                <a:effectLst/>
                <a:uLnTx/>
                <a:uFillTx/>
                <a:latin typeface="Segoe UI"/>
                <a:ea typeface="+mn-ea"/>
                <a:cs typeface="Segoe UI"/>
              </a:rPr>
              <a:t>)</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42">
                  <a:extLst>
                    <a:ext uri="{A12FA001-AC4F-418D-AE19-62706E023703}">
                      <ahyp:hlinkClr xmlns:ahyp="http://schemas.microsoft.com/office/drawing/2018/hyperlinkcolor" val="tx"/>
                    </a:ext>
                  </a:extLst>
                </a:hlinkClick>
              </a:rPr>
              <a:t>Build connectors and plugins for Microsoft 365 Copilot</a:t>
            </a:r>
            <a:r>
              <a:rPr kumimoji="0" lang="en-US" sz="1000" b="0" i="0" u="none" strike="noStrike" kern="1200" cap="none" spc="0" normalizeH="0" baseline="0" noProof="0">
                <a:ln>
                  <a:noFill/>
                </a:ln>
                <a:solidFill>
                  <a:srgbClr val="0078D4"/>
                </a:solidFill>
                <a:effectLst/>
                <a:uLnTx/>
                <a:uFillTx/>
                <a:latin typeface="Segoe UI"/>
                <a:ea typeface="+mn-ea"/>
                <a:cs typeface="Segoe UI"/>
              </a:rPr>
              <a:t> </a:t>
            </a:r>
            <a:r>
              <a:rPr kumimoji="0" lang="en-US" sz="800" b="0" i="0" u="none" strike="noStrike" kern="1200" cap="none" spc="0" normalizeH="0" baseline="0" noProof="0">
                <a:ln>
                  <a:noFill/>
                </a:ln>
                <a:solidFill>
                  <a:srgbClr val="000000"/>
                </a:solidFill>
                <a:effectLst/>
                <a:uLnTx/>
                <a:uFillTx/>
                <a:latin typeface="Segoe UI"/>
                <a:ea typeface="+mn-ea"/>
                <a:cs typeface="Segoe UI"/>
              </a:rPr>
              <a:t>(3 </a:t>
            </a:r>
            <a:r>
              <a:rPr kumimoji="0" lang="en-US" sz="800" b="0" i="0" u="none" strike="noStrike" kern="1200" cap="none" spc="0" normalizeH="0" baseline="0" noProof="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a:ln>
                  <a:noFill/>
                </a:ln>
                <a:solidFill>
                  <a:srgbClr val="000000"/>
                </a:solidFill>
                <a:effectLst/>
                <a:uLnTx/>
                <a:uFillTx/>
                <a:latin typeface="Segoe UI"/>
                <a:ea typeface="+mn-ea"/>
                <a:cs typeface="Segoe UI"/>
              </a:rPr>
              <a:t>)</a:t>
            </a:r>
          </a:p>
        </p:txBody>
      </p:sp>
      <p:grpSp>
        <p:nvGrpSpPr>
          <p:cNvPr id="239" name="Group 238">
            <a:extLst>
              <a:ext uri="{FF2B5EF4-FFF2-40B4-BE49-F238E27FC236}">
                <a16:creationId xmlns:a16="http://schemas.microsoft.com/office/drawing/2014/main" id="{FE1E44B4-054C-DBF6-4997-0661E9AA7D60}"/>
              </a:ext>
              <a:ext uri="{C183D7F6-B498-43B3-948B-1728B52AA6E4}">
                <adec:decorative xmlns:adec="http://schemas.microsoft.com/office/drawing/2017/decorative" val="1"/>
              </a:ext>
            </a:extLst>
          </p:cNvPr>
          <p:cNvGrpSpPr/>
          <p:nvPr/>
        </p:nvGrpSpPr>
        <p:grpSpPr>
          <a:xfrm>
            <a:off x="9112760" y="1925795"/>
            <a:ext cx="177136" cy="259330"/>
            <a:chOff x="197343" y="3413628"/>
            <a:chExt cx="259345" cy="379686"/>
          </a:xfrm>
        </p:grpSpPr>
        <p:pic>
          <p:nvPicPr>
            <p:cNvPr id="240" name="Graphic 239">
              <a:extLst>
                <a:ext uri="{FF2B5EF4-FFF2-40B4-BE49-F238E27FC236}">
                  <a16:creationId xmlns:a16="http://schemas.microsoft.com/office/drawing/2014/main" id="{F1D4CDB9-8AD4-9298-3E3E-7BDD2A329E0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241" name="TextBox 240">
              <a:extLst>
                <a:ext uri="{FF2B5EF4-FFF2-40B4-BE49-F238E27FC236}">
                  <a16:creationId xmlns:a16="http://schemas.microsoft.com/office/drawing/2014/main" id="{37CD1FF1-7D3A-7E1E-6E90-96D064789E89}"/>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grpSp>
        <p:nvGrpSpPr>
          <p:cNvPr id="242" name="Group 241">
            <a:extLst>
              <a:ext uri="{FF2B5EF4-FFF2-40B4-BE49-F238E27FC236}">
                <a16:creationId xmlns:a16="http://schemas.microsoft.com/office/drawing/2014/main" id="{62309619-EB1B-F732-19B8-A529EF6B66A1}"/>
              </a:ext>
              <a:ext uri="{C183D7F6-B498-43B3-948B-1728B52AA6E4}">
                <adec:decorative xmlns:adec="http://schemas.microsoft.com/office/drawing/2017/decorative" val="1"/>
              </a:ext>
            </a:extLst>
          </p:cNvPr>
          <p:cNvGrpSpPr/>
          <p:nvPr/>
        </p:nvGrpSpPr>
        <p:grpSpPr>
          <a:xfrm>
            <a:off x="9112760" y="4221858"/>
            <a:ext cx="177136" cy="259330"/>
            <a:chOff x="197343" y="3413628"/>
            <a:chExt cx="259345" cy="379686"/>
          </a:xfrm>
        </p:grpSpPr>
        <p:pic>
          <p:nvPicPr>
            <p:cNvPr id="243" name="Graphic 242">
              <a:extLst>
                <a:ext uri="{FF2B5EF4-FFF2-40B4-BE49-F238E27FC236}">
                  <a16:creationId xmlns:a16="http://schemas.microsoft.com/office/drawing/2014/main" id="{A0F1A2D2-CEF6-9AE4-1D9E-7884E45EC69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244" name="TextBox 243">
              <a:extLst>
                <a:ext uri="{FF2B5EF4-FFF2-40B4-BE49-F238E27FC236}">
                  <a16:creationId xmlns:a16="http://schemas.microsoft.com/office/drawing/2014/main" id="{D8A52784-762E-806E-72A5-CC8DA349F9F8}"/>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grpSp>
        <p:nvGrpSpPr>
          <p:cNvPr id="245" name="Group 244">
            <a:extLst>
              <a:ext uri="{FF2B5EF4-FFF2-40B4-BE49-F238E27FC236}">
                <a16:creationId xmlns:a16="http://schemas.microsoft.com/office/drawing/2014/main" id="{D3AA5818-3427-5957-0DB8-9294E13046FE}"/>
              </a:ext>
              <a:ext uri="{C183D7F6-B498-43B3-948B-1728B52AA6E4}">
                <adec:decorative xmlns:adec="http://schemas.microsoft.com/office/drawing/2017/decorative" val="1"/>
              </a:ext>
            </a:extLst>
          </p:cNvPr>
          <p:cNvGrpSpPr/>
          <p:nvPr/>
        </p:nvGrpSpPr>
        <p:grpSpPr>
          <a:xfrm>
            <a:off x="9076454" y="4651731"/>
            <a:ext cx="249748" cy="259330"/>
            <a:chOff x="144189" y="3924298"/>
            <a:chExt cx="365656" cy="379686"/>
          </a:xfrm>
        </p:grpSpPr>
        <p:pic>
          <p:nvPicPr>
            <p:cNvPr id="246" name="Graphic 245">
              <a:extLst>
                <a:ext uri="{FF2B5EF4-FFF2-40B4-BE49-F238E27FC236}">
                  <a16:creationId xmlns:a16="http://schemas.microsoft.com/office/drawing/2014/main" id="{EFD93A61-719F-D55F-59B9-1237292B409D}"/>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47" name="TextBox 246">
              <a:extLst>
                <a:ext uri="{FF2B5EF4-FFF2-40B4-BE49-F238E27FC236}">
                  <a16:creationId xmlns:a16="http://schemas.microsoft.com/office/drawing/2014/main" id="{A68E7620-E0A6-B027-F5E6-1DB2634E62B2}"/>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248" name="Group 247">
            <a:extLst>
              <a:ext uri="{FF2B5EF4-FFF2-40B4-BE49-F238E27FC236}">
                <a16:creationId xmlns:a16="http://schemas.microsoft.com/office/drawing/2014/main" id="{518BDE39-ED78-BC2B-DAF2-D5963573165D}"/>
              </a:ext>
              <a:ext uri="{C183D7F6-B498-43B3-948B-1728B52AA6E4}">
                <adec:decorative xmlns:adec="http://schemas.microsoft.com/office/drawing/2017/decorative" val="1"/>
              </a:ext>
            </a:extLst>
          </p:cNvPr>
          <p:cNvGrpSpPr/>
          <p:nvPr/>
        </p:nvGrpSpPr>
        <p:grpSpPr>
          <a:xfrm>
            <a:off x="9076454" y="5072182"/>
            <a:ext cx="249748" cy="259330"/>
            <a:chOff x="144189" y="3924298"/>
            <a:chExt cx="365656" cy="379686"/>
          </a:xfrm>
        </p:grpSpPr>
        <p:pic>
          <p:nvPicPr>
            <p:cNvPr id="249" name="Graphic 248">
              <a:extLst>
                <a:ext uri="{FF2B5EF4-FFF2-40B4-BE49-F238E27FC236}">
                  <a16:creationId xmlns:a16="http://schemas.microsoft.com/office/drawing/2014/main" id="{D2E28131-0FC2-2353-6C73-428B3AF93A91}"/>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50" name="TextBox 249">
              <a:extLst>
                <a:ext uri="{FF2B5EF4-FFF2-40B4-BE49-F238E27FC236}">
                  <a16:creationId xmlns:a16="http://schemas.microsoft.com/office/drawing/2014/main" id="{6F288644-FA7B-4B52-A205-C109D3B06DA2}"/>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251" name="Group 250">
            <a:extLst>
              <a:ext uri="{FF2B5EF4-FFF2-40B4-BE49-F238E27FC236}">
                <a16:creationId xmlns:a16="http://schemas.microsoft.com/office/drawing/2014/main" id="{93F46E9B-D887-EC16-D5B9-AADA4446EB1B}"/>
              </a:ext>
              <a:ext uri="{C183D7F6-B498-43B3-948B-1728B52AA6E4}">
                <adec:decorative xmlns:adec="http://schemas.microsoft.com/office/drawing/2017/decorative" val="1"/>
              </a:ext>
            </a:extLst>
          </p:cNvPr>
          <p:cNvGrpSpPr/>
          <p:nvPr/>
        </p:nvGrpSpPr>
        <p:grpSpPr>
          <a:xfrm>
            <a:off x="9076454" y="5500610"/>
            <a:ext cx="249748" cy="259330"/>
            <a:chOff x="144189" y="3924298"/>
            <a:chExt cx="365656" cy="379686"/>
          </a:xfrm>
        </p:grpSpPr>
        <p:pic>
          <p:nvPicPr>
            <p:cNvPr id="252" name="Graphic 251">
              <a:extLst>
                <a:ext uri="{FF2B5EF4-FFF2-40B4-BE49-F238E27FC236}">
                  <a16:creationId xmlns:a16="http://schemas.microsoft.com/office/drawing/2014/main" id="{89AC3CF1-3135-5107-5B74-605C3BC91F6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53" name="TextBox 252">
              <a:extLst>
                <a:ext uri="{FF2B5EF4-FFF2-40B4-BE49-F238E27FC236}">
                  <a16:creationId xmlns:a16="http://schemas.microsoft.com/office/drawing/2014/main" id="{3D8A1E35-456C-254B-D534-A331E79EFCAF}"/>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254" name="Group 253">
            <a:extLst>
              <a:ext uri="{FF2B5EF4-FFF2-40B4-BE49-F238E27FC236}">
                <a16:creationId xmlns:a16="http://schemas.microsoft.com/office/drawing/2014/main" id="{0EE955F9-B128-0AD6-6BE9-D2C770BC838D}"/>
              </a:ext>
              <a:ext uri="{C183D7F6-B498-43B3-948B-1728B52AA6E4}">
                <adec:decorative xmlns:adec="http://schemas.microsoft.com/office/drawing/2017/decorative" val="1"/>
              </a:ext>
            </a:extLst>
          </p:cNvPr>
          <p:cNvGrpSpPr/>
          <p:nvPr/>
        </p:nvGrpSpPr>
        <p:grpSpPr>
          <a:xfrm>
            <a:off x="9076454" y="5933735"/>
            <a:ext cx="249748" cy="259330"/>
            <a:chOff x="144189" y="3924298"/>
            <a:chExt cx="365656" cy="379686"/>
          </a:xfrm>
        </p:grpSpPr>
        <p:pic>
          <p:nvPicPr>
            <p:cNvPr id="255" name="Graphic 254">
              <a:extLst>
                <a:ext uri="{FF2B5EF4-FFF2-40B4-BE49-F238E27FC236}">
                  <a16:creationId xmlns:a16="http://schemas.microsoft.com/office/drawing/2014/main" id="{3B9A1132-B9D4-BB9C-4AFD-A74C156295E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56" name="TextBox 255">
              <a:extLst>
                <a:ext uri="{FF2B5EF4-FFF2-40B4-BE49-F238E27FC236}">
                  <a16:creationId xmlns:a16="http://schemas.microsoft.com/office/drawing/2014/main" id="{BC1B0DB1-95CB-51CF-274D-12A719111E19}"/>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cxnSp>
        <p:nvCxnSpPr>
          <p:cNvPr id="257" name="Straight Connector 256">
            <a:extLst>
              <a:ext uri="{FF2B5EF4-FFF2-40B4-BE49-F238E27FC236}">
                <a16:creationId xmlns:a16="http://schemas.microsoft.com/office/drawing/2014/main" id="{06C7E46D-3251-4322-475B-58FC4E7FD5B4}"/>
              </a:ext>
              <a:ext uri="{C183D7F6-B498-43B3-948B-1728B52AA6E4}">
                <adec:decorative xmlns:adec="http://schemas.microsoft.com/office/drawing/2017/decorative" val="1"/>
              </a:ext>
            </a:extLst>
          </p:cNvPr>
          <p:cNvCxnSpPr>
            <a:cxnSpLocks/>
          </p:cNvCxnSpPr>
          <p:nvPr/>
        </p:nvCxnSpPr>
        <p:spPr>
          <a:xfrm>
            <a:off x="8979748"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F6A5FA3D-B840-474C-AAA0-8B9941830EA9}"/>
              </a:ext>
              <a:ext uri="{C183D7F6-B498-43B3-948B-1728B52AA6E4}">
                <adec:decorative xmlns:adec="http://schemas.microsoft.com/office/drawing/2017/decorative" val="1"/>
              </a:ext>
            </a:extLst>
          </p:cNvPr>
          <p:cNvCxnSpPr>
            <a:cxnSpLocks/>
          </p:cNvCxnSpPr>
          <p:nvPr/>
        </p:nvCxnSpPr>
        <p:spPr>
          <a:xfrm>
            <a:off x="8979748" y="5010665"/>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CB9B7C91-CA54-CA7C-17A4-8AFE2FF0A79E}"/>
              </a:ext>
              <a:ext uri="{C183D7F6-B498-43B3-948B-1728B52AA6E4}">
                <adec:decorative xmlns:adec="http://schemas.microsoft.com/office/drawing/2017/decorative" val="1"/>
              </a:ext>
            </a:extLst>
          </p:cNvPr>
          <p:cNvCxnSpPr>
            <a:cxnSpLocks/>
          </p:cNvCxnSpPr>
          <p:nvPr/>
        </p:nvCxnSpPr>
        <p:spPr>
          <a:xfrm>
            <a:off x="8979748" y="5434081"/>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0C33BA7-61CF-163E-D8D1-C29A7ED848C8}"/>
              </a:ext>
              <a:ext uri="{C183D7F6-B498-43B3-948B-1728B52AA6E4}">
                <adec:decorative xmlns:adec="http://schemas.microsoft.com/office/drawing/2017/decorative" val="1"/>
              </a:ext>
            </a:extLst>
          </p:cNvPr>
          <p:cNvCxnSpPr>
            <a:cxnSpLocks/>
          </p:cNvCxnSpPr>
          <p:nvPr/>
        </p:nvCxnSpPr>
        <p:spPr>
          <a:xfrm>
            <a:off x="8979748" y="5866505"/>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2" name="Title 1">
            <a:extLst>
              <a:ext uri="{FF2B5EF4-FFF2-40B4-BE49-F238E27FC236}">
                <a16:creationId xmlns:a16="http://schemas.microsoft.com/office/drawing/2014/main" id="{AFB3EE10-9161-7E07-67E0-36B09145FE81}"/>
              </a:ext>
              <a:ext uri="{C183D7F6-B498-43B3-948B-1728B52AA6E4}">
                <adec:decorative xmlns:adec="http://schemas.microsoft.com/office/drawing/2017/decorative" val="1"/>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w="3175">
                  <a:noFill/>
                </a:ln>
                <a:solidFill>
                  <a:srgbClr val="0078D4"/>
                </a:solidFill>
                <a:effectLst/>
                <a:uLnTx/>
                <a:uFillTx/>
                <a:latin typeface="Segoe UI Semibold"/>
                <a:ea typeface="+mn-ea"/>
                <a:cs typeface="Segoe UI Semibold" panose="020B0502040204020203" pitchFamily="34" charset="0"/>
              </a:rPr>
              <a:t>Microsoft 365 Copilot</a:t>
            </a:r>
          </a:p>
        </p:txBody>
      </p:sp>
      <p:grpSp>
        <p:nvGrpSpPr>
          <p:cNvPr id="3" name="Group 2">
            <a:extLst>
              <a:ext uri="{FF2B5EF4-FFF2-40B4-BE49-F238E27FC236}">
                <a16:creationId xmlns:a16="http://schemas.microsoft.com/office/drawing/2014/main" id="{44C91862-F15A-E62B-590B-D81719F84861}"/>
              </a:ext>
              <a:ext uri="{C183D7F6-B498-43B3-948B-1728B52AA6E4}">
                <adec:decorative xmlns:adec="http://schemas.microsoft.com/office/drawing/2017/decorative" val="1"/>
              </a:ext>
            </a:extLst>
          </p:cNvPr>
          <p:cNvGrpSpPr/>
          <p:nvPr/>
        </p:nvGrpSpPr>
        <p:grpSpPr>
          <a:xfrm>
            <a:off x="3630145" y="5938615"/>
            <a:ext cx="252634" cy="259330"/>
            <a:chOff x="142075" y="4945638"/>
            <a:chExt cx="369881" cy="379683"/>
          </a:xfrm>
        </p:grpSpPr>
        <p:pic>
          <p:nvPicPr>
            <p:cNvPr id="4" name="Graphic 3">
              <a:extLst>
                <a:ext uri="{FF2B5EF4-FFF2-40B4-BE49-F238E27FC236}">
                  <a16:creationId xmlns:a16="http://schemas.microsoft.com/office/drawing/2014/main" id="{7F6B7517-2FDF-E272-F478-D005C018A2F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5" name="TextBox 4">
              <a:extLst>
                <a:ext uri="{FF2B5EF4-FFF2-40B4-BE49-F238E27FC236}">
                  <a16:creationId xmlns:a16="http://schemas.microsoft.com/office/drawing/2014/main" id="{DEA1F337-E67F-0C15-E753-F6195BA0A8E2}"/>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cxnSp>
        <p:nvCxnSpPr>
          <p:cNvPr id="6" name="Straight Connector 5">
            <a:extLst>
              <a:ext uri="{FF2B5EF4-FFF2-40B4-BE49-F238E27FC236}">
                <a16:creationId xmlns:a16="http://schemas.microsoft.com/office/drawing/2014/main" id="{0135E4DE-B113-3782-21F3-A22280662AE5}"/>
              </a:ext>
              <a:ext uri="{C183D7F6-B498-43B3-948B-1728B52AA6E4}">
                <adec:decorative xmlns:adec="http://schemas.microsoft.com/office/drawing/2017/decorative" val="1"/>
              </a:ext>
            </a:extLst>
          </p:cNvPr>
          <p:cNvCxnSpPr>
            <a:cxnSpLocks/>
          </p:cNvCxnSpPr>
          <p:nvPr/>
        </p:nvCxnSpPr>
        <p:spPr>
          <a:xfrm>
            <a:off x="819807" y="5737548"/>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6C037BD2-17D0-20FC-D8AC-BBC0EFBB99BC}"/>
              </a:ext>
              <a:ext uri="{C183D7F6-B498-43B3-948B-1728B52AA6E4}">
                <adec:decorative xmlns:adec="http://schemas.microsoft.com/office/drawing/2017/decorative" val="1"/>
              </a:ext>
            </a:extLst>
          </p:cNvPr>
          <p:cNvGrpSpPr/>
          <p:nvPr/>
        </p:nvGrpSpPr>
        <p:grpSpPr>
          <a:xfrm>
            <a:off x="975010" y="5823932"/>
            <a:ext cx="177136" cy="259330"/>
            <a:chOff x="197343" y="3413628"/>
            <a:chExt cx="259345" cy="379686"/>
          </a:xfrm>
        </p:grpSpPr>
        <p:pic>
          <p:nvPicPr>
            <p:cNvPr id="10" name="Graphic 9">
              <a:extLst>
                <a:ext uri="{FF2B5EF4-FFF2-40B4-BE49-F238E27FC236}">
                  <a16:creationId xmlns:a16="http://schemas.microsoft.com/office/drawing/2014/main" id="{7968BFE4-22BC-CE0F-82BB-EB6283085E2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12" name="TextBox 11">
              <a:extLst>
                <a:ext uri="{FF2B5EF4-FFF2-40B4-BE49-F238E27FC236}">
                  <a16:creationId xmlns:a16="http://schemas.microsoft.com/office/drawing/2014/main" id="{F4E0AD03-A23A-0FFF-7452-0D1FFCFC9DA4}"/>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spTree>
    <p:extLst>
      <p:ext uri="{BB962C8B-B14F-4D97-AF65-F5344CB8AC3E}">
        <p14:creationId xmlns:p14="http://schemas.microsoft.com/office/powerpoint/2010/main" val="4021859928"/>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a:xfrm>
            <a:off x="588261" y="585216"/>
            <a:ext cx="11011601" cy="553998"/>
          </a:xfrm>
        </p:spPr>
        <p:txBody>
          <a:bodyPr>
            <a:normAutofit/>
          </a:bodyPr>
          <a:lstStyle/>
          <a:p>
            <a:r>
              <a:rPr lang="en-US"/>
              <a:t>Links to learn more (1 of 2)</a:t>
            </a:r>
          </a:p>
        </p:txBody>
      </p:sp>
      <p:sp>
        <p:nvSpPr>
          <p:cNvPr id="2" name="Rectangle 1">
            <a:extLst>
              <a:ext uri="{FF2B5EF4-FFF2-40B4-BE49-F238E27FC236}">
                <a16:creationId xmlns:a16="http://schemas.microsoft.com/office/drawing/2014/main" id="{73A43B8D-7A47-42B8-535E-5D3FAF304137}"/>
              </a:ext>
            </a:extLst>
          </p:cNvPr>
          <p:cNvSpPr/>
          <p:nvPr/>
        </p:nvSpPr>
        <p:spPr>
          <a:xfrm>
            <a:off x="588261" y="1348014"/>
            <a:ext cx="5252371" cy="3662541"/>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463668"/>
                </a:solidFill>
                <a:effectLst/>
                <a:uLnTx/>
                <a:uFillTx/>
                <a:latin typeface="Segoe UI Semibold" panose="020B0702040204020203" pitchFamily="34" charset="0"/>
                <a:ea typeface="+mn-ea"/>
                <a:cs typeface="Segoe UI Semibold" panose="020B0702040204020203" pitchFamily="34" charset="0"/>
                <a:hlinkClick r:id="rId3">
                  <a:extLst>
                    <a:ext uri="{A12FA001-AC4F-418D-AE19-62706E023703}">
                      <ahyp:hlinkClr xmlns:ahyp="http://schemas.microsoft.com/office/drawing/2018/hyperlinkcolor" val="tx"/>
                    </a:ext>
                  </a:extLst>
                </a:hlinkClick>
              </a:rPr>
              <a:t>Copilot Readiness Hub</a:t>
            </a:r>
            <a:endParaRPr kumimoji="0" lang="en-US" sz="1400" b="0" i="0" u="none" strike="noStrike" kern="1200" cap="none" spc="0" normalizeH="0" baseline="0" noProof="0" dirty="0">
              <a:ln>
                <a:noFill/>
              </a:ln>
              <a:solidFill>
                <a:srgbClr val="463668"/>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What is Copilot?</a:t>
            </a:r>
            <a:endPar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Introducing Microsoft 365 Copilot</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rPr>
              <a:t>The Copilot System</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ChatGPT vs. Microsoft 365 Copilot: What's the difference?</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How Copilot works</a:t>
            </a:r>
          </a:p>
          <a:p>
            <a:pPr marL="182880" marR="0" lvl="0" indent="-18288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How Microsoft 365 Copilot works</a:t>
            </a: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rPr>
              <a:t>: Microsoft Mechanics video</a:t>
            </a:r>
          </a:p>
          <a:p>
            <a:pPr marL="182880" marR="0" lvl="0" indent="-18288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Semantic Index for Copilot</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Microsoft Graph</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0">
                  <a:extLst>
                    <a:ext uri="{A12FA001-AC4F-418D-AE19-62706E023703}">
                      <ahyp:hlinkClr xmlns:ahyp="http://schemas.microsoft.com/office/drawing/2018/hyperlinkcolor" val="tx"/>
                    </a:ext>
                  </a:extLst>
                </a:hlinkClick>
              </a:rPr>
              <a:t>Microsoft Graph connectors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indent="-182880">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1">
                  <a:extLst>
                    <a:ext uri="{A12FA001-AC4F-418D-AE19-62706E023703}">
                      <ahyp:hlinkClr xmlns:ahyp="http://schemas.microsoft.com/office/drawing/2018/hyperlinkcolor" val="tx"/>
                    </a:ext>
                  </a:extLst>
                </a:hlinkClick>
              </a:rPr>
              <a:t>Understanding foundational model changes</a:t>
            </a:r>
            <a:endParaRPr lang="en-US" sz="1400" u="sng" dirty="0">
              <a:solidFill>
                <a:srgbClr val="463668"/>
              </a:solidFill>
              <a:latin typeface="Segoe"/>
              <a:ea typeface="Calibri" panose="020F0502020204030204" pitchFamily="34" charset="0"/>
              <a:cs typeface="Segoe UI Semibold" panose="020B0702040204020203" pitchFamily="34" charset="0"/>
            </a:endParaRPr>
          </a:p>
        </p:txBody>
      </p:sp>
      <p:sp>
        <p:nvSpPr>
          <p:cNvPr id="3" name="Rectangle 2">
            <a:extLst>
              <a:ext uri="{FF2B5EF4-FFF2-40B4-BE49-F238E27FC236}">
                <a16:creationId xmlns:a16="http://schemas.microsoft.com/office/drawing/2014/main" id="{85EAC5E0-DCE5-9BB5-E2B5-8E83F9562ADA}"/>
              </a:ext>
            </a:extLst>
          </p:cNvPr>
          <p:cNvSpPr/>
          <p:nvPr/>
        </p:nvSpPr>
        <p:spPr>
          <a:xfrm>
            <a:off x="6092839" y="1348014"/>
            <a:ext cx="5252371" cy="3103414"/>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Privacy</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2">
                  <a:extLst>
                    <a:ext uri="{A12FA001-AC4F-418D-AE19-62706E023703}">
                      <ahyp:hlinkClr xmlns:ahyp="http://schemas.microsoft.com/office/drawing/2018/hyperlinkcolor" val="tx"/>
                    </a:ext>
                  </a:extLst>
                </a:hlinkClick>
              </a:rPr>
              <a:t>Microsoft’s privacy policy</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3">
                  <a:extLst>
                    <a:ext uri="{A12FA001-AC4F-418D-AE19-62706E023703}">
                      <ahyp:hlinkClr xmlns:ahyp="http://schemas.microsoft.com/office/drawing/2018/hyperlinkcolor" val="tx"/>
                    </a:ext>
                  </a:extLst>
                </a:hlinkClick>
              </a:rPr>
              <a:t>Microsoft Privacy Statement</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4">
                  <a:extLst>
                    <a:ext uri="{A12FA001-AC4F-418D-AE19-62706E023703}">
                      <ahyp:hlinkClr xmlns:ahyp="http://schemas.microsoft.com/office/drawing/2018/hyperlinkcolor" val="tx"/>
                    </a:ext>
                  </a:extLst>
                </a:hlinkClick>
              </a:rPr>
              <a:t>Trust Center data protection and privacy</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5">
                  <a:extLst>
                    <a:ext uri="{A12FA001-AC4F-418D-AE19-62706E023703}">
                      <ahyp:hlinkClr xmlns:ahyp="http://schemas.microsoft.com/office/drawing/2018/hyperlinkcolor" val="tx"/>
                    </a:ext>
                  </a:extLst>
                </a:hlinkClick>
              </a:rPr>
              <a:t>Data, privacy, and security for Microsoft 365 Copilot</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6">
                  <a:extLst>
                    <a:ext uri="{A12FA001-AC4F-418D-AE19-62706E023703}">
                      <ahyp:hlinkClr xmlns:ahyp="http://schemas.microsoft.com/office/drawing/2018/hyperlinkcolor" val="tx"/>
                    </a:ext>
                  </a:extLst>
                </a:hlinkClick>
              </a:rPr>
              <a:t>Data, privacy, and security for Azure OpenAI Service</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7">
                  <a:extLst>
                    <a:ext uri="{A12FA001-AC4F-418D-AE19-62706E023703}">
                      <ahyp:hlinkClr xmlns:ahyp="http://schemas.microsoft.com/office/drawing/2018/hyperlinkcolor" val="tx"/>
                    </a:ext>
                  </a:extLst>
                </a:hlinkClick>
              </a:rPr>
              <a:t>Role-based access control</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8">
                  <a:extLst>
                    <a:ext uri="{A12FA001-AC4F-418D-AE19-62706E023703}">
                      <ahyp:hlinkClr xmlns:ahyp="http://schemas.microsoft.com/office/drawing/2018/hyperlinkcolor" val="tx"/>
                    </a:ext>
                  </a:extLst>
                </a:hlinkClick>
              </a:rPr>
              <a:t>User permissions and permission levels in SharePoint Server</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9">
                  <a:extLst>
                    <a:ext uri="{A12FA001-AC4F-418D-AE19-62706E023703}">
                      <ahyp:hlinkClr xmlns:ahyp="http://schemas.microsoft.com/office/drawing/2018/hyperlinkcolor" val="tx"/>
                    </a:ext>
                  </a:extLst>
                </a:hlinkClick>
              </a:rPr>
              <a:t>Customer Lockbox requests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0">
                  <a:extLst>
                    <a:ext uri="{A12FA001-AC4F-418D-AE19-62706E023703}">
                      <ahyp:hlinkClr xmlns:ahyp="http://schemas.microsoft.com/office/drawing/2018/hyperlinkcolor" val="tx"/>
                    </a:ext>
                  </a:extLst>
                </a:hlinkClick>
              </a:rPr>
              <a:t>Microsoft 365 isolation controls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1">
                  <a:extLst>
                    <a:ext uri="{A12FA001-AC4F-418D-AE19-62706E023703}">
                      <ahyp:hlinkClr xmlns:ahyp="http://schemas.microsoft.com/office/drawing/2018/hyperlinkcolor" val="tx"/>
                    </a:ext>
                  </a:extLst>
                </a:hlinkClick>
              </a:rPr>
              <a:t>Data Protection Addendum</a:t>
            </a:r>
            <a:endParaRPr kumimoji="0" lang="en-US" sz="1400" b="0" i="0" u="none" strike="noStrike" kern="1200" cap="none" spc="0" normalizeH="0" baseline="0" noProof="0" dirty="0">
              <a:ln>
                <a:noFill/>
              </a:ln>
              <a:solidFill>
                <a:srgbClr val="463668"/>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300471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1.875E-6 4.07407E-6 L -1.875E-6 0.03541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0"/>
                                  </p:stCondLst>
                                  <p:childTnLst>
                                    <p:animMotion origin="layout" path="M -4.16667E-6 4.81481E-6 L -4.16667E-6 0.03541 " pathEditMode="relative" rAng="0" ptsTypes="AA">
                                      <p:cBhvr>
                                        <p:cTn id="14"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p:txBody>
          <a:bodyPr>
            <a:normAutofit/>
          </a:bodyPr>
          <a:lstStyle/>
          <a:p>
            <a:r>
              <a:rPr lang="en-US"/>
              <a:t>Links to learn more (2 of 2)</a:t>
            </a:r>
          </a:p>
        </p:txBody>
      </p:sp>
      <p:sp>
        <p:nvSpPr>
          <p:cNvPr id="4" name="Rectangle 3">
            <a:extLst>
              <a:ext uri="{FF2B5EF4-FFF2-40B4-BE49-F238E27FC236}">
                <a16:creationId xmlns:a16="http://schemas.microsoft.com/office/drawing/2014/main" id="{EEF94700-E6C5-923E-B5F0-6A3C225BD64E}"/>
              </a:ext>
            </a:extLst>
          </p:cNvPr>
          <p:cNvSpPr/>
          <p:nvPr/>
        </p:nvSpPr>
        <p:spPr>
          <a:xfrm>
            <a:off x="588261" y="1352827"/>
            <a:ext cx="5252371" cy="5339923"/>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Data residency and storage</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80808"/>
                </a:solidFill>
                <a:effectLst/>
                <a:uLnTx/>
                <a:uFillTx/>
                <a:latin typeface="Segoe"/>
                <a:ea typeface="Calibri" panose="020F0502020204030204" pitchFamily="34" charset="0"/>
                <a:cs typeface="Segoe UI Semibold" panose="020B0702040204020203" pitchFamily="34" charset="0"/>
              </a:rPr>
              <a:t>EU Data Boundary</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Website</a:t>
            </a:r>
            <a:endPar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Blog</a:t>
            </a:r>
            <a:endPar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rPr>
              <a:t>Documentation</a:t>
            </a:r>
            <a:endPar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Compliance</a:t>
            </a:r>
            <a:endPar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Microsoft Compliance</a:t>
            </a: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 </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Service Trust Portal</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Compliance offering definitions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80808"/>
                </a:solidFill>
                <a:effectLst/>
                <a:uLnTx/>
                <a:uFillTx/>
                <a:latin typeface="Segoe"/>
                <a:ea typeface="Calibri" panose="020F0502020204030204" pitchFamily="34" charset="0"/>
                <a:cs typeface="Segoe UI Semibold" panose="020B0702040204020203" pitchFamily="34" charset="0"/>
              </a:rPr>
              <a:t>General Data Protection Regulation (GDPR)</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0">
                  <a:extLst>
                    <a:ext uri="{A12FA001-AC4F-418D-AE19-62706E023703}">
                      <ahyp:hlinkClr xmlns:ahyp="http://schemas.microsoft.com/office/drawing/2018/hyperlinkcolor" val="tx"/>
                    </a:ext>
                  </a:extLst>
                </a:hlinkClick>
              </a:rPr>
              <a:t>Full summary</a:t>
            </a:r>
            <a:endPar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1">
                  <a:extLst>
                    <a:ext uri="{A12FA001-AC4F-418D-AE19-62706E023703}">
                      <ahyp:hlinkClr xmlns:ahyp="http://schemas.microsoft.com/office/drawing/2018/hyperlinkcolor" val="tx"/>
                    </a:ext>
                  </a:extLst>
                </a:hlinkClick>
              </a:rPr>
              <a:t>Short summary</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Security</a:t>
            </a:r>
            <a:endPar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2">
                  <a:extLst>
                    <a:ext uri="{A12FA001-AC4F-418D-AE19-62706E023703}">
                      <ahyp:hlinkClr xmlns:ahyp="http://schemas.microsoft.com/office/drawing/2018/hyperlinkcolor" val="tx"/>
                    </a:ext>
                  </a:extLst>
                </a:hlinkClick>
              </a:rPr>
              <a:t>Configure usage rights for Azure Information Protection (AIP)</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3">
                  <a:extLst>
                    <a:ext uri="{A12FA001-AC4F-418D-AE19-62706E023703}">
                      <ahyp:hlinkClr xmlns:ahyp="http://schemas.microsoft.com/office/drawing/2018/hyperlinkcolor" val="tx"/>
                    </a:ext>
                  </a:extLst>
                </a:hlinkClick>
              </a:rPr>
              <a:t>Universal Licensing Terms for Online Services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4">
                  <a:extLst>
                    <a:ext uri="{A12FA001-AC4F-418D-AE19-62706E023703}">
                      <ahyp:hlinkClr xmlns:ahyp="http://schemas.microsoft.com/office/drawing/2018/hyperlinkcolor" val="tx"/>
                    </a:ext>
                  </a:extLst>
                </a:hlinkClick>
              </a:rPr>
              <a:t>Data Protection Addendum</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5">
                  <a:extLst>
                    <a:ext uri="{A12FA001-AC4F-418D-AE19-62706E023703}">
                      <ahyp:hlinkClr xmlns:ahyp="http://schemas.microsoft.com/office/drawing/2018/hyperlinkcolor" val="tx"/>
                    </a:ext>
                  </a:extLst>
                </a:hlinkClick>
              </a:rPr>
              <a:t>Isolation and Access Control in Microsoft 365</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
        <p:nvSpPr>
          <p:cNvPr id="6" name="Rectangle 5">
            <a:extLst>
              <a:ext uri="{FF2B5EF4-FFF2-40B4-BE49-F238E27FC236}">
                <a16:creationId xmlns:a16="http://schemas.microsoft.com/office/drawing/2014/main" id="{A6BFF76E-651C-72F3-0CC6-29F35591D256}"/>
              </a:ext>
            </a:extLst>
          </p:cNvPr>
          <p:cNvSpPr/>
          <p:nvPr/>
        </p:nvSpPr>
        <p:spPr>
          <a:xfrm>
            <a:off x="6030159" y="1352827"/>
            <a:ext cx="5963915" cy="4932119"/>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How to prepare for Microsoft 365 Copilot</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6">
                  <a:extLst>
                    <a:ext uri="{A12FA001-AC4F-418D-AE19-62706E023703}">
                      <ahyp:hlinkClr xmlns:ahyp="http://schemas.microsoft.com/office/drawing/2018/hyperlinkcolor" val="tx"/>
                    </a:ext>
                  </a:extLst>
                </a:hlinkClick>
              </a:rPr>
              <a:t>Learn about Microsoft feedback for your organization</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 action="ppaction://noaction">
                <a:extLst>
                  <a:ext uri="{A12FA001-AC4F-418D-AE19-62706E023703}">
                    <ahyp:hlinkClr xmlns:ahyp="http://schemas.microsoft.com/office/drawing/2018/hyperlinkcolor" val="tx"/>
                  </a:ext>
                </a:extLst>
              </a:hlinkClick>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7">
                  <a:extLst>
                    <a:ext uri="{A12FA001-AC4F-418D-AE19-62706E023703}">
                      <ahyp:hlinkClr xmlns:ahyp="http://schemas.microsoft.com/office/drawing/2018/hyperlinkcolor" val="tx"/>
                    </a:ext>
                  </a:extLst>
                </a:hlinkClick>
              </a:rPr>
              <a:t>Manage Microsoft feedback for your organization </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8">
                  <a:extLst>
                    <a:ext uri="{A12FA001-AC4F-418D-AE19-62706E023703}">
                      <ahyp:hlinkClr xmlns:ahyp="http://schemas.microsoft.com/office/drawing/2018/hyperlinkcolor" val="tx"/>
                    </a:ext>
                  </a:extLst>
                </a:hlinkClick>
              </a:rPr>
              <a:t>How to manage Microsoft Search</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9">
                  <a:extLst>
                    <a:ext uri="{A12FA001-AC4F-418D-AE19-62706E023703}">
                      <ahyp:hlinkClr xmlns:ahyp="http://schemas.microsoft.com/office/drawing/2018/hyperlinkcolor" val="tx"/>
                    </a:ext>
                  </a:extLst>
                </a:hlinkClick>
              </a:rPr>
              <a:t>Microsoft 365 Product Terms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0">
                  <a:extLst>
                    <a:ext uri="{A12FA001-AC4F-418D-AE19-62706E023703}">
                      <ahyp:hlinkClr xmlns:ahyp="http://schemas.microsoft.com/office/drawing/2018/hyperlinkcolor" val="tx"/>
                    </a:ext>
                  </a:extLst>
                </a:hlinkClick>
              </a:rPr>
              <a:t>Content management and security in SharePoint, OneDrive, and Teams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BF3AC4">
                    <a:lumMod val="50000"/>
                  </a:srgbClr>
                </a:solidFill>
                <a:effectLst/>
                <a:uLnTx/>
                <a:uFillTx/>
                <a:latin typeface="Segoe"/>
                <a:ea typeface="Calibri" panose="020F0502020204030204" pitchFamily="34" charset="0"/>
                <a:cs typeface="Segoe UI Semibold" panose="020B0702040204020203" pitchFamily="34" charset="0"/>
                <a:hlinkClick r:id="rId21">
                  <a:extLst>
                    <a:ext uri="{A12FA001-AC4F-418D-AE19-62706E023703}">
                      <ahyp:hlinkClr xmlns:ahyp="http://schemas.microsoft.com/office/drawing/2018/hyperlinkcolor" val="tx"/>
                    </a:ext>
                  </a:extLst>
                </a:hlinkClick>
              </a:rPr>
              <a:t>Transcription Management in Microsoft 365 Copilot</a:t>
            </a:r>
            <a:endParaRPr kumimoji="0" lang="en-US" sz="1400" b="0" i="0" u="sng" strike="noStrike" kern="1200" cap="none" spc="0" normalizeH="0" baseline="0" noProof="0" dirty="0">
              <a:ln>
                <a:noFill/>
              </a:ln>
              <a:solidFill>
                <a:srgbClr val="BF3AC4">
                  <a:lumMod val="50000"/>
                </a:srgbClr>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463668"/>
                </a:solidFill>
                <a:effectLst/>
                <a:uLnTx/>
                <a:uFillTx/>
                <a:latin typeface="Segoe UI"/>
                <a:ea typeface="+mn-ea"/>
                <a:cs typeface="+mn-cs"/>
                <a:hlinkClick r:id="rId22">
                  <a:extLst>
                    <a:ext uri="{A12FA001-AC4F-418D-AE19-62706E023703}">
                      <ahyp:hlinkClr xmlns:ahyp="http://schemas.microsoft.com/office/drawing/2018/hyperlinkcolor" val="tx"/>
                    </a:ext>
                  </a:extLst>
                </a:hlinkClick>
              </a:rPr>
              <a:t>Get ready for Microsoft 365 Copilot with SharePoint Advanced Management</a:t>
            </a:r>
            <a:endParaRPr kumimoji="0" lang="en-US" sz="1400" b="0" i="0" u="none" strike="noStrike" kern="1200" cap="none" spc="0" normalizeH="0" baseline="0" noProof="0" dirty="0">
              <a:ln>
                <a:noFill/>
              </a:ln>
              <a:solidFill>
                <a:srgbClr val="463668"/>
              </a:solidFill>
              <a:effectLst/>
              <a:uLnTx/>
              <a:uFillTx/>
              <a:latin typeface="Segoe UI"/>
              <a:ea typeface="+mn-ea"/>
              <a:cs typeface="+mn-cs"/>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3">
                  <a:extLst>
                    <a:ext uri="{A12FA001-AC4F-418D-AE19-62706E023703}">
                      <ahyp:hlinkClr xmlns:ahyp="http://schemas.microsoft.com/office/drawing/2018/hyperlinkcolor" val="tx"/>
                    </a:ext>
                  </a:extLst>
                </a:hlinkClick>
              </a:rPr>
              <a:t>Microsoft deployment blueprint to implement internal oversharing protections for Microsoft 365 Copilot</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endPar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Responsible AI</a:t>
            </a:r>
          </a:p>
          <a:p>
            <a:pPr marL="285750" marR="0" lvl="0" indent="-28575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80808"/>
                </a:solidFill>
                <a:effectLst/>
                <a:uLnTx/>
                <a:uFillTx/>
                <a:latin typeface="Segoe"/>
                <a:ea typeface="Calibri" panose="020F0502020204030204" pitchFamily="34" charset="0"/>
                <a:cs typeface="Segoe UI Semibold" panose="020B0702040204020203" pitchFamily="34" charset="0"/>
              </a:rPr>
              <a:t>Responsible AI core principles</a:t>
            </a:r>
            <a:endParaRPr kumimoji="0" lang="en-US" sz="1400" b="0" i="0" u="none" strike="noStrike" kern="1200" cap="none" spc="0" normalizeH="0" baseline="0" noProof="0" dirty="0">
              <a:ln>
                <a:noFill/>
              </a:ln>
              <a:solidFill>
                <a:srgbClr val="080808"/>
              </a:solidFill>
              <a:effectLst/>
              <a:uLnTx/>
              <a:uFillTx/>
              <a:latin typeface="Segoe"/>
              <a:ea typeface="Calibri" panose="020F0502020204030204" pitchFamily="34" charset="0"/>
              <a:cs typeface="Segoe UI Semibold" panose="020B0702040204020203" pitchFamily="34" charset="0"/>
              <a:hlinkClick r:id="rId24">
                <a:extLst>
                  <a:ext uri="{A12FA001-AC4F-418D-AE19-62706E023703}">
                    <ahyp:hlinkClr xmlns:ahyp="http://schemas.microsoft.com/office/drawing/2018/hyperlinkcolor" val="tx"/>
                  </a:ext>
                </a:extLst>
              </a:hlinkClick>
            </a:endParaRPr>
          </a:p>
          <a:p>
            <a:pPr marL="742933" marR="0" lvl="1" indent="-285750" algn="l" defTabSz="914367" rtl="0" eaLnBrk="1" fontAlgn="base"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4">
                  <a:extLst>
                    <a:ext uri="{A12FA001-AC4F-418D-AE19-62706E023703}">
                      <ahyp:hlinkClr xmlns:ahyp="http://schemas.microsoft.com/office/drawing/2018/hyperlinkcolor" val="tx"/>
                    </a:ext>
                  </a:extLst>
                </a:hlinkClick>
              </a:rPr>
              <a:t>Videos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base"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5">
                  <a:extLst>
                    <a:ext uri="{A12FA001-AC4F-418D-AE19-62706E023703}">
                      <ahyp:hlinkClr xmlns:ahyp="http://schemas.microsoft.com/office/drawing/2018/hyperlinkcolor" val="tx"/>
                    </a:ext>
                  </a:extLst>
                </a:hlinkClick>
              </a:rPr>
              <a:t>Documentation</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6">
                  <a:extLst>
                    <a:ext uri="{A12FA001-AC4F-418D-AE19-62706E023703}">
                      <ahyp:hlinkClr xmlns:ahyp="http://schemas.microsoft.com/office/drawing/2018/hyperlinkcolor" val="tx"/>
                    </a:ext>
                  </a:extLst>
                </a:hlinkClick>
              </a:rPr>
              <a:t>Microsoft Responsible AI Standard</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7">
                  <a:extLst>
                    <a:ext uri="{A12FA001-AC4F-418D-AE19-62706E023703}">
                      <ahyp:hlinkClr xmlns:ahyp="http://schemas.microsoft.com/office/drawing/2018/hyperlinkcolor" val="tx"/>
                    </a:ext>
                  </a:extLst>
                </a:hlinkClick>
              </a:rPr>
              <a:t>Governing AI: A Blueprint for the Future</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Tree>
    <p:extLst>
      <p:ext uri="{BB962C8B-B14F-4D97-AF65-F5344CB8AC3E}">
        <p14:creationId xmlns:p14="http://schemas.microsoft.com/office/powerpoint/2010/main" val="377952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1.875E-6 -4.07407E-6 L -1.875E-6 0.03542 " pathEditMode="relative" rAng="0" ptsTypes="AA">
                                      <p:cBhvr>
                                        <p:cTn id="9" dur="700" spd="-100000" fill="hold"/>
                                        <p:tgtEl>
                                          <p:spTgt spid="4"/>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0"/>
                                  </p:stCondLst>
                                  <p:childTnLst>
                                    <p:animMotion origin="layout" path="M -2.70833E-6 -2.96296E-6 L -2.70833E-6 0.03542 " pathEditMode="relative" rAng="0" ptsTypes="AA">
                                      <p:cBhvr>
                                        <p:cTn id="14"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72FD-2AD1-14A7-0122-F3DF47F60CF6}"/>
              </a:ext>
            </a:extLst>
          </p:cNvPr>
          <p:cNvSpPr>
            <a:spLocks noGrp="1"/>
          </p:cNvSpPr>
          <p:nvPr>
            <p:ph type="title"/>
          </p:nvPr>
        </p:nvSpPr>
        <p:spPr>
          <a:xfrm>
            <a:off x="569911" y="2492058"/>
            <a:ext cx="6092146" cy="1508105"/>
          </a:xfrm>
        </p:spPr>
        <p:txBody>
          <a:bodyPr/>
          <a:lstStyle/>
          <a:p>
            <a:r>
              <a:rPr lang="en-US" sz="1800" b="0">
                <a:latin typeface="+mn-lt"/>
                <a:ea typeface="+mn-ea"/>
                <a:cs typeface="Segoe UI" panose="020B0502040204020203" pitchFamily="34" charset="0"/>
              </a:rPr>
              <a:t>MICROSOFT 365 COPILOT TECHNICAL READINESS</a:t>
            </a:r>
            <a:br>
              <a:rPr lang="en-US" sz="4000">
                <a:latin typeface="+mn-lt"/>
              </a:rPr>
            </a:br>
            <a:r>
              <a:rPr lang="en-US"/>
              <a:t>Modern Management of Microsoft 365 Apps</a:t>
            </a:r>
          </a:p>
        </p:txBody>
      </p:sp>
      <p:sp>
        <p:nvSpPr>
          <p:cNvPr id="3" name="Text Placeholder 2">
            <a:extLst>
              <a:ext uri="{FF2B5EF4-FFF2-40B4-BE49-F238E27FC236}">
                <a16:creationId xmlns:a16="http://schemas.microsoft.com/office/drawing/2014/main" id="{3700F5A6-CBC2-8185-C898-9EDC12962087}"/>
              </a:ext>
            </a:extLst>
          </p:cNvPr>
          <p:cNvSpPr>
            <a:spLocks noGrp="1"/>
          </p:cNvSpPr>
          <p:nvPr>
            <p:ph type="body" sz="quarter" idx="12"/>
          </p:nvPr>
        </p:nvSpPr>
        <p:spPr>
          <a:xfrm>
            <a:off x="582042" y="4215827"/>
            <a:ext cx="8193024" cy="246221"/>
          </a:xfrm>
        </p:spPr>
        <p:txBody>
          <a:bodyPr/>
          <a:lstStyle/>
          <a:p>
            <a:r>
              <a:rPr lang="en-US"/>
              <a:t>The importance of monthly update channels</a:t>
            </a:r>
          </a:p>
        </p:txBody>
      </p:sp>
    </p:spTree>
    <p:extLst>
      <p:ext uri="{BB962C8B-B14F-4D97-AF65-F5344CB8AC3E}">
        <p14:creationId xmlns:p14="http://schemas.microsoft.com/office/powerpoint/2010/main" val="61549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809FB-9412-CE5B-B60B-1CD5DED85563}"/>
              </a:ext>
            </a:extLst>
          </p:cNvPr>
          <p:cNvSpPr>
            <a:spLocks noGrp="1"/>
          </p:cNvSpPr>
          <p:nvPr>
            <p:ph type="title"/>
          </p:nvPr>
        </p:nvSpPr>
        <p:spPr>
          <a:xfrm>
            <a:off x="588261" y="585216"/>
            <a:ext cx="11011601" cy="861774"/>
          </a:xfrm>
        </p:spPr>
        <p:txBody>
          <a:bodyPr/>
          <a:lstStyle/>
          <a:p>
            <a:r>
              <a:rPr lang="en-US"/>
              <a:t>Microsoft 365 Apps | update channels</a:t>
            </a:r>
            <a:br>
              <a:rPr lang="en-US"/>
            </a:br>
            <a:r>
              <a:rPr lang="en-US" sz="2000"/>
              <a:t>Choosing the right update channel that best fits the needs of your organization</a:t>
            </a:r>
          </a:p>
        </p:txBody>
      </p:sp>
      <p:sp>
        <p:nvSpPr>
          <p:cNvPr id="3" name="Rounded Rectangle 2">
            <a:extLst>
              <a:ext uri="{FF2B5EF4-FFF2-40B4-BE49-F238E27FC236}">
                <a16:creationId xmlns:a16="http://schemas.microsoft.com/office/drawing/2014/main" id="{C3A230F7-19A3-1361-6CBF-A3BD0F7CB1A7}"/>
              </a:ext>
              <a:ext uri="{C183D7F6-B498-43B3-948B-1728B52AA6E4}">
                <adec:decorative xmlns:adec="http://schemas.microsoft.com/office/drawing/2017/decorative" val="1"/>
              </a:ext>
            </a:extLst>
          </p:cNvPr>
          <p:cNvSpPr/>
          <p:nvPr/>
        </p:nvSpPr>
        <p:spPr>
          <a:xfrm>
            <a:off x="588262" y="2041743"/>
            <a:ext cx="7077667" cy="3998202"/>
          </a:xfrm>
          <a:prstGeom prst="roundRect">
            <a:avLst>
              <a:gd name="adj" fmla="val 3509"/>
            </a:avLst>
          </a:prstGeom>
          <a:solidFill>
            <a:srgbClr val="F4F3F5"/>
          </a:solidFill>
          <a:ln w="19050">
            <a:gradFill>
              <a:gsLst>
                <a:gs pos="0">
                  <a:schemeClr val="accent2"/>
                </a:gs>
                <a:gs pos="99000">
                  <a:srgbClr val="0078D4"/>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7" name="Text Placeholder 3">
            <a:extLst>
              <a:ext uri="{FF2B5EF4-FFF2-40B4-BE49-F238E27FC236}">
                <a16:creationId xmlns:a16="http://schemas.microsoft.com/office/drawing/2014/main" id="{5101DDC3-BD5A-2AA1-CB01-A5C4028DAF8E}"/>
              </a:ext>
            </a:extLst>
          </p:cNvPr>
          <p:cNvSpPr txBox="1">
            <a:spLocks/>
          </p:cNvSpPr>
          <p:nvPr/>
        </p:nvSpPr>
        <p:spPr>
          <a:xfrm>
            <a:off x="588261" y="1667449"/>
            <a:ext cx="7466003" cy="262008"/>
          </a:xfrm>
          <a:prstGeom prst="rect">
            <a:avLst/>
          </a:prstGeom>
        </p:spPr>
        <p:txBody>
          <a:bodyPr lIns="27432" tIns="0" rIns="0" bIns="0" anchor="t"/>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gradFill>
                  <a:gsLst>
                    <a:gs pos="10000">
                      <a:srgbClr val="0078D4"/>
                    </a:gs>
                    <a:gs pos="62000">
                      <a:srgbClr val="0078D4"/>
                    </a:gs>
                  </a:gsLst>
                  <a:lin ang="13500000" scaled="1"/>
                </a:gradFill>
                <a:effectLst/>
                <a:uLnTx/>
                <a:uFillTx/>
                <a:latin typeface="Segoe UI Semibold"/>
                <a:ea typeface="+mn-ea"/>
                <a:cs typeface="+mn-cs"/>
              </a:rPr>
              <a:t>More than </a:t>
            </a:r>
            <a:r>
              <a:rPr kumimoji="0" lang="en-US" sz="1400" b="1" i="0" u="none" strike="noStrike" kern="1200" cap="none" spc="0" normalizeH="0" baseline="0" noProof="0">
                <a:ln>
                  <a:noFill/>
                </a:ln>
                <a:gradFill>
                  <a:gsLst>
                    <a:gs pos="10000">
                      <a:srgbClr val="0078D4"/>
                    </a:gs>
                    <a:gs pos="62000">
                      <a:srgbClr val="0078D4"/>
                    </a:gs>
                  </a:gsLst>
                  <a:lin ang="13500000" scaled="1"/>
                </a:gradFill>
                <a:effectLst/>
                <a:uLnTx/>
                <a:uFillTx/>
                <a:latin typeface="Segoe UI Semibold"/>
                <a:ea typeface="+mn-ea"/>
                <a:cs typeface="+mn-cs"/>
              </a:rPr>
              <a:t>75%</a:t>
            </a:r>
            <a:r>
              <a:rPr kumimoji="0" lang="en-US" sz="1400" b="0" i="0" u="none" strike="noStrike" kern="1200" cap="none" spc="0" normalizeH="0" baseline="0" noProof="0">
                <a:ln>
                  <a:noFill/>
                </a:ln>
                <a:gradFill>
                  <a:gsLst>
                    <a:gs pos="10000">
                      <a:srgbClr val="0078D4"/>
                    </a:gs>
                    <a:gs pos="62000">
                      <a:srgbClr val="0078D4"/>
                    </a:gs>
                  </a:gsLst>
                  <a:lin ang="13500000" scaled="1"/>
                </a:gradFill>
                <a:effectLst/>
                <a:uLnTx/>
                <a:uFillTx/>
                <a:latin typeface="Segoe UI Semibold"/>
                <a:ea typeface="+mn-ea"/>
                <a:cs typeface="+mn-cs"/>
              </a:rPr>
              <a:t> of commercial devices are using a monthly update channel today! </a:t>
            </a:r>
          </a:p>
        </p:txBody>
      </p:sp>
      <p:sp>
        <p:nvSpPr>
          <p:cNvPr id="22" name="Rounded Rectangle 21">
            <a:extLst>
              <a:ext uri="{FF2B5EF4-FFF2-40B4-BE49-F238E27FC236}">
                <a16:creationId xmlns:a16="http://schemas.microsoft.com/office/drawing/2014/main" id="{356C2C40-138B-E896-1A31-0835B841C5DC}"/>
              </a:ext>
              <a:ext uri="{C183D7F6-B498-43B3-948B-1728B52AA6E4}">
                <adec:decorative xmlns:adec="http://schemas.microsoft.com/office/drawing/2017/decorative" val="1"/>
              </a:ext>
            </a:extLst>
          </p:cNvPr>
          <p:cNvSpPr/>
          <p:nvPr/>
        </p:nvSpPr>
        <p:spPr>
          <a:xfrm>
            <a:off x="715258" y="2776443"/>
            <a:ext cx="3070424" cy="3103730"/>
          </a:xfrm>
          <a:prstGeom prst="roundRect">
            <a:avLst>
              <a:gd name="adj" fmla="val 4156"/>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TextBox 29">
            <a:extLst>
              <a:ext uri="{FF2B5EF4-FFF2-40B4-BE49-F238E27FC236}">
                <a16:creationId xmlns:a16="http://schemas.microsoft.com/office/drawing/2014/main" id="{88C07E98-1036-0FF7-9996-62A5303496D1}"/>
              </a:ext>
            </a:extLst>
          </p:cNvPr>
          <p:cNvSpPr txBox="1"/>
          <p:nvPr/>
        </p:nvSpPr>
        <p:spPr>
          <a:xfrm>
            <a:off x="1644489" y="2212193"/>
            <a:ext cx="2057012" cy="400110"/>
          </a:xfrm>
          <a:prstGeom prst="rect">
            <a:avLst/>
          </a:prstGeom>
          <a:noFill/>
        </p:spPr>
        <p:txBody>
          <a:bodyPr wrap="square" lIns="91440" rIns="91440" rtlCol="0">
            <a:spAutoFit/>
          </a:bodyPr>
          <a:lstStyle>
            <a:defPPr>
              <a:defRPr lang="en-US"/>
            </a:defPPr>
            <a:lvl1pPr marR="0" lvl="0" indent="0" defTabSz="932742" fontAlgn="auto">
              <a:lnSpc>
                <a:spcPct val="100000"/>
              </a:lnSpc>
              <a:spcBef>
                <a:spcPts val="0"/>
              </a:spcBef>
              <a:spcAft>
                <a:spcPts val="0"/>
              </a:spcAft>
              <a:buClrTx/>
              <a:buSzTx/>
              <a:buFontTx/>
              <a:buNone/>
              <a:tabLst/>
              <a:defRPr kumimoji="0" sz="2000" b="0" i="0" u="none" strike="noStrike" cap="none" spc="0" normalizeH="0" baseline="0">
                <a:ln>
                  <a:noFill/>
                </a:ln>
                <a:solidFill>
                  <a:srgbClr val="4472C4"/>
                </a:solidFill>
                <a:effectLst/>
                <a:uLnTx/>
                <a:uFillTx/>
                <a:cs typeface="Segoe UI Semibold" panose="020B0702040204020203" pitchFamily="34" charset="0"/>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Copilot ready!</a:t>
            </a:r>
          </a:p>
        </p:txBody>
      </p:sp>
      <p:pic>
        <p:nvPicPr>
          <p:cNvPr id="41" name="Picture 2">
            <a:extLst>
              <a:ext uri="{FF2B5EF4-FFF2-40B4-BE49-F238E27FC236}">
                <a16:creationId xmlns:a16="http://schemas.microsoft.com/office/drawing/2014/main" id="{6C3A66C5-2FD4-38AD-EF3F-8CF8A66D224C}"/>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6741" y="2163517"/>
            <a:ext cx="497462" cy="49746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0BED651-983E-EC97-5914-24E722A8CAA8}"/>
              </a:ext>
              <a:ext uri="{C183D7F6-B498-43B3-948B-1728B52AA6E4}">
                <adec:decorative xmlns:adec="http://schemas.microsoft.com/office/drawing/2017/decorative" val="1"/>
              </a:ext>
            </a:extLst>
          </p:cNvPr>
          <p:cNvGrpSpPr/>
          <p:nvPr/>
        </p:nvGrpSpPr>
        <p:grpSpPr>
          <a:xfrm>
            <a:off x="1037412" y="3380645"/>
            <a:ext cx="654370" cy="654370"/>
            <a:chOff x="1037412" y="3380645"/>
            <a:chExt cx="654370" cy="654370"/>
          </a:xfrm>
        </p:grpSpPr>
        <p:sp>
          <p:nvSpPr>
            <p:cNvPr id="44" name="Oval 43">
              <a:extLst>
                <a:ext uri="{FF2B5EF4-FFF2-40B4-BE49-F238E27FC236}">
                  <a16:creationId xmlns:a16="http://schemas.microsoft.com/office/drawing/2014/main" id="{A15E2FA2-1083-5E97-3304-6FBF7AE90C2F}"/>
                </a:ext>
                <a:ext uri="{C183D7F6-B498-43B3-948B-1728B52AA6E4}">
                  <adec:decorative xmlns:adec="http://schemas.microsoft.com/office/drawing/2017/decorative" val="1"/>
                </a:ext>
              </a:extLst>
            </p:cNvPr>
            <p:cNvSpPr/>
            <p:nvPr/>
          </p:nvSpPr>
          <p:spPr bwMode="auto">
            <a:xfrm>
              <a:off x="1037412" y="3380645"/>
              <a:ext cx="654370" cy="654370"/>
            </a:xfrm>
            <a:prstGeom prst="ellipse">
              <a:avLst/>
            </a:pr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43" name="Graphic 42">
              <a:extLst>
                <a:ext uri="{FF2B5EF4-FFF2-40B4-BE49-F238E27FC236}">
                  <a16:creationId xmlns:a16="http://schemas.microsoft.com/office/drawing/2014/main" id="{51E70F4C-1166-A2AD-5B34-115D89B16AB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3336" y="3456569"/>
              <a:ext cx="502522" cy="502522"/>
            </a:xfrm>
            <a:prstGeom prst="rect">
              <a:avLst/>
            </a:prstGeom>
          </p:spPr>
        </p:pic>
      </p:grpSp>
      <p:sp>
        <p:nvSpPr>
          <p:cNvPr id="23" name="TextBox 22">
            <a:extLst>
              <a:ext uri="{FF2B5EF4-FFF2-40B4-BE49-F238E27FC236}">
                <a16:creationId xmlns:a16="http://schemas.microsoft.com/office/drawing/2014/main" id="{3DD0EE19-99E4-BF05-63F2-EDDB93BC4CAB}"/>
              </a:ext>
            </a:extLst>
          </p:cNvPr>
          <p:cNvSpPr txBox="1"/>
          <p:nvPr/>
        </p:nvSpPr>
        <p:spPr>
          <a:xfrm>
            <a:off x="825937" y="2962104"/>
            <a:ext cx="3181604" cy="307777"/>
          </a:xfrm>
          <a:prstGeom prst="rect">
            <a:avLst/>
          </a:prstGeom>
          <a:noFill/>
        </p:spPr>
        <p:txBody>
          <a:bodyPr wrap="square" lIns="91440" rIns="9144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Current Channel (CC)</a:t>
            </a:r>
            <a:endParaRPr kumimoji="0" lang="en-US" sz="1200" b="0" i="0" u="none" strike="noStrike" kern="1200" cap="none" spc="0" normalizeH="0" baseline="30000" noProof="0">
              <a:ln>
                <a:noFill/>
              </a:ln>
              <a:solidFill>
                <a:srgbClr val="0078D4"/>
              </a:solidFill>
              <a:effectLst/>
              <a:uLnTx/>
              <a:uFillTx/>
              <a:latin typeface="Segoe UI Semibold"/>
              <a:ea typeface="+mn-ea"/>
              <a:cs typeface="Segoe UI Semibold" panose="020B0702040204020203" pitchFamily="34" charset="0"/>
            </a:endParaRPr>
          </a:p>
        </p:txBody>
      </p:sp>
      <p:sp>
        <p:nvSpPr>
          <p:cNvPr id="24" name="TextBox 23">
            <a:extLst>
              <a:ext uri="{FF2B5EF4-FFF2-40B4-BE49-F238E27FC236}">
                <a16:creationId xmlns:a16="http://schemas.microsoft.com/office/drawing/2014/main" id="{A4216C4C-1201-5E98-2CC9-00F951FD39CE}"/>
              </a:ext>
            </a:extLst>
          </p:cNvPr>
          <p:cNvSpPr txBox="1"/>
          <p:nvPr/>
        </p:nvSpPr>
        <p:spPr>
          <a:xfrm>
            <a:off x="1795246" y="3338498"/>
            <a:ext cx="192507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General-purpose devices, any type and size organization</a:t>
            </a:r>
            <a:endParaRPr kumimoji="0" lang="en-US" sz="1400" b="0" i="0" u="none" strike="noStrike" kern="1200" cap="none" spc="0" normalizeH="0" baseline="30000" noProof="0">
              <a:ln>
                <a:noFill/>
              </a:ln>
              <a:solidFill>
                <a:prstClr val="black"/>
              </a:solidFill>
              <a:effectLst/>
              <a:uLnTx/>
              <a:uFillTx/>
              <a:latin typeface="Segoe UI"/>
              <a:ea typeface="+mn-ea"/>
              <a:cs typeface="Segoe UI" panose="020B0502040204020203" pitchFamily="34" charset="0"/>
            </a:endParaRPr>
          </a:p>
        </p:txBody>
      </p:sp>
      <p:sp>
        <p:nvSpPr>
          <p:cNvPr id="25" name="TextBox 24">
            <a:extLst>
              <a:ext uri="{FF2B5EF4-FFF2-40B4-BE49-F238E27FC236}">
                <a16:creationId xmlns:a16="http://schemas.microsoft.com/office/drawing/2014/main" id="{53852BC7-8F87-C036-F04B-78850E70100B}"/>
              </a:ext>
            </a:extLst>
          </p:cNvPr>
          <p:cNvSpPr txBox="1"/>
          <p:nvPr/>
        </p:nvSpPr>
        <p:spPr>
          <a:xfrm>
            <a:off x="825937" y="4242293"/>
            <a:ext cx="2875564" cy="997037"/>
          </a:xfrm>
          <a:prstGeom prst="rect">
            <a:avLst/>
          </a:prstGeom>
          <a:noFill/>
        </p:spPr>
        <p:txBody>
          <a:bodyPr wrap="square" lIns="91440" tIns="109649" rIns="91440" bIns="109649" rtlCol="0">
            <a:spAutoFit/>
          </a:bodyPr>
          <a:lstStyle/>
          <a:p>
            <a:pPr marL="0" marR="0" lvl="0" indent="0" algn="l" defTabSz="913499" rtl="0" eaLnBrk="1" fontAlgn="auto" latinLnBrk="0" hangingPunct="1">
              <a:lnSpc>
                <a:spcPct val="90000"/>
              </a:lnSpc>
              <a:spcBef>
                <a:spcPts val="0"/>
              </a:spcBef>
              <a:spcAft>
                <a:spcPts val="180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Segoe UI"/>
                <a:ea typeface="+mn-ea"/>
                <a:cs typeface="+mn-cs"/>
              </a:rPr>
              <a:t>Most current Office features, latest security value, and performance improvements as soon as they are ready</a:t>
            </a:r>
          </a:p>
        </p:txBody>
      </p:sp>
      <p:sp>
        <p:nvSpPr>
          <p:cNvPr id="14" name="Rounded Rectangle 13">
            <a:extLst>
              <a:ext uri="{FF2B5EF4-FFF2-40B4-BE49-F238E27FC236}">
                <a16:creationId xmlns:a16="http://schemas.microsoft.com/office/drawing/2014/main" id="{DF7A44DF-8EA2-E22A-A8DE-CE089BD2A7F6}"/>
              </a:ext>
              <a:ext uri="{C183D7F6-B498-43B3-948B-1728B52AA6E4}">
                <adec:decorative xmlns:adec="http://schemas.microsoft.com/office/drawing/2017/decorative" val="1"/>
              </a:ext>
            </a:extLst>
          </p:cNvPr>
          <p:cNvSpPr/>
          <p:nvPr/>
        </p:nvSpPr>
        <p:spPr>
          <a:xfrm>
            <a:off x="3939524" y="2776443"/>
            <a:ext cx="3529883" cy="3103730"/>
          </a:xfrm>
          <a:prstGeom prst="roundRect">
            <a:avLst>
              <a:gd name="adj" fmla="val 4111"/>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ounded Rectangle 37">
            <a:extLst>
              <a:ext uri="{FF2B5EF4-FFF2-40B4-BE49-F238E27FC236}">
                <a16:creationId xmlns:a16="http://schemas.microsoft.com/office/drawing/2014/main" id="{45356C20-B0AC-8CDC-04E1-C1A3DD5A03BD}"/>
              </a:ext>
              <a:ext uri="{C183D7F6-B498-43B3-948B-1728B52AA6E4}">
                <adec:decorative xmlns:adec="http://schemas.microsoft.com/office/drawing/2017/decorative" val="1"/>
              </a:ext>
            </a:extLst>
          </p:cNvPr>
          <p:cNvSpPr/>
          <p:nvPr/>
        </p:nvSpPr>
        <p:spPr>
          <a:xfrm>
            <a:off x="3939524" y="2388477"/>
            <a:ext cx="3529882" cy="3491696"/>
          </a:xfrm>
          <a:prstGeom prst="roundRect">
            <a:avLst>
              <a:gd name="adj" fmla="val 4879"/>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9" name="TextBox 38">
            <a:extLst>
              <a:ext uri="{FF2B5EF4-FFF2-40B4-BE49-F238E27FC236}">
                <a16:creationId xmlns:a16="http://schemas.microsoft.com/office/drawing/2014/main" id="{892A83EB-F8D5-088F-A718-5E70EE5CFF7D}"/>
              </a:ext>
            </a:extLst>
          </p:cNvPr>
          <p:cNvSpPr txBox="1"/>
          <p:nvPr/>
        </p:nvSpPr>
        <p:spPr>
          <a:xfrm>
            <a:off x="4201723" y="2218829"/>
            <a:ext cx="3005485" cy="476071"/>
          </a:xfrm>
          <a:prstGeom prst="roundRect">
            <a:avLst>
              <a:gd name="adj" fmla="val 50000"/>
            </a:avLst>
          </a:prstGeom>
          <a:solidFill>
            <a:schemeClr val="accent2"/>
          </a:solid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gradFill>
                  <a:gsLst>
                    <a:gs pos="10000">
                      <a:srgbClr val="FFFFFF"/>
                    </a:gs>
                    <a:gs pos="62000">
                      <a:srgbClr val="FFFFFF"/>
                    </a:gs>
                  </a:gsLst>
                  <a:lin ang="13500000" scaled="1"/>
                </a:gradFill>
                <a:effectLst/>
                <a:uLnTx/>
                <a:uFillTx/>
                <a:latin typeface="Segoe UI Semibold"/>
                <a:ea typeface="+mn-ea"/>
                <a:cs typeface="+mn-cs"/>
              </a:rPr>
              <a:t>Recommended for Enterprise</a:t>
            </a:r>
          </a:p>
        </p:txBody>
      </p:sp>
      <p:sp>
        <p:nvSpPr>
          <p:cNvPr id="15" name="TextBox 14">
            <a:extLst>
              <a:ext uri="{FF2B5EF4-FFF2-40B4-BE49-F238E27FC236}">
                <a16:creationId xmlns:a16="http://schemas.microsoft.com/office/drawing/2014/main" id="{552FF7D7-E100-C663-D2CF-6467207F7B27}"/>
              </a:ext>
            </a:extLst>
          </p:cNvPr>
          <p:cNvSpPr txBox="1"/>
          <p:nvPr/>
        </p:nvSpPr>
        <p:spPr>
          <a:xfrm>
            <a:off x="4132945" y="2962104"/>
            <a:ext cx="3272507" cy="307777"/>
          </a:xfrm>
          <a:prstGeom prst="rect">
            <a:avLst/>
          </a:prstGeom>
          <a:noFill/>
        </p:spPr>
        <p:txBody>
          <a:bodyPr wrap="square" lIns="91440" rIns="9144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Monthly Enterprise Channel (MEC) </a:t>
            </a:r>
          </a:p>
        </p:txBody>
      </p:sp>
      <p:sp>
        <p:nvSpPr>
          <p:cNvPr id="16" name="TextBox 15">
            <a:extLst>
              <a:ext uri="{FF2B5EF4-FFF2-40B4-BE49-F238E27FC236}">
                <a16:creationId xmlns:a16="http://schemas.microsoft.com/office/drawing/2014/main" id="{8134B790-3D90-41AB-58F6-661CB37AA389}"/>
              </a:ext>
            </a:extLst>
          </p:cNvPr>
          <p:cNvSpPr txBox="1"/>
          <p:nvPr/>
        </p:nvSpPr>
        <p:spPr>
          <a:xfrm>
            <a:off x="5106399" y="3338498"/>
            <a:ext cx="178400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General-purpose apps, large enterprises</a:t>
            </a:r>
            <a:endParaRPr kumimoji="0" lang="en-US" sz="1400" b="0" i="0" u="none" strike="noStrike" kern="1200" cap="none" spc="0" normalizeH="0" baseline="30000" noProof="0">
              <a:ln>
                <a:noFill/>
              </a:ln>
              <a:solidFill>
                <a:prstClr val="black"/>
              </a:solidFill>
              <a:effectLst/>
              <a:uLnTx/>
              <a:uFillTx/>
              <a:latin typeface="Segoe UI"/>
              <a:ea typeface="+mn-ea"/>
              <a:cs typeface="Segoe UI" panose="020B0502040204020203" pitchFamily="34" charset="0"/>
            </a:endParaRPr>
          </a:p>
        </p:txBody>
      </p:sp>
      <p:sp>
        <p:nvSpPr>
          <p:cNvPr id="17" name="TextBox 16">
            <a:extLst>
              <a:ext uri="{FF2B5EF4-FFF2-40B4-BE49-F238E27FC236}">
                <a16:creationId xmlns:a16="http://schemas.microsoft.com/office/drawing/2014/main" id="{08922B8B-F194-76B5-DD5F-E6FCC05AF7FB}"/>
              </a:ext>
            </a:extLst>
          </p:cNvPr>
          <p:cNvSpPr txBox="1"/>
          <p:nvPr/>
        </p:nvSpPr>
        <p:spPr>
          <a:xfrm>
            <a:off x="4178397" y="4242293"/>
            <a:ext cx="2984647" cy="1538723"/>
          </a:xfrm>
          <a:prstGeom prst="rect">
            <a:avLst/>
          </a:prstGeom>
          <a:noFill/>
        </p:spPr>
        <p:txBody>
          <a:bodyPr wrap="square" lIns="91440" tIns="109649" rIns="91440" bIns="109649" rtlCol="0">
            <a:spAutoFit/>
          </a:bodyPr>
          <a:lstStyle/>
          <a:p>
            <a:pPr marL="0" marR="0" lvl="0" indent="0" algn="l" defTabSz="913499" rtl="0" eaLnBrk="1" fontAlgn="auto" latinLnBrk="0" hangingPunct="1">
              <a:lnSpc>
                <a:spcPct val="90000"/>
              </a:lnSpc>
              <a:spcBef>
                <a:spcPts val="0"/>
              </a:spcBef>
              <a:spcAft>
                <a:spcPts val="120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Segoe UI"/>
                <a:ea typeface="+mn-ea"/>
                <a:cs typeface="+mn-cs"/>
              </a:rPr>
              <a:t>The latest features on a predictable monthly cadence, additional tools and controls</a:t>
            </a:r>
          </a:p>
          <a:p>
            <a:pPr marL="0" marR="0" lvl="0" indent="0" algn="l" defTabSz="913499" rtl="0" eaLnBrk="1" fontAlgn="auto" latinLnBrk="0" hangingPunct="1">
              <a:lnSpc>
                <a:spcPct val="90000"/>
              </a:lnSpc>
              <a:spcBef>
                <a:spcPts val="0"/>
              </a:spcBef>
              <a:spcAft>
                <a:spcPts val="120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Segoe UI"/>
                <a:ea typeface="+mn-ea"/>
                <a:cs typeface="+mn-cs"/>
              </a:rPr>
              <a:t>All new features, security value, and performance improvements shipped once a month</a:t>
            </a:r>
          </a:p>
        </p:txBody>
      </p:sp>
      <p:sp>
        <p:nvSpPr>
          <p:cNvPr id="6" name="TextBox 5">
            <a:extLst>
              <a:ext uri="{FF2B5EF4-FFF2-40B4-BE49-F238E27FC236}">
                <a16:creationId xmlns:a16="http://schemas.microsoft.com/office/drawing/2014/main" id="{3094C7E6-1823-5178-8F6F-DB54D5749554}"/>
              </a:ext>
            </a:extLst>
          </p:cNvPr>
          <p:cNvSpPr txBox="1"/>
          <p:nvPr/>
        </p:nvSpPr>
        <p:spPr>
          <a:xfrm>
            <a:off x="8025541" y="2962104"/>
            <a:ext cx="3451201" cy="307777"/>
          </a:xfrm>
          <a:prstGeom prst="rect">
            <a:avLst/>
          </a:prstGeom>
          <a:noFill/>
        </p:spPr>
        <p:txBody>
          <a:bodyPr wrap="square" lIns="91440" rIns="9144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Semi-Annual Enterprise Channel (SAEC)</a:t>
            </a:r>
          </a:p>
        </p:txBody>
      </p:sp>
      <p:sp>
        <p:nvSpPr>
          <p:cNvPr id="7" name="TextBox 6">
            <a:extLst>
              <a:ext uri="{FF2B5EF4-FFF2-40B4-BE49-F238E27FC236}">
                <a16:creationId xmlns:a16="http://schemas.microsoft.com/office/drawing/2014/main" id="{CC802E90-DAEC-1756-1286-F724DC64C6B8}"/>
              </a:ext>
            </a:extLst>
          </p:cNvPr>
          <p:cNvSpPr txBox="1"/>
          <p:nvPr/>
        </p:nvSpPr>
        <p:spPr>
          <a:xfrm>
            <a:off x="8948973" y="3338498"/>
            <a:ext cx="223979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Non-human devices, specialized and business-critical workloads</a:t>
            </a:r>
          </a:p>
        </p:txBody>
      </p:sp>
      <p:sp>
        <p:nvSpPr>
          <p:cNvPr id="8" name="TextBox 7">
            <a:extLst>
              <a:ext uri="{FF2B5EF4-FFF2-40B4-BE49-F238E27FC236}">
                <a16:creationId xmlns:a16="http://schemas.microsoft.com/office/drawing/2014/main" id="{E44FE81B-3523-2F28-9158-DA023A5083BB}"/>
              </a:ext>
            </a:extLst>
          </p:cNvPr>
          <p:cNvSpPr txBox="1"/>
          <p:nvPr/>
        </p:nvSpPr>
        <p:spPr>
          <a:xfrm>
            <a:off x="8125231" y="4242293"/>
            <a:ext cx="3181604" cy="803137"/>
          </a:xfrm>
          <a:prstGeom prst="rect">
            <a:avLst/>
          </a:prstGeom>
          <a:noFill/>
        </p:spPr>
        <p:txBody>
          <a:bodyPr wrap="square" lIns="91440" tIns="109649" rIns="91440" bIns="109649" rtlCol="0">
            <a:spAutoFit/>
          </a:bodyPr>
          <a:lstStyle/>
          <a:p>
            <a:pPr marL="0" marR="0" lvl="0" indent="0" algn="l" defTabSz="913499" rtl="0" eaLnBrk="1" fontAlgn="auto" latinLnBrk="0" hangingPunct="1">
              <a:lnSpc>
                <a:spcPct val="90000"/>
              </a:lnSpc>
              <a:spcBef>
                <a:spcPts val="0"/>
              </a:spcBef>
              <a:spcAft>
                <a:spcPts val="120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Segoe UI"/>
                <a:ea typeface="+mn-ea"/>
                <a:cs typeface="+mn-cs"/>
              </a:rPr>
              <a:t>For select devices in an org where end-users are not present to conduct specialized &amp; automation tasks</a:t>
            </a:r>
          </a:p>
        </p:txBody>
      </p:sp>
      <p:grpSp>
        <p:nvGrpSpPr>
          <p:cNvPr id="10" name="Group 9" descr="Dark box with the words &quot;No Copilot!&quot; over the Semi-annual Enterprise Channel option.">
            <a:extLst>
              <a:ext uri="{FF2B5EF4-FFF2-40B4-BE49-F238E27FC236}">
                <a16:creationId xmlns:a16="http://schemas.microsoft.com/office/drawing/2014/main" id="{4975CE4F-0337-8F3D-5A27-499BF7BC5BDD}"/>
              </a:ext>
            </a:extLst>
          </p:cNvPr>
          <p:cNvGrpSpPr/>
          <p:nvPr/>
        </p:nvGrpSpPr>
        <p:grpSpPr>
          <a:xfrm>
            <a:off x="7901205" y="2776443"/>
            <a:ext cx="3622581" cy="3103730"/>
            <a:chOff x="7901205" y="0"/>
            <a:chExt cx="3622581" cy="3103730"/>
          </a:xfrm>
        </p:grpSpPr>
        <p:sp>
          <p:nvSpPr>
            <p:cNvPr id="34" name="Rounded Rectangle 33">
              <a:extLst>
                <a:ext uri="{FF2B5EF4-FFF2-40B4-BE49-F238E27FC236}">
                  <a16:creationId xmlns:a16="http://schemas.microsoft.com/office/drawing/2014/main" id="{73B860EE-E3DD-A240-5409-C493C2D3374C}"/>
                </a:ext>
              </a:extLst>
            </p:cNvPr>
            <p:cNvSpPr/>
            <p:nvPr/>
          </p:nvSpPr>
          <p:spPr>
            <a:xfrm>
              <a:off x="7901205" y="0"/>
              <a:ext cx="3622581" cy="3103730"/>
            </a:xfrm>
            <a:prstGeom prst="roundRect">
              <a:avLst>
                <a:gd name="adj" fmla="val 4560"/>
              </a:avLst>
            </a:prstGeom>
            <a:gradFill flip="none" rotWithShape="1">
              <a:gsLst>
                <a:gs pos="23000">
                  <a:schemeClr val="tx1">
                    <a:alpha val="63000"/>
                  </a:schemeClr>
                </a:gs>
                <a:gs pos="99000">
                  <a:schemeClr val="tx1">
                    <a:alpha val="65952"/>
                  </a:schemeClr>
                </a:gs>
              </a:gsLst>
              <a:lin ang="27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TextBox 34">
              <a:extLst>
                <a:ext uri="{FF2B5EF4-FFF2-40B4-BE49-F238E27FC236}">
                  <a16:creationId xmlns:a16="http://schemas.microsoft.com/office/drawing/2014/main" id="{B72BE190-B125-E435-E04E-B1EA3A20E4CD}"/>
                </a:ext>
              </a:extLst>
            </p:cNvPr>
            <p:cNvSpPr txBox="1"/>
            <p:nvPr/>
          </p:nvSpPr>
          <p:spPr>
            <a:xfrm rot="18900000">
              <a:off x="7922581" y="1167144"/>
              <a:ext cx="314220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Segoe UI Semibold"/>
                  <a:ea typeface="+mn-ea"/>
                  <a:cs typeface="+mn-cs"/>
                </a:rPr>
                <a:t>No Copilot!</a:t>
              </a:r>
            </a:p>
          </p:txBody>
        </p:sp>
      </p:grpSp>
      <p:sp>
        <p:nvSpPr>
          <p:cNvPr id="12" name="TextBox 11">
            <a:extLst>
              <a:ext uri="{FF2B5EF4-FFF2-40B4-BE49-F238E27FC236}">
                <a16:creationId xmlns:a16="http://schemas.microsoft.com/office/drawing/2014/main" id="{650B0560-F767-314B-C09B-1A86A73ADCF1}"/>
              </a:ext>
            </a:extLst>
          </p:cNvPr>
          <p:cNvSpPr txBox="1"/>
          <p:nvPr/>
        </p:nvSpPr>
        <p:spPr>
          <a:xfrm>
            <a:off x="821708" y="6107825"/>
            <a:ext cx="699952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mn-cs"/>
                <a:hlinkClick r:id="rId6">
                  <a:extLst>
                    <a:ext uri="{A12FA001-AC4F-418D-AE19-62706E023703}">
                      <ahyp:hlinkClr xmlns:ahyp="http://schemas.microsoft.com/office/drawing/2018/hyperlinkcolor" val="tx"/>
                    </a:ext>
                  </a:extLst>
                </a:hlinkClick>
              </a:rPr>
              <a:t>Overview of update channels for Microsoft 365 Apps | Microsoft Learn</a:t>
            </a:r>
            <a:endParaRPr kumimoji="0" lang="en-US" sz="16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mn-cs"/>
            </a:endParaRPr>
          </a:p>
        </p:txBody>
      </p:sp>
      <p:sp>
        <p:nvSpPr>
          <p:cNvPr id="32" name="TextBox 31">
            <a:extLst>
              <a:ext uri="{FF2B5EF4-FFF2-40B4-BE49-F238E27FC236}">
                <a16:creationId xmlns:a16="http://schemas.microsoft.com/office/drawing/2014/main" id="{8CC0DF1B-0353-47DC-6B3D-A67969F20229}"/>
              </a:ext>
            </a:extLst>
          </p:cNvPr>
          <p:cNvSpPr txBox="1"/>
          <p:nvPr/>
        </p:nvSpPr>
        <p:spPr>
          <a:xfrm>
            <a:off x="8125231" y="6107825"/>
            <a:ext cx="318160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mn-cs"/>
                <a:hlinkClick r:id="rId7">
                  <a:extLst>
                    <a:ext uri="{A12FA001-AC4F-418D-AE19-62706E023703}">
                      <ahyp:hlinkClr xmlns:ahyp="http://schemas.microsoft.com/office/drawing/2018/hyperlinkcolor" val="tx"/>
                    </a:ext>
                  </a:extLst>
                </a:hlinkClick>
              </a:rPr>
              <a:t>Channels explained | YouTube</a:t>
            </a:r>
            <a:endParaRPr kumimoji="0" lang="en-US" sz="16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mn-cs"/>
            </a:endParaRPr>
          </a:p>
        </p:txBody>
      </p:sp>
      <p:grpSp>
        <p:nvGrpSpPr>
          <p:cNvPr id="5" name="Group 4">
            <a:extLst>
              <a:ext uri="{FF2B5EF4-FFF2-40B4-BE49-F238E27FC236}">
                <a16:creationId xmlns:a16="http://schemas.microsoft.com/office/drawing/2014/main" id="{1EABA283-4FBC-9B7A-A671-15FD341FAA0A}"/>
              </a:ext>
              <a:ext uri="{C183D7F6-B498-43B3-948B-1728B52AA6E4}">
                <adec:decorative xmlns:adec="http://schemas.microsoft.com/office/drawing/2017/decorative" val="1"/>
              </a:ext>
            </a:extLst>
          </p:cNvPr>
          <p:cNvGrpSpPr/>
          <p:nvPr/>
        </p:nvGrpSpPr>
        <p:grpSpPr>
          <a:xfrm>
            <a:off x="4317434" y="3380645"/>
            <a:ext cx="654370" cy="654370"/>
            <a:chOff x="4317434" y="3380645"/>
            <a:chExt cx="654370" cy="654370"/>
          </a:xfrm>
        </p:grpSpPr>
        <p:sp>
          <p:nvSpPr>
            <p:cNvPr id="45" name="Oval 44">
              <a:extLst>
                <a:ext uri="{FF2B5EF4-FFF2-40B4-BE49-F238E27FC236}">
                  <a16:creationId xmlns:a16="http://schemas.microsoft.com/office/drawing/2014/main" id="{A35953C2-6D26-EC0E-7281-2AEBFD4CA55A}"/>
                </a:ext>
                <a:ext uri="{C183D7F6-B498-43B3-948B-1728B52AA6E4}">
                  <adec:decorative xmlns:adec="http://schemas.microsoft.com/office/drawing/2017/decorative" val="1"/>
                </a:ext>
              </a:extLst>
            </p:cNvPr>
            <p:cNvSpPr/>
            <p:nvPr/>
          </p:nvSpPr>
          <p:spPr bwMode="auto">
            <a:xfrm>
              <a:off x="4317434" y="3380645"/>
              <a:ext cx="654370" cy="654370"/>
            </a:xfrm>
            <a:prstGeom prst="ellipse">
              <a:avLst/>
            </a:pr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47" name="Graphic 46">
              <a:extLst>
                <a:ext uri="{FF2B5EF4-FFF2-40B4-BE49-F238E27FC236}">
                  <a16:creationId xmlns:a16="http://schemas.microsoft.com/office/drawing/2014/main" id="{14BC7BA6-9D60-BE0A-5B1D-379ECB5AF4B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40942" y="3504153"/>
              <a:ext cx="407354" cy="407354"/>
            </a:xfrm>
            <a:prstGeom prst="rect">
              <a:avLst/>
            </a:prstGeom>
          </p:spPr>
        </p:pic>
      </p:grpSp>
      <p:grpSp>
        <p:nvGrpSpPr>
          <p:cNvPr id="9" name="Group 8">
            <a:extLst>
              <a:ext uri="{FF2B5EF4-FFF2-40B4-BE49-F238E27FC236}">
                <a16:creationId xmlns:a16="http://schemas.microsoft.com/office/drawing/2014/main" id="{7AA9BE04-2484-26DB-61CF-F70A62EFBEB5}"/>
              </a:ext>
              <a:ext uri="{C183D7F6-B498-43B3-948B-1728B52AA6E4}">
                <adec:decorative xmlns:adec="http://schemas.microsoft.com/office/drawing/2017/decorative" val="1"/>
              </a:ext>
            </a:extLst>
          </p:cNvPr>
          <p:cNvGrpSpPr/>
          <p:nvPr/>
        </p:nvGrpSpPr>
        <p:grpSpPr>
          <a:xfrm>
            <a:off x="8196146" y="3380645"/>
            <a:ext cx="654370" cy="654370"/>
            <a:chOff x="8196146" y="3380645"/>
            <a:chExt cx="654370" cy="654370"/>
          </a:xfrm>
        </p:grpSpPr>
        <p:sp>
          <p:nvSpPr>
            <p:cNvPr id="49" name="Oval 48">
              <a:extLst>
                <a:ext uri="{FF2B5EF4-FFF2-40B4-BE49-F238E27FC236}">
                  <a16:creationId xmlns:a16="http://schemas.microsoft.com/office/drawing/2014/main" id="{6A66A7F3-E1E4-1A87-910C-9CFEA50188CC}"/>
                </a:ext>
              </a:extLst>
            </p:cNvPr>
            <p:cNvSpPr/>
            <p:nvPr/>
          </p:nvSpPr>
          <p:spPr bwMode="auto">
            <a:xfrm>
              <a:off x="8196146" y="3380645"/>
              <a:ext cx="654370" cy="654370"/>
            </a:xfrm>
            <a:prstGeom prst="ellipse">
              <a:avLst/>
            </a:pr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51" name="Graphic 50">
              <a:extLst>
                <a:ext uri="{FF2B5EF4-FFF2-40B4-BE49-F238E27FC236}">
                  <a16:creationId xmlns:a16="http://schemas.microsoft.com/office/drawing/2014/main" id="{CF3E1849-98FF-F26D-3864-046263574B8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94603" y="3479102"/>
              <a:ext cx="457456" cy="457456"/>
            </a:xfrm>
            <a:prstGeom prst="rect">
              <a:avLst/>
            </a:prstGeom>
          </p:spPr>
        </p:pic>
      </p:grpSp>
    </p:spTree>
    <p:extLst>
      <p:ext uri="{BB962C8B-B14F-4D97-AF65-F5344CB8AC3E}">
        <p14:creationId xmlns:p14="http://schemas.microsoft.com/office/powerpoint/2010/main" val="4211070139"/>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C6492-E096-AF27-CF9C-72ECF524C1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8EEAFE-4C8D-A889-15B7-F47A9BF4C724}"/>
              </a:ext>
            </a:extLst>
          </p:cNvPr>
          <p:cNvSpPr>
            <a:spLocks noGrp="1"/>
          </p:cNvSpPr>
          <p:nvPr>
            <p:ph type="title"/>
          </p:nvPr>
        </p:nvSpPr>
        <p:spPr/>
        <p:txBody>
          <a:bodyPr/>
          <a:lstStyle/>
          <a:p>
            <a:r>
              <a:rPr kumimoji="0" lang="en-US" sz="3600" b="0" i="0" u="none" strike="noStrike" kern="1200" cap="none" spc="-50" normalizeH="0" baseline="0" noProof="0">
                <a:ln w="3175">
                  <a:noFill/>
                </a:ln>
                <a:solidFill>
                  <a:srgbClr val="000000"/>
                </a:solidFill>
                <a:effectLst/>
                <a:uLnTx/>
                <a:uFillTx/>
              </a:rPr>
              <a:t>Modern </a:t>
            </a:r>
            <a:r>
              <a:rPr lang="en-US" spc="-50">
                <a:solidFill>
                  <a:srgbClr val="000000"/>
                </a:solidFill>
              </a:rPr>
              <a:t>management</a:t>
            </a:r>
            <a:r>
              <a:rPr kumimoji="0" lang="en-US" sz="3600" b="0" i="0" u="none" strike="noStrike" kern="1200" cap="none" spc="-50" normalizeH="0" baseline="0" noProof="0">
                <a:ln w="3175">
                  <a:noFill/>
                </a:ln>
                <a:solidFill>
                  <a:srgbClr val="000000"/>
                </a:solidFill>
                <a:effectLst/>
                <a:uLnTx/>
                <a:uFillTx/>
              </a:rPr>
              <a:t>:</a:t>
            </a:r>
            <a:r>
              <a:rPr lang="en-US"/>
              <a:t> Mo</a:t>
            </a:r>
            <a:r>
              <a:rPr kumimoji="0" lang="en-US" sz="3600" b="0" i="0" u="none" strike="noStrike" kern="1200" cap="none" spc="-50" normalizeH="0" baseline="0" noProof="0" err="1">
                <a:ln w="3175">
                  <a:noFill/>
                </a:ln>
                <a:solidFill>
                  <a:srgbClr val="000000"/>
                </a:solidFill>
                <a:effectLst/>
                <a:uLnTx/>
                <a:uFillTx/>
              </a:rPr>
              <a:t>nthly</a:t>
            </a:r>
            <a:r>
              <a:rPr kumimoji="0" lang="en-US" sz="3600" b="0" i="0" u="none" strike="noStrike" kern="1200" cap="none" spc="-50" normalizeH="0" baseline="0" noProof="0">
                <a:ln w="3175">
                  <a:noFill/>
                </a:ln>
                <a:solidFill>
                  <a:srgbClr val="000000"/>
                </a:solidFill>
                <a:effectLst/>
                <a:uLnTx/>
                <a:uFillTx/>
              </a:rPr>
              <a:t> </a:t>
            </a:r>
            <a:r>
              <a:rPr kumimoji="0" lang="en-US" sz="3600" b="0" i="0" u="sng" strike="noStrike" kern="1200" cap="none" spc="-50" normalizeH="0" baseline="0" noProof="0">
                <a:ln w="3175">
                  <a:noFill/>
                </a:ln>
                <a:solidFill>
                  <a:srgbClr val="0078D4"/>
                </a:solidFill>
                <a:effectLst/>
                <a:uLnTx/>
                <a:uFillTx/>
              </a:rPr>
              <a:t>Enterprise</a:t>
            </a:r>
            <a:r>
              <a:rPr kumimoji="0" lang="en-US" sz="3600" b="0" i="0" u="none" strike="noStrike" kern="1200" cap="none" spc="-50" normalizeH="0" baseline="0" noProof="0">
                <a:ln w="3175">
                  <a:noFill/>
                </a:ln>
                <a:solidFill>
                  <a:srgbClr val="000000"/>
                </a:solidFill>
                <a:effectLst/>
                <a:uLnTx/>
                <a:uFillTx/>
              </a:rPr>
              <a:t> Channel</a:t>
            </a:r>
            <a:endParaRPr lang="en-US"/>
          </a:p>
        </p:txBody>
      </p:sp>
      <p:sp>
        <p:nvSpPr>
          <p:cNvPr id="3" name="Rounded Rectangle 29">
            <a:extLst>
              <a:ext uri="{FF2B5EF4-FFF2-40B4-BE49-F238E27FC236}">
                <a16:creationId xmlns:a16="http://schemas.microsoft.com/office/drawing/2014/main" id="{ECFBF005-871D-56BF-BE55-15F5AF71FFC6}"/>
              </a:ext>
              <a:ext uri="{C183D7F6-B498-43B3-948B-1728B52AA6E4}">
                <adec:decorative xmlns:adec="http://schemas.microsoft.com/office/drawing/2017/decorative" val="1"/>
              </a:ext>
            </a:extLst>
          </p:cNvPr>
          <p:cNvSpPr/>
          <p:nvPr/>
        </p:nvSpPr>
        <p:spPr>
          <a:xfrm>
            <a:off x="588263" y="1628384"/>
            <a:ext cx="5433375" cy="3443107"/>
          </a:xfrm>
          <a:prstGeom prst="roundRect">
            <a:avLst>
              <a:gd name="adj" fmla="val 3509"/>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9" name="TextBox 8">
            <a:extLst>
              <a:ext uri="{FF2B5EF4-FFF2-40B4-BE49-F238E27FC236}">
                <a16:creationId xmlns:a16="http://schemas.microsoft.com/office/drawing/2014/main" id="{348021C3-AFA0-1A79-3F4E-320D3960BD64}"/>
              </a:ext>
            </a:extLst>
          </p:cNvPr>
          <p:cNvSpPr txBox="1"/>
          <p:nvPr/>
        </p:nvSpPr>
        <p:spPr>
          <a:xfrm>
            <a:off x="2690420" y="1407934"/>
            <a:ext cx="1229061" cy="429215"/>
          </a:xfrm>
          <a:prstGeom prst="roundRect">
            <a:avLst>
              <a:gd name="adj" fmla="val 50000"/>
            </a:avLst>
          </a:prstGeom>
          <a:solidFill>
            <a:srgbClr val="0078D4"/>
          </a:solidFill>
        </p:spPr>
        <p:txBody>
          <a:bodyPr wrap="square" rtlCol="0" anchor="ctr">
            <a:spAutoFit/>
          </a:bodyPr>
          <a:lstStyle>
            <a:defPPr>
              <a:defRPr lang="en-US"/>
            </a:defPPr>
            <a:lvl1pPr algn="ctr">
              <a:defRPr sz="1600" b="1">
                <a:gradFill>
                  <a:gsLst>
                    <a:gs pos="10000">
                      <a:schemeClr val="bg1"/>
                    </a:gs>
                    <a:gs pos="62000">
                      <a:schemeClr val="bg1"/>
                    </a:gs>
                  </a:gsLst>
                  <a:lin ang="13500000" scaled="1"/>
                </a:gradFill>
                <a:latin typeface="+mj-lt"/>
              </a:defRPr>
            </a:lvl1pPr>
          </a:lstStyle>
          <a:p>
            <a:r>
              <a:rPr lang="en-US" sz="1800"/>
              <a:t>Drivers</a:t>
            </a:r>
          </a:p>
        </p:txBody>
      </p:sp>
      <p:sp>
        <p:nvSpPr>
          <p:cNvPr id="6" name="Text Placeholder 5">
            <a:extLst>
              <a:ext uri="{FF2B5EF4-FFF2-40B4-BE49-F238E27FC236}">
                <a16:creationId xmlns:a16="http://schemas.microsoft.com/office/drawing/2014/main" id="{F1BAD3E4-F424-90D9-5D64-B8F4884E7D6B}"/>
              </a:ext>
            </a:extLst>
          </p:cNvPr>
          <p:cNvSpPr txBox="1">
            <a:spLocks/>
          </p:cNvSpPr>
          <p:nvPr/>
        </p:nvSpPr>
        <p:spPr>
          <a:xfrm>
            <a:off x="767982" y="2025794"/>
            <a:ext cx="5073937" cy="2812905"/>
          </a:xfrm>
          <a:prstGeom prst="rect">
            <a:avLst/>
          </a:prstGeom>
        </p:spPr>
        <p:txBody>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en-US"/>
              <a:t>Ensures great </a:t>
            </a:r>
            <a:r>
              <a:rPr lang="en-US" b="1" u="sng"/>
              <a:t>fundamentals</a:t>
            </a:r>
            <a:r>
              <a:rPr lang="en-US"/>
              <a:t> across performance, reliability, compliance, and accessibility</a:t>
            </a:r>
          </a:p>
          <a:p>
            <a:pPr>
              <a:spcBef>
                <a:spcPts val="0"/>
              </a:spcBef>
              <a:spcAft>
                <a:spcPts val="600"/>
              </a:spcAft>
            </a:pPr>
            <a:r>
              <a:rPr lang="en-US"/>
              <a:t>The most </a:t>
            </a:r>
            <a:r>
              <a:rPr lang="en-US" b="1"/>
              <a:t>secure</a:t>
            </a:r>
            <a:r>
              <a:rPr lang="en-US"/>
              <a:t> experiences </a:t>
            </a:r>
          </a:p>
          <a:p>
            <a:pPr>
              <a:spcBef>
                <a:spcPts val="0"/>
              </a:spcBef>
              <a:spcAft>
                <a:spcPts val="600"/>
              </a:spcAft>
            </a:pPr>
            <a:r>
              <a:rPr lang="en-US"/>
              <a:t>Minimize incidents and disruptions</a:t>
            </a:r>
          </a:p>
          <a:p>
            <a:pPr>
              <a:spcBef>
                <a:spcPts val="0"/>
              </a:spcBef>
              <a:spcAft>
                <a:spcPts val="600"/>
              </a:spcAft>
            </a:pPr>
            <a:r>
              <a:rPr lang="en-US"/>
              <a:t>Modern tools to empower end-users to do their best work</a:t>
            </a:r>
          </a:p>
          <a:p>
            <a:pPr>
              <a:spcBef>
                <a:spcPts val="0"/>
              </a:spcBef>
              <a:spcAft>
                <a:spcPts val="600"/>
              </a:spcAft>
            </a:pPr>
            <a:r>
              <a:rPr lang="en-US"/>
              <a:t>The best modern, connected, and collaborative experiences</a:t>
            </a:r>
          </a:p>
          <a:p>
            <a:pPr>
              <a:spcBef>
                <a:spcPts val="0"/>
              </a:spcBef>
              <a:spcAft>
                <a:spcPts val="600"/>
              </a:spcAft>
            </a:pPr>
            <a:r>
              <a:rPr lang="en-US"/>
              <a:t>Alignment with industry best practices for agility</a:t>
            </a:r>
          </a:p>
        </p:txBody>
      </p:sp>
      <p:sp>
        <p:nvSpPr>
          <p:cNvPr id="10" name="Rounded Rectangle 30">
            <a:extLst>
              <a:ext uri="{FF2B5EF4-FFF2-40B4-BE49-F238E27FC236}">
                <a16:creationId xmlns:a16="http://schemas.microsoft.com/office/drawing/2014/main" id="{BFC77485-A004-48BA-5B11-B6E326140242}"/>
              </a:ext>
              <a:ext uri="{C183D7F6-B498-43B3-948B-1728B52AA6E4}">
                <adec:decorative xmlns:adec="http://schemas.microsoft.com/office/drawing/2017/decorative" val="1"/>
              </a:ext>
            </a:extLst>
          </p:cNvPr>
          <p:cNvSpPr/>
          <p:nvPr/>
        </p:nvSpPr>
        <p:spPr>
          <a:xfrm>
            <a:off x="6241537" y="1628384"/>
            <a:ext cx="5433375" cy="3443107"/>
          </a:xfrm>
          <a:prstGeom prst="roundRect">
            <a:avLst>
              <a:gd name="adj" fmla="val 3509"/>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2" name="TextBox 11">
            <a:extLst>
              <a:ext uri="{FF2B5EF4-FFF2-40B4-BE49-F238E27FC236}">
                <a16:creationId xmlns:a16="http://schemas.microsoft.com/office/drawing/2014/main" id="{6DAA67EC-5420-20AB-95AE-835A0EE39B22}"/>
              </a:ext>
            </a:extLst>
          </p:cNvPr>
          <p:cNvSpPr txBox="1"/>
          <p:nvPr/>
        </p:nvSpPr>
        <p:spPr>
          <a:xfrm>
            <a:off x="8181956" y="1390976"/>
            <a:ext cx="1552536" cy="429215"/>
          </a:xfrm>
          <a:prstGeom prst="roundRect">
            <a:avLst>
              <a:gd name="adj" fmla="val 50000"/>
            </a:avLst>
          </a:prstGeom>
          <a:solidFill>
            <a:srgbClr val="0078D4"/>
          </a:solidFill>
        </p:spPr>
        <p:txBody>
          <a:bodyPr wrap="square" rtlCol="0" anchor="ctr">
            <a:spAutoFit/>
          </a:bodyPr>
          <a:lstStyle>
            <a:defPPr>
              <a:defRPr lang="en-US"/>
            </a:defPPr>
            <a:lvl1pPr algn="ctr">
              <a:defRPr sz="2000" b="1">
                <a:gradFill>
                  <a:gsLst>
                    <a:gs pos="10000">
                      <a:schemeClr val="bg1"/>
                    </a:gs>
                    <a:gs pos="62000">
                      <a:schemeClr val="bg1"/>
                    </a:gs>
                  </a:gsLst>
                  <a:lin ang="13500000" scaled="1"/>
                </a:gradFill>
                <a:latin typeface="+mj-lt"/>
              </a:defRPr>
            </a:lvl1pPr>
          </a:lstStyle>
          <a:p>
            <a:r>
              <a:rPr lang="en-US" sz="1800"/>
              <a:t>Benefits</a:t>
            </a:r>
          </a:p>
        </p:txBody>
      </p:sp>
      <p:sp>
        <p:nvSpPr>
          <p:cNvPr id="11" name="Text Placeholder 5">
            <a:extLst>
              <a:ext uri="{FF2B5EF4-FFF2-40B4-BE49-F238E27FC236}">
                <a16:creationId xmlns:a16="http://schemas.microsoft.com/office/drawing/2014/main" id="{27339544-1000-4EC8-3293-F39AF59514AF}"/>
              </a:ext>
            </a:extLst>
          </p:cNvPr>
          <p:cNvSpPr txBox="1">
            <a:spLocks/>
          </p:cNvSpPr>
          <p:nvPr/>
        </p:nvSpPr>
        <p:spPr>
          <a:xfrm>
            <a:off x="6608451" y="2086090"/>
            <a:ext cx="4699547" cy="280076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0" i="0" kern="1200" spc="0" baseline="0">
                <a:solidFill>
                  <a:srgbClr val="000000"/>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1" i="0" u="none" strike="noStrike" kern="1200" cap="none" spc="0" normalizeH="0" baseline="0" noProof="0">
                <a:ln>
                  <a:noFill/>
                </a:ln>
                <a:solidFill>
                  <a:srgbClr val="0070C0"/>
                </a:solidFill>
                <a:effectLst/>
                <a:uLnTx/>
                <a:uFillTx/>
              </a:rPr>
              <a:t>70% </a:t>
            </a:r>
            <a:r>
              <a:rPr kumimoji="0" lang="en-US" sz="1600" b="0" i="0" u="none" strike="noStrike" kern="1200" cap="none" spc="0" normalizeH="0" baseline="0" noProof="0">
                <a:ln>
                  <a:noFill/>
                </a:ln>
                <a:solidFill>
                  <a:schemeClr val="tx1"/>
                </a:solidFill>
                <a:effectLst/>
                <a:uLnTx/>
                <a:uFillTx/>
              </a:rPr>
              <a:t>of helpdesk claims eliminated</a:t>
            </a:r>
            <a:endParaRPr kumimoji="0" lang="en-US" sz="1800" b="0" i="0" u="none" strike="noStrike" kern="1200" cap="none" spc="0" normalizeH="0" baseline="0" noProof="0">
              <a:ln>
                <a:noFill/>
              </a:ln>
              <a:solidFill>
                <a:schemeClr val="tx1"/>
              </a:solidFill>
              <a:effectLst/>
              <a:uLnTx/>
              <a:uFillTx/>
            </a:endParaRP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0" i="0" u="none" strike="noStrike" kern="1200" cap="none" spc="0" normalizeH="0" baseline="0" noProof="0">
                <a:ln>
                  <a:noFill/>
                </a:ln>
                <a:solidFill>
                  <a:schemeClr val="tx1"/>
                </a:solidFill>
                <a:effectLst/>
                <a:uLnTx/>
                <a:uFillTx/>
              </a:rPr>
              <a:t>Increased</a:t>
            </a:r>
            <a:r>
              <a:rPr kumimoji="0" lang="en-US" sz="1600" b="1" i="0" u="none" strike="noStrike" kern="1200" cap="none" spc="0" normalizeH="0" baseline="0" noProof="0">
                <a:ln>
                  <a:noFill/>
                </a:ln>
                <a:solidFill>
                  <a:schemeClr val="tx1"/>
                </a:solidFill>
                <a:effectLst/>
                <a:uLnTx/>
                <a:uFillTx/>
              </a:rPr>
              <a:t> </a:t>
            </a:r>
            <a:r>
              <a:rPr kumimoji="0" lang="en-US" sz="1600" b="1" i="0" u="none" strike="noStrike" kern="1200" cap="none" spc="0" normalizeH="0" baseline="0" noProof="0">
                <a:ln>
                  <a:noFill/>
                </a:ln>
                <a:solidFill>
                  <a:srgbClr val="0070C0"/>
                </a:solidFill>
                <a:effectLst/>
                <a:uLnTx/>
                <a:uFillTx/>
              </a:rPr>
              <a:t>quality</a:t>
            </a:r>
            <a:r>
              <a:rPr kumimoji="0" lang="en-US" sz="1600" b="1" i="0" u="none" strike="noStrike" kern="1200" cap="none" spc="0" normalizeH="0" baseline="0" noProof="0">
                <a:ln>
                  <a:noFill/>
                </a:ln>
                <a:solidFill>
                  <a:schemeClr val="tx1"/>
                </a:solidFill>
                <a:effectLst/>
                <a:uLnTx/>
                <a:uFillTx/>
              </a:rPr>
              <a:t> </a:t>
            </a:r>
            <a:r>
              <a:rPr kumimoji="0" lang="en-US" sz="1600" b="0" i="0" u="none" strike="noStrike" kern="1200" cap="none" spc="0" normalizeH="0" baseline="0" noProof="0">
                <a:ln>
                  <a:noFill/>
                </a:ln>
                <a:solidFill>
                  <a:schemeClr val="tx1"/>
                </a:solidFill>
                <a:effectLst/>
                <a:uLnTx/>
                <a:uFillTx/>
              </a:rPr>
              <a:t>– 6+ months faster fixes  </a:t>
            </a: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0" i="0" u="none" strike="noStrike" kern="1200" cap="none" spc="0" normalizeH="0" baseline="0" noProof="0">
                <a:ln>
                  <a:noFill/>
                </a:ln>
                <a:solidFill>
                  <a:schemeClr val="tx1"/>
                </a:solidFill>
                <a:effectLst/>
                <a:uLnTx/>
                <a:uFillTx/>
              </a:rPr>
              <a:t>Better diagnostics for supportability</a:t>
            </a:r>
            <a:endParaRPr kumimoji="0" lang="en-US" sz="1200" b="0" i="0" u="none" strike="noStrike" kern="1200" cap="none" spc="0" normalizeH="0" baseline="0" noProof="0">
              <a:ln>
                <a:noFill/>
              </a:ln>
              <a:solidFill>
                <a:schemeClr val="tx1"/>
              </a:solidFill>
              <a:effectLst/>
              <a:uLnTx/>
              <a:uFillTx/>
            </a:endParaRP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1" i="0" u="none" strike="noStrike" kern="1200" cap="none" spc="0" normalizeH="0" baseline="0" noProof="0">
                <a:ln>
                  <a:noFill/>
                </a:ln>
                <a:solidFill>
                  <a:srgbClr val="0070C0"/>
                </a:solidFill>
                <a:effectLst/>
                <a:uLnTx/>
                <a:uFillTx/>
              </a:rPr>
              <a:t>Performance</a:t>
            </a:r>
            <a:r>
              <a:rPr kumimoji="0" lang="en-US" sz="1600" b="0" i="0" u="none" strike="noStrike" kern="1200" cap="none" spc="0" normalizeH="0" baseline="0" noProof="0">
                <a:ln>
                  <a:noFill/>
                </a:ln>
                <a:solidFill>
                  <a:schemeClr val="tx1"/>
                </a:solidFill>
                <a:effectLst/>
                <a:uLnTx/>
                <a:uFillTx/>
              </a:rPr>
              <a:t> increases (</a:t>
            </a:r>
            <a:r>
              <a:rPr kumimoji="0" lang="en-US" sz="1600" b="1" i="0" u="none" strike="noStrike" kern="1200" cap="none" spc="0" normalizeH="0" baseline="0" noProof="0">
                <a:ln>
                  <a:noFill/>
                </a:ln>
                <a:solidFill>
                  <a:srgbClr val="0070C0"/>
                </a:solidFill>
                <a:effectLst/>
                <a:uLnTx/>
                <a:uFillTx/>
              </a:rPr>
              <a:t>~15%</a:t>
            </a:r>
            <a:r>
              <a:rPr kumimoji="0" lang="en-US" sz="1600" b="1" i="0" u="none" strike="noStrike" kern="1200" cap="none" spc="0" normalizeH="0" baseline="0" noProof="0">
                <a:ln>
                  <a:noFill/>
                </a:ln>
                <a:solidFill>
                  <a:schemeClr val="tx1"/>
                </a:solidFill>
                <a:effectLst/>
                <a:uLnTx/>
                <a:uFillTx/>
              </a:rPr>
              <a:t> </a:t>
            </a:r>
            <a:r>
              <a:rPr kumimoji="0" lang="en-US" sz="1600" b="0" i="0" u="none" strike="noStrike" kern="1200" cap="none" spc="0" normalizeH="0" baseline="0" noProof="0">
                <a:ln>
                  <a:noFill/>
                </a:ln>
                <a:solidFill>
                  <a:schemeClr val="tx1"/>
                </a:solidFill>
                <a:effectLst/>
                <a:uLnTx/>
                <a:uFillTx/>
              </a:rPr>
              <a:t>vs SAEC*, </a:t>
            </a:r>
            <a:r>
              <a:rPr kumimoji="0" lang="en-US" sz="1600" b="1" i="0" u="none" strike="noStrike" kern="1200" cap="none" spc="0" normalizeH="0" baseline="0" noProof="0">
                <a:ln>
                  <a:noFill/>
                </a:ln>
                <a:solidFill>
                  <a:srgbClr val="0070C0"/>
                </a:solidFill>
                <a:effectLst/>
                <a:uLnTx/>
                <a:uFillTx/>
              </a:rPr>
              <a:t>~50%</a:t>
            </a:r>
            <a:r>
              <a:rPr kumimoji="0" lang="en-US" sz="1600" b="1" i="0" u="none" strike="noStrike" kern="1200" cap="none" spc="0" normalizeH="0" baseline="0" noProof="0">
                <a:ln>
                  <a:noFill/>
                </a:ln>
                <a:solidFill>
                  <a:schemeClr val="tx1"/>
                </a:solidFill>
                <a:effectLst/>
                <a:uLnTx/>
                <a:uFillTx/>
              </a:rPr>
              <a:t> </a:t>
            </a:r>
            <a:r>
              <a:rPr kumimoji="0" lang="en-US" sz="1600" b="0" i="0" u="none" strike="noStrike" kern="1200" cap="none" spc="0" normalizeH="0" baseline="0" noProof="0">
                <a:ln>
                  <a:noFill/>
                </a:ln>
                <a:solidFill>
                  <a:schemeClr val="tx1"/>
                </a:solidFill>
                <a:effectLst/>
                <a:uLnTx/>
                <a:uFillTx/>
              </a:rPr>
              <a:t>vs Office 2019)</a:t>
            </a: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1" i="0" u="none" strike="noStrike" kern="1200" cap="none" spc="0" normalizeH="0" baseline="0" noProof="0">
                <a:ln>
                  <a:noFill/>
                </a:ln>
                <a:solidFill>
                  <a:srgbClr val="0070C0"/>
                </a:solidFill>
                <a:effectLst/>
                <a:uLnTx/>
                <a:uFillTx/>
              </a:rPr>
              <a:t>Security</a:t>
            </a:r>
            <a:r>
              <a:rPr kumimoji="0" lang="en-US" sz="1600" b="0" i="0" u="none" strike="noStrike" kern="1200" cap="none" spc="0" normalizeH="0" baseline="0" noProof="0">
                <a:ln>
                  <a:noFill/>
                </a:ln>
                <a:solidFill>
                  <a:schemeClr val="tx1"/>
                </a:solidFill>
                <a:effectLst/>
                <a:uLnTx/>
                <a:uFillTx/>
              </a:rPr>
              <a:t> features 6+ months faster</a:t>
            </a: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lang="en-US" sz="1600" b="1">
                <a:solidFill>
                  <a:srgbClr val="0070C0"/>
                </a:solidFill>
              </a:rPr>
              <a:t>Higher end user satisfaction </a:t>
            </a:r>
            <a:r>
              <a:rPr kumimoji="0" lang="en-US" sz="1600" b="0" i="0" u="none" strike="noStrike" kern="1200" cap="none" spc="0" normalizeH="0" baseline="0" noProof="0">
                <a:ln>
                  <a:noFill/>
                </a:ln>
                <a:solidFill>
                  <a:schemeClr val="tx1"/>
                </a:solidFill>
                <a:effectLst/>
                <a:uLnTx/>
                <a:uFillTx/>
              </a:rPr>
              <a:t>(NPS +</a:t>
            </a:r>
            <a:r>
              <a:rPr kumimoji="0" lang="en-US" sz="1600" b="1" i="0" u="none" strike="noStrike" kern="1200" cap="none" spc="0" normalizeH="0" baseline="0" noProof="0">
                <a:ln>
                  <a:noFill/>
                </a:ln>
                <a:solidFill>
                  <a:srgbClr val="0070C0"/>
                </a:solidFill>
                <a:effectLst/>
                <a:uLnTx/>
                <a:uFillTx/>
              </a:rPr>
              <a:t>~3%</a:t>
            </a:r>
            <a:r>
              <a:rPr kumimoji="0" lang="en-US" sz="1600" b="0" i="0" u="none" strike="noStrike" kern="1200" cap="none" spc="0" normalizeH="0" baseline="0" noProof="0">
                <a:ln>
                  <a:noFill/>
                </a:ln>
                <a:solidFill>
                  <a:schemeClr val="tx1"/>
                </a:solidFill>
                <a:effectLst/>
                <a:uLnTx/>
                <a:uFillTx/>
              </a:rPr>
              <a:t>)</a:t>
            </a: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1" i="0" u="none" strike="noStrike" kern="1200" cap="none" spc="0" normalizeH="0" baseline="0" noProof="0">
                <a:ln>
                  <a:noFill/>
                </a:ln>
                <a:solidFill>
                  <a:srgbClr val="0070C0"/>
                </a:solidFill>
                <a:effectLst/>
                <a:uLnTx/>
                <a:uFillTx/>
              </a:rPr>
              <a:t>Modern Management</a:t>
            </a:r>
            <a:r>
              <a:rPr kumimoji="0" lang="en-US" sz="1600" b="0" i="0" u="none" strike="noStrike" kern="1200" cap="none" spc="0" normalizeH="0" baseline="0" noProof="0">
                <a:ln>
                  <a:noFill/>
                </a:ln>
                <a:solidFill>
                  <a:schemeClr val="tx1"/>
                </a:solidFill>
                <a:effectLst/>
                <a:uLnTx/>
                <a:uFillTx/>
              </a:rPr>
              <a:t>: Safety nets + Insights </a:t>
            </a:r>
            <a:r>
              <a:rPr kumimoji="0" lang="en-US" sz="1200" b="0" i="0" u="none" strike="noStrike" kern="1200" cap="none" spc="0" normalizeH="0" baseline="0" noProof="0">
                <a:ln>
                  <a:noFill/>
                </a:ln>
                <a:solidFill>
                  <a:schemeClr val="tx1"/>
                </a:solidFill>
                <a:effectLst/>
                <a:uLnTx/>
                <a:uFillTx/>
              </a:rPr>
              <a:t>(Rollback, Pause, Exclusion Dates, Servicing Profiles, Apps Health, Inventory, …)</a:t>
            </a:r>
          </a:p>
        </p:txBody>
      </p:sp>
      <p:sp>
        <p:nvSpPr>
          <p:cNvPr id="13" name="Rectangle: Rounded Corners 33">
            <a:extLst>
              <a:ext uri="{FF2B5EF4-FFF2-40B4-BE49-F238E27FC236}">
                <a16:creationId xmlns:a16="http://schemas.microsoft.com/office/drawing/2014/main" id="{3E1C5EF1-76CF-6389-8067-C8EBFEB71AE6}"/>
              </a:ext>
              <a:ext uri="{C183D7F6-B498-43B3-948B-1728B52AA6E4}">
                <adec:decorative xmlns:adec="http://schemas.microsoft.com/office/drawing/2017/decorative" val="1"/>
              </a:ext>
            </a:extLst>
          </p:cNvPr>
          <p:cNvSpPr/>
          <p:nvPr/>
        </p:nvSpPr>
        <p:spPr bwMode="auto">
          <a:xfrm>
            <a:off x="588261" y="5210707"/>
            <a:ext cx="11086651" cy="770993"/>
          </a:xfrm>
          <a:prstGeom prst="roundRect">
            <a:avLst>
              <a:gd name="adj" fmla="val 4583"/>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14" name="Title 1">
            <a:extLst>
              <a:ext uri="{FF2B5EF4-FFF2-40B4-BE49-F238E27FC236}">
                <a16:creationId xmlns:a16="http://schemas.microsoft.com/office/drawing/2014/main" id="{EA2E1DAC-9ABE-78CB-B4CF-19E69609C548}"/>
              </a:ext>
            </a:extLst>
          </p:cNvPr>
          <p:cNvSpPr txBox="1">
            <a:spLocks/>
          </p:cNvSpPr>
          <p:nvPr/>
        </p:nvSpPr>
        <p:spPr>
          <a:xfrm>
            <a:off x="767982" y="5367187"/>
            <a:ext cx="10540016" cy="318817"/>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r>
              <a:rPr lang="en-CA" sz="1400">
                <a:latin typeface="+mn-lt"/>
              </a:rPr>
              <a:t>For more information on the benefits of the Monthly Enterprise Channel, review the </a:t>
            </a:r>
            <a:r>
              <a:rPr lang="en-CA" sz="1400" b="1">
                <a:latin typeface="+mn-lt"/>
              </a:rPr>
              <a:t>Forrester Total Economic Impact (TEI) </a:t>
            </a:r>
            <a:r>
              <a:rPr lang="en-CA" sz="1400">
                <a:latin typeface="+mn-lt"/>
              </a:rPr>
              <a:t>paper:</a:t>
            </a:r>
            <a:endParaRPr lang="en-CA" sz="1400">
              <a:solidFill>
                <a:srgbClr val="0078D4"/>
              </a:solidFill>
              <a:latin typeface="+mn-lt"/>
            </a:endParaRPr>
          </a:p>
        </p:txBody>
      </p:sp>
      <p:sp>
        <p:nvSpPr>
          <p:cNvPr id="15" name="TextBox 14">
            <a:extLst>
              <a:ext uri="{FF2B5EF4-FFF2-40B4-BE49-F238E27FC236}">
                <a16:creationId xmlns:a16="http://schemas.microsoft.com/office/drawing/2014/main" id="{E8E18018-D52E-1E9C-317F-0B36EA82BC96}"/>
              </a:ext>
            </a:extLst>
          </p:cNvPr>
          <p:cNvSpPr txBox="1"/>
          <p:nvPr/>
        </p:nvSpPr>
        <p:spPr>
          <a:xfrm>
            <a:off x="767982" y="5581849"/>
            <a:ext cx="2542272" cy="261610"/>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hlinkClick r:id="rId3"/>
              </a:rPr>
              <a:t>https://aka.ms/M365AppsTEIStudy</a:t>
            </a:r>
            <a:endParaRPr kumimoji="0" lang="en-US" sz="11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1747461684"/>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790D4-AE5F-3454-C655-AC88322C14F2}"/>
              </a:ext>
            </a:extLst>
          </p:cNvPr>
          <p:cNvSpPr>
            <a:spLocks noGrp="1"/>
          </p:cNvSpPr>
          <p:nvPr>
            <p:ph type="title"/>
          </p:nvPr>
        </p:nvSpPr>
        <p:spPr/>
        <p:txBody>
          <a:bodyPr/>
          <a:lstStyle/>
          <a:p>
            <a:r>
              <a:rPr lang="en-US"/>
              <a:t>Myths vs reality: semi-annual enterprise channel</a:t>
            </a:r>
          </a:p>
        </p:txBody>
      </p:sp>
      <p:sp>
        <p:nvSpPr>
          <p:cNvPr id="3" name="Text Placeholder 3">
            <a:extLst>
              <a:ext uri="{FF2B5EF4-FFF2-40B4-BE49-F238E27FC236}">
                <a16:creationId xmlns:a16="http://schemas.microsoft.com/office/drawing/2014/main" id="{33ABF3F2-99D6-077E-AA20-3A50C3464F9F}"/>
              </a:ext>
            </a:extLst>
          </p:cNvPr>
          <p:cNvSpPr txBox="1">
            <a:spLocks/>
          </p:cNvSpPr>
          <p:nvPr/>
        </p:nvSpPr>
        <p:spPr>
          <a:xfrm>
            <a:off x="588261" y="1329246"/>
            <a:ext cx="10184123" cy="553998"/>
          </a:xfrm>
          <a:prstGeom prst="rect">
            <a:avLst/>
          </a:prstGeom>
        </p:spPr>
        <p:txBody>
          <a:bodyPr lIns="0" tIns="0" rIns="0" bIns="0" anchor="t"/>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ea"/>
                <a:cs typeface="+mn-cs"/>
              </a:rPr>
              <a:t>Microsoft 365 Apps is a </a:t>
            </a:r>
            <a:r>
              <a:rPr kumimoji="0" lang="en-US" sz="1400" b="0" i="0" u="none" strike="noStrike" kern="120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cloud service</a:t>
            </a:r>
            <a:r>
              <a:rPr kumimoji="0" lang="en-US" sz="14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ea"/>
                <a:cs typeface="+mn-cs"/>
              </a:rPr>
              <a:t>. It is recommended that you stay up to date with the </a:t>
            </a:r>
            <a:r>
              <a:rPr kumimoji="0" lang="en-US" sz="1400" b="0" i="0" u="none" strike="noStrike" kern="120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latest features </a:t>
            </a:r>
            <a:r>
              <a:rPr kumimoji="0" lang="en-US" sz="14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ea"/>
                <a:cs typeface="+mn-cs"/>
              </a:rPr>
              <a:t>like other productivity apps (Teams, OneDrive, Edge). </a:t>
            </a:r>
            <a:r>
              <a:rPr kumimoji="0" lang="en-US" sz="1400" b="0" i="0" u="none" strike="noStrike" kern="120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Semi-annual</a:t>
            </a:r>
            <a:r>
              <a:rPr kumimoji="0" lang="en-US" sz="14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ea"/>
                <a:cs typeface="+mn-cs"/>
              </a:rPr>
              <a:t> is intended for </a:t>
            </a:r>
            <a:r>
              <a:rPr kumimoji="0" lang="en-US" sz="1400" b="0" i="0" u="none" strike="noStrike" kern="120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non-human devices </a:t>
            </a:r>
            <a:r>
              <a:rPr kumimoji="0" lang="en-US" sz="14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ea"/>
                <a:cs typeface="+mn-cs"/>
              </a:rPr>
              <a:t>and is unique to the Windows client apps. Web, mobile, and macOS all run on monthly.</a:t>
            </a:r>
          </a:p>
        </p:txBody>
      </p:sp>
      <p:sp>
        <p:nvSpPr>
          <p:cNvPr id="4" name="Rectangle: Rounded Corners 25">
            <a:extLst>
              <a:ext uri="{FF2B5EF4-FFF2-40B4-BE49-F238E27FC236}">
                <a16:creationId xmlns:a16="http://schemas.microsoft.com/office/drawing/2014/main" id="{17CCF439-457A-B8B0-A1B1-42B1C4D3B8CE}"/>
              </a:ext>
            </a:extLst>
          </p:cNvPr>
          <p:cNvSpPr/>
          <p:nvPr/>
        </p:nvSpPr>
        <p:spPr>
          <a:xfrm>
            <a:off x="578273" y="2073897"/>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Copilot will be available for SAEC</a:t>
            </a:r>
          </a:p>
        </p:txBody>
      </p:sp>
      <p:sp>
        <p:nvSpPr>
          <p:cNvPr id="8" name="Rectangle: Rounded Corners 29">
            <a:extLst>
              <a:ext uri="{FF2B5EF4-FFF2-40B4-BE49-F238E27FC236}">
                <a16:creationId xmlns:a16="http://schemas.microsoft.com/office/drawing/2014/main" id="{306658A4-2D19-C302-1E85-9CE0D7239181}"/>
              </a:ext>
            </a:extLst>
          </p:cNvPr>
          <p:cNvSpPr/>
          <p:nvPr/>
        </p:nvSpPr>
        <p:spPr>
          <a:xfrm>
            <a:off x="5836073" y="2073275"/>
            <a:ext cx="5669280" cy="552910"/>
          </a:xfrm>
          <a:prstGeom prst="roundRect">
            <a:avLst/>
          </a:prstGeom>
          <a:noFill/>
          <a:ln w="10795" cap="flat" cmpd="sng" algn="ctr">
            <a:solidFill>
              <a:srgbClr val="0078D4"/>
            </a:solidFill>
            <a:prstDash val="solid"/>
          </a:ln>
          <a:effectLst/>
        </p:spPr>
        <p:txBody>
          <a:bodyPr lIns="91440" tIns="45720" rIns="91440" bIns="45720"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There are no plans to ship Copilot with SAEC (</a:t>
            </a:r>
            <a:r>
              <a:rPr kumimoji="0" lang="en-US" sz="1100" b="0" i="0" u="none" strike="noStrike" kern="0" cap="none" spc="-10" normalizeH="0" baseline="0" noProof="0">
                <a:ln>
                  <a:noFill/>
                </a:ln>
                <a:solidFill>
                  <a:srgbClr val="0078D4"/>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Link 1</a:t>
            </a:r>
            <a:r>
              <a:rPr kumimoji="0" lang="en-US" sz="1100" b="0" i="0" u="none" strike="noStrike" kern="0" cap="none" spc="-10" normalizeH="0" baseline="0" noProof="0">
                <a:ln>
                  <a:noFill/>
                </a:ln>
                <a:solidFill>
                  <a:srgbClr val="0078D4"/>
                </a:solidFill>
                <a:effectLst/>
                <a:uLnTx/>
                <a:uFillTx/>
                <a:latin typeface="Segoe UI"/>
                <a:ea typeface="+mn-ea"/>
                <a:cs typeface="+mn-cs"/>
              </a:rPr>
              <a:t>, </a:t>
            </a:r>
            <a:r>
              <a:rPr kumimoji="0" lang="en-US" sz="1100" b="0" i="0" u="none" strike="noStrike" kern="0" cap="none" spc="-10" normalizeH="0" baseline="0" noProof="0">
                <a:ln>
                  <a:noFill/>
                </a:ln>
                <a:solidFill>
                  <a:srgbClr val="0078D4"/>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Link 2</a:t>
            </a:r>
            <a:r>
              <a:rPr kumimoji="0" lang="en-US" sz="1100" b="0" i="0" u="none" strike="noStrike" kern="0" cap="none" spc="-10" normalizeH="0" baseline="0" noProof="0">
                <a:ln>
                  <a:noFill/>
                </a:ln>
                <a:solidFill>
                  <a:srgbClr val="0078D4"/>
                </a:solidFill>
                <a:effectLst/>
                <a:uLnTx/>
                <a:uFillTx/>
                <a:latin typeface="Segoe UI"/>
                <a:ea typeface="+mn-ea"/>
                <a:cs typeface="+mn-cs"/>
              </a:rPr>
              <a:t>, </a:t>
            </a:r>
            <a:r>
              <a:rPr kumimoji="0" lang="en-US" sz="1100" b="0" i="0" u="none" strike="noStrike" kern="0" cap="none" spc="-10" normalizeH="0" baseline="0" noProof="0">
                <a:ln>
                  <a:noFill/>
                </a:ln>
                <a:solidFill>
                  <a:srgbClr val="0078D4"/>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Link 3</a:t>
            </a:r>
            <a:r>
              <a:rPr kumimoji="0" lang="en-US" sz="1100" b="0" i="0" u="none" strike="noStrike" kern="0" cap="none" spc="-10" normalizeH="0" baseline="0" noProof="0">
                <a:ln>
                  <a:noFill/>
                </a:ln>
                <a:solidFill>
                  <a:srgbClr val="000000"/>
                </a:solidFill>
                <a:effectLst/>
                <a:uLnTx/>
                <a:uFillTx/>
                <a:latin typeface="Segoe UI"/>
                <a:ea typeface="+mn-ea"/>
                <a:cs typeface="+mn-cs"/>
              </a:rPr>
              <a:t>)</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The speed at which Copilot evolves makes it ineligible for SAEC</a:t>
            </a:r>
          </a:p>
        </p:txBody>
      </p:sp>
      <p:cxnSp>
        <p:nvCxnSpPr>
          <p:cNvPr id="28" name="Straight Arrow Connector 27">
            <a:extLst>
              <a:ext uri="{FF2B5EF4-FFF2-40B4-BE49-F238E27FC236}">
                <a16:creationId xmlns:a16="http://schemas.microsoft.com/office/drawing/2014/main" id="{C867A30B-52A7-0F88-F1A4-FD636DFFF369}"/>
              </a:ext>
              <a:ext uri="{C183D7F6-B498-43B3-948B-1728B52AA6E4}">
                <adec:decorative xmlns:adec="http://schemas.microsoft.com/office/drawing/2017/decorative" val="1"/>
              </a:ext>
            </a:extLst>
          </p:cNvPr>
          <p:cNvCxnSpPr>
            <a:cxnSpLocks/>
          </p:cNvCxnSpPr>
          <p:nvPr/>
        </p:nvCxnSpPr>
        <p:spPr>
          <a:xfrm>
            <a:off x="4697260" y="2350352"/>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11" name="Rectangle: Rounded Corners 32">
            <a:extLst>
              <a:ext uri="{FF2B5EF4-FFF2-40B4-BE49-F238E27FC236}">
                <a16:creationId xmlns:a16="http://schemas.microsoft.com/office/drawing/2014/main" id="{73B9FEB3-A277-BF0F-DC93-2CFB807D0D2B}"/>
              </a:ext>
            </a:extLst>
          </p:cNvPr>
          <p:cNvSpPr/>
          <p:nvPr/>
        </p:nvSpPr>
        <p:spPr>
          <a:xfrm>
            <a:off x="578273" y="2681560"/>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SAEC is more reliable</a:t>
            </a:r>
          </a:p>
        </p:txBody>
      </p:sp>
      <p:sp>
        <p:nvSpPr>
          <p:cNvPr id="12" name="Rectangle: Rounded Corners 33">
            <a:extLst>
              <a:ext uri="{FF2B5EF4-FFF2-40B4-BE49-F238E27FC236}">
                <a16:creationId xmlns:a16="http://schemas.microsoft.com/office/drawing/2014/main" id="{523EABF4-6AF1-C84D-FF3A-E5FE77BFDE48}"/>
              </a:ext>
            </a:extLst>
          </p:cNvPr>
          <p:cNvSpPr/>
          <p:nvPr/>
        </p:nvSpPr>
        <p:spPr>
          <a:xfrm>
            <a:off x="5836073" y="2683260"/>
            <a:ext cx="5669280" cy="552910"/>
          </a:xfrm>
          <a:prstGeom prst="roundRect">
            <a:avLst/>
          </a:prstGeom>
          <a:noFill/>
          <a:ln w="10795" cap="flat" cmpd="sng" algn="ctr">
            <a:solidFill>
              <a:srgbClr val="0078D4"/>
            </a:solidFill>
            <a:prstDash val="solid"/>
          </a:ln>
          <a:effectLst/>
        </p:spPr>
        <p:txBody>
          <a:bodyPr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Non-blocking issues can stay unfixed for 6-12 months on SAEC</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Issues are detected and fixed up to 5 months faster on monthly channels</a:t>
            </a:r>
          </a:p>
        </p:txBody>
      </p:sp>
      <p:cxnSp>
        <p:nvCxnSpPr>
          <p:cNvPr id="31" name="Straight Arrow Connector 30">
            <a:extLst>
              <a:ext uri="{FF2B5EF4-FFF2-40B4-BE49-F238E27FC236}">
                <a16:creationId xmlns:a16="http://schemas.microsoft.com/office/drawing/2014/main" id="{6D1867B4-BB5E-41A4-31A1-2A5CA6B402C3}"/>
              </a:ext>
              <a:ext uri="{C183D7F6-B498-43B3-948B-1728B52AA6E4}">
                <adec:decorative xmlns:adec="http://schemas.microsoft.com/office/drawing/2017/decorative" val="1"/>
              </a:ext>
            </a:extLst>
          </p:cNvPr>
          <p:cNvCxnSpPr>
            <a:cxnSpLocks/>
          </p:cNvCxnSpPr>
          <p:nvPr/>
        </p:nvCxnSpPr>
        <p:spPr>
          <a:xfrm>
            <a:off x="4697260" y="2958015"/>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5" name="Rectangle: Rounded Corners 26">
            <a:extLst>
              <a:ext uri="{FF2B5EF4-FFF2-40B4-BE49-F238E27FC236}">
                <a16:creationId xmlns:a16="http://schemas.microsoft.com/office/drawing/2014/main" id="{D951675A-4093-6C0D-CD4F-4E3F661683E0}"/>
              </a:ext>
            </a:extLst>
          </p:cNvPr>
          <p:cNvSpPr/>
          <p:nvPr/>
        </p:nvSpPr>
        <p:spPr>
          <a:xfrm>
            <a:off x="578273" y="3289222"/>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Monthly update channels are less secure</a:t>
            </a:r>
          </a:p>
        </p:txBody>
      </p:sp>
      <p:sp>
        <p:nvSpPr>
          <p:cNvPr id="9" name="Rectangle: Rounded Corners 30">
            <a:extLst>
              <a:ext uri="{FF2B5EF4-FFF2-40B4-BE49-F238E27FC236}">
                <a16:creationId xmlns:a16="http://schemas.microsoft.com/office/drawing/2014/main" id="{A6E88243-E3D8-BF85-C691-A54F2788F5F5}"/>
              </a:ext>
            </a:extLst>
          </p:cNvPr>
          <p:cNvSpPr/>
          <p:nvPr/>
        </p:nvSpPr>
        <p:spPr>
          <a:xfrm>
            <a:off x="5836073" y="3289222"/>
            <a:ext cx="5669280" cy="552910"/>
          </a:xfrm>
          <a:prstGeom prst="roundRect">
            <a:avLst/>
          </a:prstGeom>
          <a:noFill/>
          <a:ln w="10795" cap="flat" cmpd="sng" algn="ctr">
            <a:solidFill>
              <a:srgbClr val="0078D4"/>
            </a:solidFill>
            <a:prstDash val="solid"/>
          </a:ln>
          <a:effectLst/>
        </p:spPr>
        <p:txBody>
          <a:bodyPr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All channels have the same exposure to known vulnerabilities</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Monthly update channels benefit from having access to the latest security </a:t>
            </a:r>
            <a:r>
              <a:rPr kumimoji="0" lang="en-US" sz="1100" b="0" i="1" u="none" strike="noStrike" kern="0" cap="none" spc="-10" normalizeH="0" baseline="0" noProof="0">
                <a:ln>
                  <a:noFill/>
                </a:ln>
                <a:solidFill>
                  <a:srgbClr val="000000"/>
                </a:solidFill>
                <a:effectLst/>
                <a:uLnTx/>
                <a:uFillTx/>
                <a:latin typeface="Segoe UI"/>
                <a:ea typeface="+mn-ea"/>
                <a:cs typeface="+mn-cs"/>
              </a:rPr>
              <a:t>features </a:t>
            </a:r>
            <a:r>
              <a:rPr kumimoji="0" lang="en-US" sz="1100" b="0" i="0" u="none" strike="noStrike" kern="0" cap="none" spc="-10" normalizeH="0" baseline="0" noProof="0">
                <a:ln>
                  <a:noFill/>
                </a:ln>
                <a:solidFill>
                  <a:srgbClr val="000000"/>
                </a:solidFill>
                <a:effectLst/>
                <a:uLnTx/>
                <a:uFillTx/>
                <a:latin typeface="Segoe UI"/>
                <a:ea typeface="+mn-ea"/>
                <a:cs typeface="+mn-cs"/>
              </a:rPr>
              <a:t>sooner</a:t>
            </a:r>
            <a:endParaRPr kumimoji="0" lang="en-US" sz="1100" b="0" i="1" u="none" strike="noStrike" kern="0" cap="none" spc="-10" normalizeH="0" baseline="0" noProof="0">
              <a:ln>
                <a:noFill/>
              </a:ln>
              <a:solidFill>
                <a:srgbClr val="000000"/>
              </a:solidFill>
              <a:effectLst/>
              <a:uLnTx/>
              <a:uFillTx/>
              <a:latin typeface="Segoe UI"/>
              <a:ea typeface="+mn-ea"/>
              <a:cs typeface="+mn-cs"/>
            </a:endParaRPr>
          </a:p>
        </p:txBody>
      </p:sp>
      <p:cxnSp>
        <p:nvCxnSpPr>
          <p:cNvPr id="32" name="Straight Arrow Connector 31">
            <a:extLst>
              <a:ext uri="{FF2B5EF4-FFF2-40B4-BE49-F238E27FC236}">
                <a16:creationId xmlns:a16="http://schemas.microsoft.com/office/drawing/2014/main" id="{3CBC28B4-ABB5-BC58-BED5-35C91F7AFD6F}"/>
              </a:ext>
              <a:ext uri="{C183D7F6-B498-43B3-948B-1728B52AA6E4}">
                <adec:decorative xmlns:adec="http://schemas.microsoft.com/office/drawing/2017/decorative" val="1"/>
              </a:ext>
            </a:extLst>
          </p:cNvPr>
          <p:cNvCxnSpPr>
            <a:cxnSpLocks/>
          </p:cNvCxnSpPr>
          <p:nvPr/>
        </p:nvCxnSpPr>
        <p:spPr>
          <a:xfrm>
            <a:off x="4697260" y="3565677"/>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6" name="Rectangle: Rounded Corners 27">
            <a:extLst>
              <a:ext uri="{FF2B5EF4-FFF2-40B4-BE49-F238E27FC236}">
                <a16:creationId xmlns:a16="http://schemas.microsoft.com/office/drawing/2014/main" id="{DC672285-831A-A049-FCBD-6F50E86812C0}"/>
              </a:ext>
            </a:extLst>
          </p:cNvPr>
          <p:cNvSpPr/>
          <p:nvPr/>
        </p:nvSpPr>
        <p:spPr>
          <a:xfrm>
            <a:off x="578273" y="3896884"/>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SAEC only needs to update once every 6 months</a:t>
            </a:r>
          </a:p>
        </p:txBody>
      </p:sp>
      <p:sp>
        <p:nvSpPr>
          <p:cNvPr id="10" name="Rectangle: Rounded Corners 31">
            <a:extLst>
              <a:ext uri="{FF2B5EF4-FFF2-40B4-BE49-F238E27FC236}">
                <a16:creationId xmlns:a16="http://schemas.microsoft.com/office/drawing/2014/main" id="{C74D39DA-1AC9-A512-8E33-B9966BDEC7B9}"/>
              </a:ext>
            </a:extLst>
          </p:cNvPr>
          <p:cNvSpPr/>
          <p:nvPr/>
        </p:nvSpPr>
        <p:spPr>
          <a:xfrm>
            <a:off x="5836073" y="3892566"/>
            <a:ext cx="5669280" cy="552910"/>
          </a:xfrm>
          <a:prstGeom prst="roundRect">
            <a:avLst/>
          </a:prstGeom>
          <a:noFill/>
          <a:ln w="10795" cap="flat" cmpd="sng" algn="ctr">
            <a:solidFill>
              <a:srgbClr val="0078D4"/>
            </a:solidFill>
            <a:prstDash val="solid"/>
          </a:ln>
          <a:effectLst/>
        </p:spPr>
        <p:txBody>
          <a:bodyPr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Regardless of channel, staying current requires updating at least once a month</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The difference is not when an update installs, but what is included in the update (e.g., security, quality, and features)</a:t>
            </a:r>
          </a:p>
        </p:txBody>
      </p:sp>
      <p:cxnSp>
        <p:nvCxnSpPr>
          <p:cNvPr id="33" name="Straight Arrow Connector 32">
            <a:extLst>
              <a:ext uri="{FF2B5EF4-FFF2-40B4-BE49-F238E27FC236}">
                <a16:creationId xmlns:a16="http://schemas.microsoft.com/office/drawing/2014/main" id="{86BC1ADB-F44B-DA8D-17A7-895F456ECEE0}"/>
              </a:ext>
              <a:ext uri="{C183D7F6-B498-43B3-948B-1728B52AA6E4}">
                <adec:decorative xmlns:adec="http://schemas.microsoft.com/office/drawing/2017/decorative" val="1"/>
              </a:ext>
            </a:extLst>
          </p:cNvPr>
          <p:cNvCxnSpPr>
            <a:cxnSpLocks/>
          </p:cNvCxnSpPr>
          <p:nvPr/>
        </p:nvCxnSpPr>
        <p:spPr>
          <a:xfrm>
            <a:off x="4697260" y="4173339"/>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22" name="Rectangle: Rounded Corners 43">
            <a:extLst>
              <a:ext uri="{FF2B5EF4-FFF2-40B4-BE49-F238E27FC236}">
                <a16:creationId xmlns:a16="http://schemas.microsoft.com/office/drawing/2014/main" id="{162806BC-7FCD-9536-4BCF-AEC2BFC67E5C}"/>
              </a:ext>
            </a:extLst>
          </p:cNvPr>
          <p:cNvSpPr/>
          <p:nvPr/>
        </p:nvSpPr>
        <p:spPr>
          <a:xfrm>
            <a:off x="578273" y="4504547"/>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Users cannot absorb monthly feature updates</a:t>
            </a:r>
          </a:p>
        </p:txBody>
      </p:sp>
      <p:sp>
        <p:nvSpPr>
          <p:cNvPr id="23" name="Rectangle: Rounded Corners 44">
            <a:extLst>
              <a:ext uri="{FF2B5EF4-FFF2-40B4-BE49-F238E27FC236}">
                <a16:creationId xmlns:a16="http://schemas.microsoft.com/office/drawing/2014/main" id="{A2118210-0FD3-9218-B142-4EC94CA4BA79}"/>
              </a:ext>
            </a:extLst>
          </p:cNvPr>
          <p:cNvSpPr/>
          <p:nvPr/>
        </p:nvSpPr>
        <p:spPr>
          <a:xfrm>
            <a:off x="5842087" y="4504545"/>
            <a:ext cx="5669280" cy="552910"/>
          </a:xfrm>
          <a:prstGeom prst="roundRect">
            <a:avLst/>
          </a:prstGeom>
          <a:noFill/>
          <a:ln w="10795" cap="flat" cmpd="sng" algn="ctr">
            <a:solidFill>
              <a:srgbClr val="0078D4"/>
            </a:solidFill>
            <a:prstDash val="solid"/>
          </a:ln>
          <a:effectLst/>
        </p:spPr>
        <p:txBody>
          <a:bodyPr lIns="91440" tIns="45720" rIns="91440" bIns="45720"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Higher end user satisfaction on MEC (NPS +~3%)</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SAEC delivers lump-sum feature releases, CC and MEC are incremental </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78D4"/>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Update Under Lock</a:t>
            </a:r>
            <a:r>
              <a:rPr kumimoji="0" lang="en-US" sz="1100" b="0" i="0" u="none" strike="noStrike" kern="0" cap="none" spc="-10" normalizeH="0" baseline="0" noProof="0">
                <a:ln>
                  <a:noFill/>
                </a:ln>
                <a:solidFill>
                  <a:srgbClr val="0078D4"/>
                </a:solidFill>
                <a:effectLst/>
                <a:uLnTx/>
                <a:uFillTx/>
                <a:latin typeface="Segoe UI"/>
                <a:ea typeface="+mn-ea"/>
                <a:cs typeface="+mn-cs"/>
              </a:rPr>
              <a:t> </a:t>
            </a:r>
            <a:r>
              <a:rPr kumimoji="0" lang="en-US" sz="1100" b="0" i="0" u="none" strike="noStrike" kern="0" cap="none" spc="-10" normalizeH="0" baseline="0" noProof="0">
                <a:ln>
                  <a:noFill/>
                </a:ln>
                <a:solidFill>
                  <a:srgbClr val="000000"/>
                </a:solidFill>
                <a:effectLst/>
                <a:uLnTx/>
                <a:uFillTx/>
                <a:latin typeface="Segoe UI"/>
                <a:ea typeface="+mn-ea"/>
                <a:cs typeface="+mn-cs"/>
              </a:rPr>
              <a:t>minimizes user disruption</a:t>
            </a:r>
          </a:p>
        </p:txBody>
      </p:sp>
      <p:cxnSp>
        <p:nvCxnSpPr>
          <p:cNvPr id="34" name="Straight Arrow Connector 33">
            <a:extLst>
              <a:ext uri="{FF2B5EF4-FFF2-40B4-BE49-F238E27FC236}">
                <a16:creationId xmlns:a16="http://schemas.microsoft.com/office/drawing/2014/main" id="{B60CA084-96E1-8666-1A4F-1C1CF8C63B26}"/>
              </a:ext>
              <a:ext uri="{C183D7F6-B498-43B3-948B-1728B52AA6E4}">
                <adec:decorative xmlns:adec="http://schemas.microsoft.com/office/drawing/2017/decorative" val="1"/>
              </a:ext>
            </a:extLst>
          </p:cNvPr>
          <p:cNvCxnSpPr>
            <a:cxnSpLocks/>
          </p:cNvCxnSpPr>
          <p:nvPr/>
        </p:nvCxnSpPr>
        <p:spPr>
          <a:xfrm>
            <a:off x="4697260" y="4781002"/>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16" name="Rectangle: Rounded Corners 37">
            <a:extLst>
              <a:ext uri="{FF2B5EF4-FFF2-40B4-BE49-F238E27FC236}">
                <a16:creationId xmlns:a16="http://schemas.microsoft.com/office/drawing/2014/main" id="{0BA4D11F-0C0F-E204-9B64-0C1D03B60997}"/>
              </a:ext>
            </a:extLst>
          </p:cNvPr>
          <p:cNvSpPr/>
          <p:nvPr/>
        </p:nvSpPr>
        <p:spPr>
          <a:xfrm>
            <a:off x="578273" y="5112209"/>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Monthly channel updates will kill my network</a:t>
            </a:r>
          </a:p>
        </p:txBody>
      </p:sp>
      <p:sp>
        <p:nvSpPr>
          <p:cNvPr id="17" name="Rectangle: Rounded Corners 38">
            <a:extLst>
              <a:ext uri="{FF2B5EF4-FFF2-40B4-BE49-F238E27FC236}">
                <a16:creationId xmlns:a16="http://schemas.microsoft.com/office/drawing/2014/main" id="{A16184CF-C69E-CDD1-51C4-F2BD6C60EB6F}"/>
              </a:ext>
            </a:extLst>
          </p:cNvPr>
          <p:cNvSpPr/>
          <p:nvPr/>
        </p:nvSpPr>
        <p:spPr>
          <a:xfrm>
            <a:off x="5842087" y="5112209"/>
            <a:ext cx="5669280" cy="552910"/>
          </a:xfrm>
          <a:prstGeom prst="roundRect">
            <a:avLst/>
          </a:prstGeom>
          <a:noFill/>
          <a:ln w="10795" cap="flat" cmpd="sng" algn="ctr">
            <a:solidFill>
              <a:srgbClr val="0078D4"/>
            </a:solidFill>
            <a:prstDash val="solid"/>
          </a:ln>
          <a:effectLst/>
        </p:spPr>
        <p:txBody>
          <a:bodyPr lIns="91440" tIns="45720" rIns="91440" bIns="45720"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Leverage </a:t>
            </a:r>
            <a:r>
              <a:rPr kumimoji="0" lang="en-US" sz="1100" b="0" i="0" u="none" strike="noStrike" kern="0" cap="none" spc="-10" normalizeH="0" baseline="0" noProof="0">
                <a:ln>
                  <a:noFill/>
                </a:ln>
                <a:solidFill>
                  <a:srgbClr val="0078D4"/>
                </a:solidFill>
                <a:effectLst/>
                <a:uLnTx/>
                <a:uFillTx/>
                <a:latin typeface="Segoe UI"/>
                <a:ea typeface="+mn-ea"/>
                <a:cs typeface="+mn-cs"/>
                <a:hlinkClick r:id="rId7">
                  <a:extLst>
                    <a:ext uri="{A12FA001-AC4F-418D-AE19-62706E023703}">
                      <ahyp:hlinkClr xmlns:ahyp="http://schemas.microsoft.com/office/drawing/2018/hyperlinkcolor" val="tx"/>
                    </a:ext>
                  </a:extLst>
                </a:hlinkClick>
              </a:rPr>
              <a:t>Delivery Optimization</a:t>
            </a:r>
            <a:r>
              <a:rPr kumimoji="0" lang="en-US" sz="1100" b="0" i="0" u="none" strike="noStrike" kern="0" cap="none" spc="-10" normalizeH="0" baseline="0" noProof="0">
                <a:ln>
                  <a:noFill/>
                </a:ln>
                <a:solidFill>
                  <a:srgbClr val="0078D4"/>
                </a:solidFill>
                <a:effectLst/>
                <a:uLnTx/>
                <a:uFillTx/>
                <a:latin typeface="Segoe UI"/>
                <a:ea typeface="+mn-ea"/>
                <a:cs typeface="+mn-cs"/>
              </a:rPr>
              <a:t> </a:t>
            </a:r>
            <a:r>
              <a:rPr kumimoji="0" lang="en-US" sz="1100" b="0" i="0" u="none" strike="noStrike" kern="0" cap="none" spc="-10" normalizeH="0" baseline="0" noProof="0">
                <a:ln>
                  <a:noFill/>
                </a:ln>
                <a:solidFill>
                  <a:srgbClr val="000000"/>
                </a:solidFill>
                <a:effectLst/>
                <a:uLnTx/>
                <a:uFillTx/>
                <a:latin typeface="Segoe UI"/>
                <a:ea typeface="+mn-ea"/>
                <a:cs typeface="+mn-cs"/>
              </a:rPr>
              <a:t>for Microsoft 365 Apps to minimize WAN usage</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Monthly updates are small and incremental, see </a:t>
            </a:r>
            <a:r>
              <a:rPr kumimoji="0" lang="en-US" sz="1100" b="0" i="0" u="none" strike="noStrike" kern="0" cap="none" spc="-10" normalizeH="0" baseline="0" noProof="0">
                <a:ln>
                  <a:noFill/>
                </a:ln>
                <a:solidFill>
                  <a:srgbClr val="0078D4"/>
                </a:solidFill>
                <a:effectLst/>
                <a:uLnTx/>
                <a:uFillTx/>
                <a:latin typeface="Segoe UI"/>
                <a:ea typeface="+mn-ea"/>
                <a:cs typeface="+mn-cs"/>
                <a:hlinkClick r:id="rId8">
                  <a:extLst>
                    <a:ext uri="{A12FA001-AC4F-418D-AE19-62706E023703}">
                      <ahyp:hlinkClr xmlns:ahyp="http://schemas.microsoft.com/office/drawing/2018/hyperlinkcolor" val="tx"/>
                    </a:ext>
                  </a:extLst>
                </a:hlinkClick>
              </a:rPr>
              <a:t>update size</a:t>
            </a:r>
            <a:endParaRPr kumimoji="0" lang="en-US" sz="1100" b="0" i="0" u="none" strike="noStrike" kern="0" cap="none" spc="-10" normalizeH="0" baseline="0" noProof="0">
              <a:ln>
                <a:noFill/>
              </a:ln>
              <a:solidFill>
                <a:srgbClr val="0078D4"/>
              </a:solidFill>
              <a:effectLst/>
              <a:uLnTx/>
              <a:uFillTx/>
              <a:latin typeface="Segoe UI"/>
              <a:ea typeface="+mn-ea"/>
              <a:cs typeface="+mn-cs"/>
            </a:endParaRPr>
          </a:p>
        </p:txBody>
      </p:sp>
      <p:cxnSp>
        <p:nvCxnSpPr>
          <p:cNvPr id="35" name="Straight Arrow Connector 34">
            <a:extLst>
              <a:ext uri="{FF2B5EF4-FFF2-40B4-BE49-F238E27FC236}">
                <a16:creationId xmlns:a16="http://schemas.microsoft.com/office/drawing/2014/main" id="{040F7985-B49B-7FC9-7ECB-178F8F0C1FB3}"/>
              </a:ext>
              <a:ext uri="{C183D7F6-B498-43B3-948B-1728B52AA6E4}">
                <adec:decorative xmlns:adec="http://schemas.microsoft.com/office/drawing/2017/decorative" val="1"/>
              </a:ext>
            </a:extLst>
          </p:cNvPr>
          <p:cNvCxnSpPr>
            <a:cxnSpLocks/>
          </p:cNvCxnSpPr>
          <p:nvPr/>
        </p:nvCxnSpPr>
        <p:spPr>
          <a:xfrm>
            <a:off x="4697260" y="5388664"/>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19" name="Rectangle: Rounded Corners 40">
            <a:extLst>
              <a:ext uri="{FF2B5EF4-FFF2-40B4-BE49-F238E27FC236}">
                <a16:creationId xmlns:a16="http://schemas.microsoft.com/office/drawing/2014/main" id="{171EBD89-F87B-6DCF-C28C-B6A858DC4879}"/>
              </a:ext>
            </a:extLst>
          </p:cNvPr>
          <p:cNvSpPr/>
          <p:nvPr/>
        </p:nvSpPr>
        <p:spPr>
          <a:xfrm>
            <a:off x="578273" y="5719874"/>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SAEC is recommended for Enterprise</a:t>
            </a:r>
          </a:p>
        </p:txBody>
      </p:sp>
      <p:sp>
        <p:nvSpPr>
          <p:cNvPr id="20" name="Rectangle: Rounded Corners 41">
            <a:extLst>
              <a:ext uri="{FF2B5EF4-FFF2-40B4-BE49-F238E27FC236}">
                <a16:creationId xmlns:a16="http://schemas.microsoft.com/office/drawing/2014/main" id="{1CDA14A3-751D-D1CA-95C9-DED2F2641DE4}"/>
              </a:ext>
            </a:extLst>
          </p:cNvPr>
          <p:cNvSpPr/>
          <p:nvPr/>
        </p:nvSpPr>
        <p:spPr>
          <a:xfrm>
            <a:off x="5836073" y="5719874"/>
            <a:ext cx="5669280" cy="552910"/>
          </a:xfrm>
          <a:prstGeom prst="roundRect">
            <a:avLst/>
          </a:prstGeom>
          <a:noFill/>
          <a:ln w="10795" cap="flat" cmpd="sng" algn="ctr">
            <a:solidFill>
              <a:srgbClr val="0078D4"/>
            </a:solidFill>
            <a:prstDash val="solid"/>
          </a:ln>
          <a:effectLst/>
        </p:spPr>
        <p:txBody>
          <a:bodyPr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It was in the past, before we worked with customers to design MEC</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MEC is recommended for Enterprise, SAEC is designed for non-human devices</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CC and MEC are the leading update channels for Enterprise customers</a:t>
            </a:r>
          </a:p>
        </p:txBody>
      </p:sp>
      <p:cxnSp>
        <p:nvCxnSpPr>
          <p:cNvPr id="36" name="Straight Arrow Connector 35">
            <a:extLst>
              <a:ext uri="{FF2B5EF4-FFF2-40B4-BE49-F238E27FC236}">
                <a16:creationId xmlns:a16="http://schemas.microsoft.com/office/drawing/2014/main" id="{69CE7FB0-7424-8F20-B9F2-6E8465B05559}"/>
              </a:ext>
              <a:ext uri="{C183D7F6-B498-43B3-948B-1728B52AA6E4}">
                <adec:decorative xmlns:adec="http://schemas.microsoft.com/office/drawing/2017/decorative" val="1"/>
              </a:ext>
            </a:extLst>
          </p:cNvPr>
          <p:cNvCxnSpPr>
            <a:cxnSpLocks/>
          </p:cNvCxnSpPr>
          <p:nvPr/>
        </p:nvCxnSpPr>
        <p:spPr>
          <a:xfrm>
            <a:off x="4697260" y="5996329"/>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500852"/>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7FD192-10F0-E61B-EBFD-C2AFB7B69EAC}"/>
              </a:ext>
            </a:extLst>
          </p:cNvPr>
          <p:cNvSpPr>
            <a:spLocks noGrp="1"/>
          </p:cNvSpPr>
          <p:nvPr>
            <p:ph type="title"/>
          </p:nvPr>
        </p:nvSpPr>
        <p:spPr>
          <a:xfrm>
            <a:off x="569911" y="2769057"/>
            <a:ext cx="4989641" cy="1231106"/>
          </a:xfrm>
        </p:spPr>
        <p:txBody>
          <a:bodyPr/>
          <a:lstStyle/>
          <a:p>
            <a:r>
              <a:rPr lang="en-US"/>
              <a:t>Making the move to monthly</a:t>
            </a:r>
          </a:p>
        </p:txBody>
      </p:sp>
    </p:spTree>
    <p:extLst>
      <p:ext uri="{BB962C8B-B14F-4D97-AF65-F5344CB8AC3E}">
        <p14:creationId xmlns:p14="http://schemas.microsoft.com/office/powerpoint/2010/main" val="384436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8FF37-D44A-A2BF-89E2-BB3B28170D9A}"/>
              </a:ext>
            </a:extLst>
          </p:cNvPr>
          <p:cNvSpPr>
            <a:spLocks noGrp="1"/>
          </p:cNvSpPr>
          <p:nvPr>
            <p:ph type="title"/>
          </p:nvPr>
        </p:nvSpPr>
        <p:spPr>
          <a:xfrm>
            <a:off x="588261" y="585216"/>
            <a:ext cx="11011601" cy="861774"/>
          </a:xfrm>
        </p:spPr>
        <p:txBody>
          <a:bodyPr/>
          <a:lstStyle/>
          <a:p>
            <a:r>
              <a:rPr lang="en-US"/>
              <a:t>Best practices: moving to monthly</a:t>
            </a:r>
            <a:br>
              <a:rPr lang="en-US"/>
            </a:br>
            <a:r>
              <a:rPr lang="en-US" sz="2000"/>
              <a:t>No need to reinvent the wheel, leverage tried and true update methodologies</a:t>
            </a:r>
          </a:p>
        </p:txBody>
      </p:sp>
      <p:sp>
        <p:nvSpPr>
          <p:cNvPr id="20" name="TextBox 19">
            <a:extLst>
              <a:ext uri="{FF2B5EF4-FFF2-40B4-BE49-F238E27FC236}">
                <a16:creationId xmlns:a16="http://schemas.microsoft.com/office/drawing/2014/main" id="{1782DE3B-E5A7-FA6D-AC09-92AA6B5A9308}"/>
              </a:ext>
            </a:extLst>
          </p:cNvPr>
          <p:cNvSpPr txBox="1"/>
          <p:nvPr/>
        </p:nvSpPr>
        <p:spPr>
          <a:xfrm>
            <a:off x="475608" y="2379913"/>
            <a:ext cx="369331" cy="631904"/>
          </a:xfrm>
          <a:prstGeom prst="rect">
            <a:avLst/>
          </a:prstGeom>
          <a:solidFill>
            <a:schemeClr val="bg1"/>
          </a:solidFill>
        </p:spPr>
        <p:txBody>
          <a:bodyPr vert="vert270"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Insiders</a:t>
            </a:r>
          </a:p>
        </p:txBody>
      </p:sp>
      <p:sp>
        <p:nvSpPr>
          <p:cNvPr id="12" name="Arrow: Down 24">
            <a:extLst>
              <a:ext uri="{FF2B5EF4-FFF2-40B4-BE49-F238E27FC236}">
                <a16:creationId xmlns:a16="http://schemas.microsoft.com/office/drawing/2014/main" id="{C5403B54-6F7E-0932-9DF9-39F35573E3F1}"/>
              </a:ext>
              <a:ext uri="{C183D7F6-B498-43B3-948B-1728B52AA6E4}">
                <adec:decorative xmlns:adec="http://schemas.microsoft.com/office/drawing/2017/decorative" val="1"/>
              </a:ext>
            </a:extLst>
          </p:cNvPr>
          <p:cNvSpPr/>
          <p:nvPr/>
        </p:nvSpPr>
        <p:spPr>
          <a:xfrm>
            <a:off x="1155495" y="2237381"/>
            <a:ext cx="340124" cy="680248"/>
          </a:xfrm>
          <a:prstGeom prst="downArrow">
            <a:avLst/>
          </a:prstGeom>
          <a:gradFill>
            <a:gsLst>
              <a:gs pos="0">
                <a:srgbClr val="D9D9D6">
                  <a:alpha val="0"/>
                </a:srgbClr>
              </a:gs>
              <a:gs pos="99000">
                <a:srgbClr val="D9D9D6"/>
              </a:gs>
            </a:gsLst>
            <a:lin ang="5400000" scaled="1"/>
          </a:gradFill>
          <a:ln>
            <a:noFill/>
          </a:ln>
          <a:effectLst/>
          <a:scene3d>
            <a:camera prst="orthographicFront">
              <a:rot lat="0" lon="0" rev="0"/>
            </a:camera>
            <a:lightRig rig="twoPt" dir="tl"/>
          </a:scene3d>
          <a:sp3d prstMaterial="flat"/>
        </p:spPr>
        <p:style>
          <a:lnRef idx="0">
            <a:schemeClr val="lt1">
              <a:hueOff val="0"/>
              <a:satOff val="0"/>
              <a:lumOff val="0"/>
              <a:alphaOff val="0"/>
            </a:schemeClr>
          </a:lnRef>
          <a:fillRef idx="1">
            <a:schemeClr val="accent1">
              <a:tint val="50000"/>
              <a:hueOff val="0"/>
              <a:satOff val="0"/>
              <a:lumOff val="0"/>
              <a:alphaOff val="0"/>
            </a:schemeClr>
          </a:fillRef>
          <a:effectRef idx="3">
            <a:schemeClr val="accent1">
              <a:tint val="50000"/>
              <a:hueOff val="0"/>
              <a:satOff val="0"/>
              <a:lumOff val="0"/>
              <a:alphaOff val="0"/>
            </a:schemeClr>
          </a:effectRef>
          <a:fontRef idx="minor">
            <a:schemeClr val="lt1">
              <a:hueOff val="0"/>
              <a:satOff val="0"/>
              <a:lumOff val="0"/>
              <a:alphaOff val="0"/>
            </a:schemeClr>
          </a:fontRef>
        </p:style>
        <p:txBody>
          <a:bodyPr vert="horz"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Segoe UI Semibold"/>
              <a:ea typeface="+mn-ea"/>
              <a:cs typeface="Segoe UI" panose="020B0502040204020203" pitchFamily="34" charset="0"/>
            </a:endParaRPr>
          </a:p>
        </p:txBody>
      </p:sp>
      <p:sp>
        <p:nvSpPr>
          <p:cNvPr id="13" name="Freeform: Shape 26">
            <a:extLst>
              <a:ext uri="{FF2B5EF4-FFF2-40B4-BE49-F238E27FC236}">
                <a16:creationId xmlns:a16="http://schemas.microsoft.com/office/drawing/2014/main" id="{F33521CD-0C34-E01E-6A2F-4C83C1D21680}"/>
              </a:ext>
            </a:extLst>
          </p:cNvPr>
          <p:cNvSpPr/>
          <p:nvPr/>
        </p:nvSpPr>
        <p:spPr>
          <a:xfrm>
            <a:off x="789862" y="1741119"/>
            <a:ext cx="1071391" cy="595217"/>
          </a:xfrm>
          <a:prstGeom prst="roundRect">
            <a:avLst/>
          </a:prstGeom>
          <a:gradFill flip="none" rotWithShape="1">
            <a:gsLst>
              <a:gs pos="0">
                <a:srgbClr val="2A446F"/>
              </a:gs>
              <a:gs pos="99000">
                <a:srgbClr val="0078D4"/>
              </a:gs>
            </a:gsLst>
            <a:lin ang="5400000" scaled="1"/>
            <a:tileRect/>
          </a:gradFill>
          <a:effectLst/>
          <a:scene3d>
            <a:camera prst="orthographicFront">
              <a:rot lat="0" lon="0" rev="0"/>
            </a:camera>
            <a:lightRig rig="twoPt" dir="tl"/>
          </a:scene3d>
          <a:sp3d prstMaterial="flat"/>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Semibold"/>
                <a:ea typeface="+mn-ea"/>
                <a:cs typeface="Segoe UI" panose="020B0502040204020203" pitchFamily="34" charset="0"/>
              </a:rPr>
              <a:t>Beta Channel</a:t>
            </a:r>
          </a:p>
        </p:txBody>
      </p:sp>
      <p:sp>
        <p:nvSpPr>
          <p:cNvPr id="10" name="Arrow: Down 29">
            <a:extLst>
              <a:ext uri="{FF2B5EF4-FFF2-40B4-BE49-F238E27FC236}">
                <a16:creationId xmlns:a16="http://schemas.microsoft.com/office/drawing/2014/main" id="{964CC184-3E9A-4CAA-5DB0-34DF429B17F7}"/>
              </a:ext>
              <a:ext uri="{C183D7F6-B498-43B3-948B-1728B52AA6E4}">
                <adec:decorative xmlns:adec="http://schemas.microsoft.com/office/drawing/2017/decorative" val="1"/>
              </a:ext>
            </a:extLst>
          </p:cNvPr>
          <p:cNvSpPr/>
          <p:nvPr/>
        </p:nvSpPr>
        <p:spPr>
          <a:xfrm>
            <a:off x="1151349" y="4859593"/>
            <a:ext cx="340124" cy="680248"/>
          </a:xfrm>
          <a:prstGeom prst="downArrow">
            <a:avLst/>
          </a:prstGeom>
          <a:gradFill>
            <a:gsLst>
              <a:gs pos="0">
                <a:srgbClr val="D9D9D6">
                  <a:alpha val="0"/>
                </a:srgbClr>
              </a:gs>
              <a:gs pos="99000">
                <a:srgbClr val="D9D9D6"/>
              </a:gs>
            </a:gsLst>
            <a:lin ang="5400000" scaled="1"/>
          </a:gradFill>
          <a:ln>
            <a:noFill/>
          </a:ln>
          <a:effectLst/>
          <a:scene3d>
            <a:camera prst="orthographicFront">
              <a:rot lat="0" lon="0" rev="0"/>
            </a:camera>
            <a:lightRig rig="twoPt" dir="tl"/>
          </a:scene3d>
          <a:sp3d prstMaterial="flat"/>
        </p:spPr>
        <p:style>
          <a:lnRef idx="0">
            <a:schemeClr val="lt1">
              <a:hueOff val="0"/>
              <a:satOff val="0"/>
              <a:lumOff val="0"/>
              <a:alphaOff val="0"/>
            </a:schemeClr>
          </a:lnRef>
          <a:fillRef idx="1">
            <a:schemeClr val="accent1">
              <a:tint val="50000"/>
              <a:hueOff val="0"/>
              <a:satOff val="0"/>
              <a:lumOff val="0"/>
              <a:alphaOff val="0"/>
            </a:schemeClr>
          </a:fillRef>
          <a:effectRef idx="3">
            <a:schemeClr val="accent1">
              <a:tint val="50000"/>
              <a:hueOff val="0"/>
              <a:satOff val="0"/>
              <a:lumOff val="0"/>
              <a:alphaOff val="0"/>
            </a:schemeClr>
          </a:effectRef>
          <a:fontRef idx="minor">
            <a:schemeClr val="lt1">
              <a:hueOff val="0"/>
              <a:satOff val="0"/>
              <a:lumOff val="0"/>
              <a:alphaOff val="0"/>
            </a:schemeClr>
          </a:fontRef>
        </p:style>
        <p:txBody>
          <a:bodyPr vert="horz"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Segoe UI Semibold"/>
              <a:ea typeface="+mn-ea"/>
              <a:cs typeface="Segoe UI" panose="020B0502040204020203" pitchFamily="34" charset="0"/>
            </a:endParaRPr>
          </a:p>
        </p:txBody>
      </p:sp>
      <p:sp>
        <p:nvSpPr>
          <p:cNvPr id="26" name="TextBox 25">
            <a:extLst>
              <a:ext uri="{FF2B5EF4-FFF2-40B4-BE49-F238E27FC236}">
                <a16:creationId xmlns:a16="http://schemas.microsoft.com/office/drawing/2014/main" id="{B940E4E6-6B6E-490A-0C35-F5C2A8776672}"/>
              </a:ext>
            </a:extLst>
          </p:cNvPr>
          <p:cNvSpPr txBox="1"/>
          <p:nvPr/>
        </p:nvSpPr>
        <p:spPr>
          <a:xfrm>
            <a:off x="2065678" y="1741119"/>
            <a:ext cx="3745617" cy="59521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Unscheduled</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 released </a:t>
            </a: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weekly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Unsupported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insider channel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Use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to validate new features in active development</a:t>
            </a:r>
          </a:p>
        </p:txBody>
      </p:sp>
      <p:sp>
        <p:nvSpPr>
          <p:cNvPr id="27" name="TextBox 26">
            <a:extLst>
              <a:ext uri="{FF2B5EF4-FFF2-40B4-BE49-F238E27FC236}">
                <a16:creationId xmlns:a16="http://schemas.microsoft.com/office/drawing/2014/main" id="{AD4DD72C-F322-F9A4-3073-4A39BD6D53FD}"/>
              </a:ext>
            </a:extLst>
          </p:cNvPr>
          <p:cNvSpPr txBox="1"/>
          <p:nvPr/>
        </p:nvSpPr>
        <p:spPr>
          <a:xfrm flipH="1">
            <a:off x="1772802" y="2466502"/>
            <a:ext cx="3749039" cy="340270"/>
          </a:xfrm>
          <a:prstGeom prst="roundRect">
            <a:avLst>
              <a:gd name="adj" fmla="val 50000"/>
            </a:avLst>
          </a:prstGeom>
          <a:solidFill>
            <a:srgbClr val="0078D4"/>
          </a:solidFill>
        </p:spPr>
        <p:txBody>
          <a:bodyPr wrap="square" tIns="36000" bIns="36000" rtlCol="0" anchor="ctr">
            <a:spAutoFit/>
          </a:bodyPr>
          <a:lstStyle>
            <a:defPPr>
              <a:defRPr lang="en-US"/>
            </a:defPPr>
            <a:lvl1pPr algn="ctr">
              <a:defRPr sz="1800" b="1">
                <a:gradFill>
                  <a:gsLst>
                    <a:gs pos="10000">
                      <a:schemeClr val="bg1"/>
                    </a:gs>
                    <a:gs pos="62000">
                      <a:schemeClr val="bg1"/>
                    </a:gs>
                  </a:gsLst>
                  <a:lin ang="13500000" scaled="1"/>
                </a:gradFill>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10000">
                      <a:srgbClr val="FFFFFF"/>
                    </a:gs>
                    <a:gs pos="62000">
                      <a:srgbClr val="FFFFFF"/>
                    </a:gs>
                  </a:gsLst>
                  <a:lin ang="13500000" scaled="1"/>
                </a:gradFill>
                <a:effectLst/>
                <a:uLnTx/>
                <a:uFillTx/>
                <a:latin typeface="Segoe UI Semibold"/>
                <a:ea typeface="+mn-ea"/>
                <a:cs typeface="+mn-cs"/>
              </a:rPr>
              <a:t>Changes added based on feedback and quality </a:t>
            </a:r>
          </a:p>
        </p:txBody>
      </p:sp>
      <p:sp>
        <p:nvSpPr>
          <p:cNvPr id="9" name="Freeform: Shape 38">
            <a:extLst>
              <a:ext uri="{FF2B5EF4-FFF2-40B4-BE49-F238E27FC236}">
                <a16:creationId xmlns:a16="http://schemas.microsoft.com/office/drawing/2014/main" id="{06222EDD-BB54-CB4D-B89B-B971883812A1}"/>
              </a:ext>
              <a:ext uri="{C183D7F6-B498-43B3-948B-1728B52AA6E4}">
                <adec:decorative xmlns:adec="http://schemas.microsoft.com/office/drawing/2017/decorative" val="0"/>
              </a:ext>
            </a:extLst>
          </p:cNvPr>
          <p:cNvSpPr/>
          <p:nvPr/>
        </p:nvSpPr>
        <p:spPr>
          <a:xfrm>
            <a:off x="784752" y="3061765"/>
            <a:ext cx="1073318" cy="595217"/>
          </a:xfrm>
          <a:prstGeom prst="roundRect">
            <a:avLst/>
          </a:prstGeom>
          <a:gradFill flip="none" rotWithShape="1">
            <a:gsLst>
              <a:gs pos="0">
                <a:srgbClr val="2A446F"/>
              </a:gs>
              <a:gs pos="99000">
                <a:srgbClr val="0078D4"/>
              </a:gs>
            </a:gsLst>
            <a:lin ang="5400000" scaled="1"/>
            <a:tileRect/>
          </a:gradFill>
          <a:effectLst/>
          <a:scene3d>
            <a:camera prst="orthographicFront">
              <a:rot lat="0" lon="0" rev="0"/>
            </a:camera>
            <a:lightRig rig="twoPt" dir="tl"/>
          </a:scene3d>
          <a:sp3d prstMaterial="flat"/>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Semibold"/>
                <a:ea typeface="+mn-ea"/>
                <a:cs typeface="Segoe UI" panose="020B0502040204020203" pitchFamily="34" charset="0"/>
              </a:rPr>
              <a:t>Current Channel (Preview)</a:t>
            </a:r>
          </a:p>
        </p:txBody>
      </p:sp>
      <p:sp>
        <p:nvSpPr>
          <p:cNvPr id="24" name="TextBox 23">
            <a:extLst>
              <a:ext uri="{FF2B5EF4-FFF2-40B4-BE49-F238E27FC236}">
                <a16:creationId xmlns:a16="http://schemas.microsoft.com/office/drawing/2014/main" id="{2F330AFE-9F50-6A53-9660-99FFB49819FD}"/>
              </a:ext>
            </a:extLst>
          </p:cNvPr>
          <p:cNvSpPr txBox="1"/>
          <p:nvPr/>
        </p:nvSpPr>
        <p:spPr>
          <a:xfrm>
            <a:off x="2062255" y="3061764"/>
            <a:ext cx="3749040" cy="59521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Unscheduled</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 </a:t>
            </a: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multiple</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 releases every </a:t>
            </a: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month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Supported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until the next version is released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Use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to preview new features that are about to ship</a:t>
            </a:r>
          </a:p>
        </p:txBody>
      </p:sp>
      <p:sp>
        <p:nvSpPr>
          <p:cNvPr id="25" name="TextBox 24">
            <a:extLst>
              <a:ext uri="{FF2B5EF4-FFF2-40B4-BE49-F238E27FC236}">
                <a16:creationId xmlns:a16="http://schemas.microsoft.com/office/drawing/2014/main" id="{6EB3CB3F-5A74-7115-5AD7-014449D0912B}"/>
              </a:ext>
            </a:extLst>
          </p:cNvPr>
          <p:cNvSpPr txBox="1"/>
          <p:nvPr/>
        </p:nvSpPr>
        <p:spPr>
          <a:xfrm flipH="1">
            <a:off x="1772802" y="3779387"/>
            <a:ext cx="3749039" cy="340270"/>
          </a:xfrm>
          <a:prstGeom prst="roundRect">
            <a:avLst>
              <a:gd name="adj" fmla="val 50000"/>
            </a:avLst>
          </a:prstGeom>
          <a:solidFill>
            <a:srgbClr val="0078D4"/>
          </a:solidFill>
        </p:spPr>
        <p:txBody>
          <a:bodyPr wrap="square" tIns="36000" bIns="36000" rtlCol="0" anchor="ctr">
            <a:spAutoFit/>
          </a:bodyPr>
          <a:lstStyle>
            <a:defPPr>
              <a:defRPr lang="en-US"/>
            </a:defPPr>
            <a:lvl1pPr algn="ctr">
              <a:defRPr sz="1800" b="1">
                <a:gradFill>
                  <a:gsLst>
                    <a:gs pos="10000">
                      <a:schemeClr val="bg1"/>
                    </a:gs>
                    <a:gs pos="62000">
                      <a:schemeClr val="bg1"/>
                    </a:gs>
                  </a:gsLst>
                  <a:lin ang="13500000" scaled="1"/>
                </a:gradFill>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10000">
                      <a:srgbClr val="FFFFFF"/>
                    </a:gs>
                    <a:gs pos="62000">
                      <a:srgbClr val="FFFFFF"/>
                    </a:gs>
                  </a:gsLst>
                  <a:lin ang="13500000" scaled="1"/>
                </a:gradFill>
                <a:effectLst/>
                <a:uLnTx/>
                <a:uFillTx/>
                <a:latin typeface="Segoe UI Semibold"/>
                <a:ea typeface="+mn-ea"/>
                <a:cs typeface="+mn-cs"/>
              </a:rPr>
              <a:t>Changes added based on feedback and quality </a:t>
            </a:r>
          </a:p>
        </p:txBody>
      </p:sp>
      <p:sp>
        <p:nvSpPr>
          <p:cNvPr id="18" name="TextBox 17">
            <a:extLst>
              <a:ext uri="{FF2B5EF4-FFF2-40B4-BE49-F238E27FC236}">
                <a16:creationId xmlns:a16="http://schemas.microsoft.com/office/drawing/2014/main" id="{31CBEBCA-A47D-5DCD-EE1F-987594AF4B91}"/>
              </a:ext>
            </a:extLst>
          </p:cNvPr>
          <p:cNvSpPr txBox="1"/>
          <p:nvPr/>
        </p:nvSpPr>
        <p:spPr>
          <a:xfrm>
            <a:off x="432751" y="4868973"/>
            <a:ext cx="277484" cy="862031"/>
          </a:xfrm>
          <a:prstGeom prst="rect">
            <a:avLst/>
          </a:prstGeom>
          <a:solidFill>
            <a:schemeClr val="bg1"/>
          </a:solidFill>
        </p:spPr>
        <p:txBody>
          <a:bodyPr vert="vert270"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Production</a:t>
            </a:r>
          </a:p>
        </p:txBody>
      </p:sp>
      <p:sp>
        <p:nvSpPr>
          <p:cNvPr id="11" name="Freeform: Shape 32">
            <a:extLst>
              <a:ext uri="{FF2B5EF4-FFF2-40B4-BE49-F238E27FC236}">
                <a16:creationId xmlns:a16="http://schemas.microsoft.com/office/drawing/2014/main" id="{8F8B6BE2-599C-105A-F695-5602D36BFD49}"/>
              </a:ext>
            </a:extLst>
          </p:cNvPr>
          <p:cNvSpPr/>
          <p:nvPr/>
        </p:nvSpPr>
        <p:spPr>
          <a:xfrm>
            <a:off x="784752" y="4365238"/>
            <a:ext cx="1073318" cy="595217"/>
          </a:xfrm>
          <a:prstGeom prst="roundRect">
            <a:avLst/>
          </a:prstGeom>
          <a:gradFill flip="none" rotWithShape="1">
            <a:gsLst>
              <a:gs pos="0">
                <a:srgbClr val="2A446F"/>
              </a:gs>
              <a:gs pos="99000">
                <a:srgbClr val="0078D4"/>
              </a:gs>
            </a:gsLst>
            <a:lin ang="5400000" scaled="1"/>
            <a:tileRect/>
          </a:gradFill>
          <a:effectLst/>
          <a:scene3d>
            <a:camera prst="orthographicFront">
              <a:rot lat="0" lon="0" rev="0"/>
            </a:camera>
            <a:lightRig rig="twoPt" dir="tl"/>
          </a:scene3d>
          <a:sp3d prstMaterial="flat"/>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Semibold"/>
                <a:ea typeface="+mn-ea"/>
                <a:cs typeface="Segoe UI" panose="020B0502040204020203" pitchFamily="34" charset="0"/>
              </a:rPr>
              <a:t>Current Channel</a:t>
            </a:r>
          </a:p>
        </p:txBody>
      </p:sp>
      <p:sp>
        <p:nvSpPr>
          <p:cNvPr id="28" name="TextBox 27">
            <a:extLst>
              <a:ext uri="{FF2B5EF4-FFF2-40B4-BE49-F238E27FC236}">
                <a16:creationId xmlns:a16="http://schemas.microsoft.com/office/drawing/2014/main" id="{95A6B073-06C8-4CAA-547F-77FAA4B5D3CB}"/>
              </a:ext>
            </a:extLst>
          </p:cNvPr>
          <p:cNvSpPr txBox="1"/>
          <p:nvPr/>
        </p:nvSpPr>
        <p:spPr>
          <a:xfrm>
            <a:off x="2062255" y="4365237"/>
            <a:ext cx="3749040" cy="59521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Unscheduled</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 </a:t>
            </a: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multiple</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 releases every </a:t>
            </a: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month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Supported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until the next version is released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Recommended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for users that want the latest on release</a:t>
            </a:r>
          </a:p>
        </p:txBody>
      </p:sp>
      <p:sp>
        <p:nvSpPr>
          <p:cNvPr id="29" name="TextBox 28">
            <a:extLst>
              <a:ext uri="{FF2B5EF4-FFF2-40B4-BE49-F238E27FC236}">
                <a16:creationId xmlns:a16="http://schemas.microsoft.com/office/drawing/2014/main" id="{4E2B5D4D-624A-5DD8-28D5-F2316204C341}"/>
              </a:ext>
            </a:extLst>
          </p:cNvPr>
          <p:cNvSpPr txBox="1"/>
          <p:nvPr/>
        </p:nvSpPr>
        <p:spPr>
          <a:xfrm flipH="1">
            <a:off x="1772802" y="5177201"/>
            <a:ext cx="3749039" cy="340270"/>
          </a:xfrm>
          <a:prstGeom prst="roundRect">
            <a:avLst>
              <a:gd name="adj" fmla="val 50000"/>
            </a:avLst>
          </a:prstGeom>
          <a:solidFill>
            <a:srgbClr val="0078D4"/>
          </a:solidFill>
        </p:spPr>
        <p:txBody>
          <a:bodyPr wrap="square" tIns="36000" bIns="36000" rtlCol="0" anchor="ctr">
            <a:spAutoFit/>
          </a:bodyPr>
          <a:lstStyle>
            <a:defPPr>
              <a:defRPr lang="en-US"/>
            </a:defPPr>
            <a:lvl1pPr algn="ctr">
              <a:defRPr sz="1800" b="1">
                <a:gradFill>
                  <a:gsLst>
                    <a:gs pos="10000">
                      <a:schemeClr val="bg1"/>
                    </a:gs>
                    <a:gs pos="62000">
                      <a:schemeClr val="bg1"/>
                    </a:gs>
                  </a:gsLst>
                  <a:lin ang="13500000" scaled="1"/>
                </a:gradFill>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10000">
                      <a:srgbClr val="FFFFFF"/>
                    </a:gs>
                    <a:gs pos="62000">
                      <a:srgbClr val="FFFFFF"/>
                    </a:gs>
                  </a:gsLst>
                  <a:lin ang="13500000" scaled="1"/>
                </a:gradFill>
                <a:effectLst/>
                <a:uLnTx/>
                <a:uFillTx/>
                <a:latin typeface="Segoe UI Semibold"/>
                <a:ea typeface="+mn-ea"/>
                <a:cs typeface="+mn-cs"/>
              </a:rPr>
              <a:t>Changes added in 4-8 weeks</a:t>
            </a:r>
          </a:p>
        </p:txBody>
      </p:sp>
      <p:sp>
        <p:nvSpPr>
          <p:cNvPr id="4" name="Freeform: Shape 21">
            <a:extLst>
              <a:ext uri="{FF2B5EF4-FFF2-40B4-BE49-F238E27FC236}">
                <a16:creationId xmlns:a16="http://schemas.microsoft.com/office/drawing/2014/main" id="{378B441E-5EA7-5066-B1D4-47697709F3B9}"/>
              </a:ext>
            </a:extLst>
          </p:cNvPr>
          <p:cNvSpPr/>
          <p:nvPr/>
        </p:nvSpPr>
        <p:spPr>
          <a:xfrm>
            <a:off x="784752" y="5677568"/>
            <a:ext cx="1073318" cy="595217"/>
          </a:xfrm>
          <a:prstGeom prst="roundRect">
            <a:avLst/>
          </a:prstGeom>
          <a:gradFill flip="none" rotWithShape="1">
            <a:gsLst>
              <a:gs pos="0">
                <a:srgbClr val="2A446F"/>
              </a:gs>
              <a:gs pos="99000">
                <a:srgbClr val="0078D4"/>
              </a:gs>
            </a:gsLst>
            <a:lin ang="5400000" scaled="1"/>
            <a:tileRect/>
          </a:gradFill>
          <a:effectLst/>
          <a:scene3d>
            <a:camera prst="orthographicFront">
              <a:rot lat="0" lon="0" rev="0"/>
            </a:camera>
            <a:lightRig rig="twoPt" dir="tl"/>
          </a:scene3d>
          <a:sp3d prstMaterial="flat"/>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Semibold"/>
                <a:ea typeface="+mn-ea"/>
                <a:cs typeface="Segoe UI" panose="020B0502040204020203" pitchFamily="34" charset="0"/>
              </a:rPr>
              <a:t>Monthly Enterprise Channel</a:t>
            </a:r>
          </a:p>
        </p:txBody>
      </p:sp>
      <p:sp>
        <p:nvSpPr>
          <p:cNvPr id="23" name="TextBox 22">
            <a:extLst>
              <a:ext uri="{FF2B5EF4-FFF2-40B4-BE49-F238E27FC236}">
                <a16:creationId xmlns:a16="http://schemas.microsoft.com/office/drawing/2014/main" id="{E8C0DD48-B75F-3C61-3943-80F22452F999}"/>
              </a:ext>
            </a:extLst>
          </p:cNvPr>
          <p:cNvSpPr txBox="1"/>
          <p:nvPr/>
        </p:nvSpPr>
        <p:spPr>
          <a:xfrm>
            <a:off x="2062255" y="5677567"/>
            <a:ext cx="3749040" cy="59521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Scheduled</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 release on </a:t>
            </a: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Patch Tuesday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Supported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for 60 days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Recommended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for enterprise customers</a:t>
            </a:r>
          </a:p>
        </p:txBody>
      </p:sp>
      <p:sp>
        <p:nvSpPr>
          <p:cNvPr id="60" name="TextBox 59">
            <a:extLst>
              <a:ext uri="{FF2B5EF4-FFF2-40B4-BE49-F238E27FC236}">
                <a16:creationId xmlns:a16="http://schemas.microsoft.com/office/drawing/2014/main" id="{FB48FE9E-884D-8952-4D0B-67C9838672A3}"/>
              </a:ext>
            </a:extLst>
          </p:cNvPr>
          <p:cNvSpPr txBox="1"/>
          <p:nvPr/>
        </p:nvSpPr>
        <p:spPr>
          <a:xfrm>
            <a:off x="5904341" y="1741119"/>
            <a:ext cx="5577815" cy="582757"/>
          </a:xfrm>
          <a:prstGeom prst="rect">
            <a:avLst/>
          </a:prstGeom>
          <a:noFill/>
        </p:spPr>
        <p:txBody>
          <a:bodyPr wrap="square" rtlCol="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Define your user personas and leverage </a:t>
            </a:r>
            <a:r>
              <a:rPr kumimoji="0" lang="en-US" sz="1200" b="1" i="0" u="none" strike="noStrike" kern="1200" cap="none" spc="0" normalizeH="0" baseline="0" noProof="0">
                <a:ln>
                  <a:noFill/>
                </a:ln>
                <a:solidFill>
                  <a:prstClr val="black"/>
                </a:solidFill>
                <a:effectLst/>
                <a:uLnTx/>
                <a:uFillTx/>
                <a:latin typeface="Segoe UI"/>
                <a:ea typeface="+mn-ea"/>
                <a:cs typeface="+mn-cs"/>
              </a:rPr>
              <a:t>faster update channels </a:t>
            </a:r>
            <a:r>
              <a:rPr kumimoji="0" lang="en-US" sz="1200" b="0" i="0" u="none" strike="noStrike" kern="1200" cap="none" spc="0" normalizeH="0" baseline="0" noProof="0">
                <a:ln>
                  <a:noFill/>
                </a:ln>
                <a:solidFill>
                  <a:prstClr val="black"/>
                </a:solidFill>
                <a:effectLst/>
                <a:uLnTx/>
                <a:uFillTx/>
                <a:latin typeface="Segoe UI"/>
                <a:ea typeface="+mn-ea"/>
                <a:cs typeface="+mn-cs"/>
              </a:rPr>
              <a:t>to validate new features and changes </a:t>
            </a:r>
            <a:r>
              <a:rPr kumimoji="0" lang="en-US" sz="1200" b="1" i="0" u="none" strike="noStrike" kern="1200" cap="none" spc="0" normalizeH="0" baseline="0" noProof="0">
                <a:ln>
                  <a:noFill/>
                </a:ln>
                <a:solidFill>
                  <a:prstClr val="black"/>
                </a:solidFill>
                <a:effectLst/>
                <a:uLnTx/>
                <a:uFillTx/>
                <a:latin typeface="Segoe UI"/>
                <a:ea typeface="+mn-ea"/>
                <a:cs typeface="+mn-cs"/>
              </a:rPr>
              <a:t>before </a:t>
            </a:r>
            <a:r>
              <a:rPr kumimoji="0" lang="en-US" sz="1200" b="0" i="0" u="none" strike="noStrike" kern="1200" cap="none" spc="0" normalizeH="0" baseline="0" noProof="0">
                <a:ln>
                  <a:noFill/>
                </a:ln>
                <a:solidFill>
                  <a:prstClr val="black"/>
                </a:solidFill>
                <a:effectLst/>
                <a:uLnTx/>
                <a:uFillTx/>
                <a:latin typeface="Segoe UI"/>
                <a:ea typeface="+mn-ea"/>
                <a:cs typeface="+mn-cs"/>
              </a:rPr>
              <a:t>broad deployment</a:t>
            </a:r>
          </a:p>
        </p:txBody>
      </p:sp>
      <p:sp>
        <p:nvSpPr>
          <p:cNvPr id="72" name="TextBox 71">
            <a:extLst>
              <a:ext uri="{FF2B5EF4-FFF2-40B4-BE49-F238E27FC236}">
                <a16:creationId xmlns:a16="http://schemas.microsoft.com/office/drawing/2014/main" id="{4AAE41B5-6139-245F-F546-261BD8B043EC}"/>
              </a:ext>
            </a:extLst>
          </p:cNvPr>
          <p:cNvSpPr txBox="1"/>
          <p:nvPr/>
        </p:nvSpPr>
        <p:spPr>
          <a:xfrm>
            <a:off x="6061497" y="2337145"/>
            <a:ext cx="980427" cy="416255"/>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Beta 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CC (Preview)</a:t>
            </a:r>
          </a:p>
        </p:txBody>
      </p:sp>
      <p:sp>
        <p:nvSpPr>
          <p:cNvPr id="71" name="Rectangle: Diagonal Corners Snipped 7">
            <a:extLst>
              <a:ext uri="{FF2B5EF4-FFF2-40B4-BE49-F238E27FC236}">
                <a16:creationId xmlns:a16="http://schemas.microsoft.com/office/drawing/2014/main" id="{B073B793-579C-9079-82CE-FF912FB3EE67}"/>
              </a:ext>
            </a:extLst>
          </p:cNvPr>
          <p:cNvSpPr/>
          <p:nvPr/>
        </p:nvSpPr>
        <p:spPr>
          <a:xfrm>
            <a:off x="6098742" y="2762622"/>
            <a:ext cx="915761" cy="582757"/>
          </a:xfrm>
          <a:prstGeom prst="roundRect">
            <a:avLst/>
          </a:prstGeom>
          <a:solidFill>
            <a:srgbClr val="0078D4"/>
          </a:solidFill>
          <a:ln>
            <a:noFill/>
          </a:ln>
        </p:spPr>
        <p:style>
          <a:lnRef idx="2">
            <a:schemeClr val="accent4">
              <a:shade val="15000"/>
            </a:schemeClr>
          </a:lnRef>
          <a:fillRef idx="1">
            <a:schemeClr val="accent4"/>
          </a:fillRef>
          <a:effectRef idx="0">
            <a:schemeClr val="accent4"/>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Pioneers</a:t>
            </a:r>
          </a:p>
        </p:txBody>
      </p:sp>
      <p:sp>
        <p:nvSpPr>
          <p:cNvPr id="70" name="TextBox 69">
            <a:extLst>
              <a:ext uri="{FF2B5EF4-FFF2-40B4-BE49-F238E27FC236}">
                <a16:creationId xmlns:a16="http://schemas.microsoft.com/office/drawing/2014/main" id="{37FD449F-AD49-2710-9E2F-BDA46732DA90}"/>
              </a:ext>
            </a:extLst>
          </p:cNvPr>
          <p:cNvSpPr txBox="1"/>
          <p:nvPr/>
        </p:nvSpPr>
        <p:spPr>
          <a:xfrm>
            <a:off x="7593494" y="2337145"/>
            <a:ext cx="915761" cy="416255"/>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Current Channel</a:t>
            </a:r>
          </a:p>
        </p:txBody>
      </p:sp>
      <p:sp>
        <p:nvSpPr>
          <p:cNvPr id="69" name="Rectangle: Diagonal Corners Snipped 8">
            <a:extLst>
              <a:ext uri="{FF2B5EF4-FFF2-40B4-BE49-F238E27FC236}">
                <a16:creationId xmlns:a16="http://schemas.microsoft.com/office/drawing/2014/main" id="{3340E79D-4C86-4749-B192-ED91FBE708B8}"/>
              </a:ext>
            </a:extLst>
          </p:cNvPr>
          <p:cNvSpPr/>
          <p:nvPr/>
        </p:nvSpPr>
        <p:spPr>
          <a:xfrm>
            <a:off x="7593494" y="2762622"/>
            <a:ext cx="915761" cy="582757"/>
          </a:xfrm>
          <a:prstGeom prst="roundRect">
            <a:avLst/>
          </a:prstGeom>
          <a:solidFill>
            <a:srgbClr val="0078D4"/>
          </a:solidFill>
          <a:ln>
            <a:noFill/>
          </a:ln>
        </p:spPr>
        <p:style>
          <a:lnRef idx="2">
            <a:schemeClr val="accent4">
              <a:shade val="15000"/>
            </a:schemeClr>
          </a:lnRef>
          <a:fillRef idx="1">
            <a:schemeClr val="accent4"/>
          </a:fillRef>
          <a:effectRef idx="0">
            <a:schemeClr val="accent4"/>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Early adopters</a:t>
            </a:r>
          </a:p>
        </p:txBody>
      </p:sp>
      <p:sp>
        <p:nvSpPr>
          <p:cNvPr id="68" name="TextBox 67">
            <a:extLst>
              <a:ext uri="{FF2B5EF4-FFF2-40B4-BE49-F238E27FC236}">
                <a16:creationId xmlns:a16="http://schemas.microsoft.com/office/drawing/2014/main" id="{B496957D-789E-FC3C-EE0E-9EFD9A7EAF1A}"/>
              </a:ext>
            </a:extLst>
          </p:cNvPr>
          <p:cNvSpPr txBox="1"/>
          <p:nvPr/>
        </p:nvSpPr>
        <p:spPr>
          <a:xfrm>
            <a:off x="9075462" y="2510526"/>
            <a:ext cx="915761" cy="249753"/>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MEC</a:t>
            </a:r>
          </a:p>
        </p:txBody>
      </p:sp>
      <p:sp>
        <p:nvSpPr>
          <p:cNvPr id="67" name="Rectangle: Diagonal Corners Snipped 9">
            <a:extLst>
              <a:ext uri="{FF2B5EF4-FFF2-40B4-BE49-F238E27FC236}">
                <a16:creationId xmlns:a16="http://schemas.microsoft.com/office/drawing/2014/main" id="{D394598E-2B31-84BE-2611-AE7FD64BBC7F}"/>
              </a:ext>
            </a:extLst>
          </p:cNvPr>
          <p:cNvSpPr/>
          <p:nvPr/>
        </p:nvSpPr>
        <p:spPr>
          <a:xfrm>
            <a:off x="9075462" y="2762622"/>
            <a:ext cx="915761" cy="582757"/>
          </a:xfrm>
          <a:prstGeom prst="roundRect">
            <a:avLst/>
          </a:prstGeom>
          <a:solidFill>
            <a:srgbClr val="0078D4"/>
          </a:solidFill>
          <a:ln>
            <a:noFill/>
          </a:ln>
        </p:spPr>
        <p:style>
          <a:lnRef idx="2">
            <a:schemeClr val="accent4">
              <a:shade val="15000"/>
            </a:schemeClr>
          </a:lnRef>
          <a:fillRef idx="1">
            <a:schemeClr val="accent4"/>
          </a:fillRef>
          <a:effectRef idx="0">
            <a:schemeClr val="accent4"/>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Broad userbase </a:t>
            </a:r>
          </a:p>
        </p:txBody>
      </p:sp>
      <p:sp>
        <p:nvSpPr>
          <p:cNvPr id="66" name="TextBox 65">
            <a:extLst>
              <a:ext uri="{FF2B5EF4-FFF2-40B4-BE49-F238E27FC236}">
                <a16:creationId xmlns:a16="http://schemas.microsoft.com/office/drawing/2014/main" id="{D658FD41-9855-543E-D75B-2AFD1106AD52}"/>
              </a:ext>
            </a:extLst>
          </p:cNvPr>
          <p:cNvSpPr txBox="1"/>
          <p:nvPr/>
        </p:nvSpPr>
        <p:spPr>
          <a:xfrm>
            <a:off x="10557429" y="2510467"/>
            <a:ext cx="915761" cy="249753"/>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SAEC</a:t>
            </a:r>
          </a:p>
        </p:txBody>
      </p:sp>
      <p:sp>
        <p:nvSpPr>
          <p:cNvPr id="65" name="Rectangle: Diagonal Corners Snipped 10">
            <a:extLst>
              <a:ext uri="{FF2B5EF4-FFF2-40B4-BE49-F238E27FC236}">
                <a16:creationId xmlns:a16="http://schemas.microsoft.com/office/drawing/2014/main" id="{007884BA-303F-A6A8-B860-B3CD2A448F06}"/>
              </a:ext>
            </a:extLst>
          </p:cNvPr>
          <p:cNvSpPr/>
          <p:nvPr/>
        </p:nvSpPr>
        <p:spPr>
          <a:xfrm>
            <a:off x="10570213" y="2760279"/>
            <a:ext cx="915761" cy="582757"/>
          </a:xfrm>
          <a:prstGeom prst="roundRect">
            <a:avLst/>
          </a:prstGeom>
          <a:solidFill>
            <a:srgbClr val="0078D4"/>
          </a:solidFill>
          <a:ln>
            <a:noFill/>
          </a:ln>
        </p:spPr>
        <p:style>
          <a:lnRef idx="2">
            <a:schemeClr val="accent4">
              <a:shade val="15000"/>
            </a:schemeClr>
          </a:lnRef>
          <a:fillRef idx="1">
            <a:schemeClr val="accent4"/>
          </a:fillRef>
          <a:effectRef idx="0">
            <a:schemeClr val="accent4"/>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Non-human devices </a:t>
            </a:r>
          </a:p>
        </p:txBody>
      </p:sp>
      <p:sp>
        <p:nvSpPr>
          <p:cNvPr id="38" name="TextBox 37">
            <a:extLst>
              <a:ext uri="{FF2B5EF4-FFF2-40B4-BE49-F238E27FC236}">
                <a16:creationId xmlns:a16="http://schemas.microsoft.com/office/drawing/2014/main" id="{38EB7EDD-A253-D42E-C820-7E91B9E2C497}"/>
              </a:ext>
            </a:extLst>
          </p:cNvPr>
          <p:cNvSpPr txBox="1"/>
          <p:nvPr/>
        </p:nvSpPr>
        <p:spPr>
          <a:xfrm>
            <a:off x="5947701" y="3510532"/>
            <a:ext cx="5577815" cy="803838"/>
          </a:xfrm>
          <a:prstGeom prst="rect">
            <a:avLst/>
          </a:prstGeom>
          <a:noFill/>
        </p:spPr>
        <p:txBody>
          <a:bodyPr wrap="square" rtlCol="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For broad deployment, implement </a:t>
            </a:r>
            <a:r>
              <a:rPr kumimoji="0" lang="en-US" sz="1200" b="1" i="0" u="none" strike="noStrike" kern="1200" cap="none" spc="0" normalizeH="0" baseline="0" noProof="0">
                <a:ln>
                  <a:noFill/>
                </a:ln>
                <a:solidFill>
                  <a:prstClr val="black"/>
                </a:solidFill>
                <a:effectLst/>
                <a:uLnTx/>
                <a:uFillTx/>
                <a:latin typeface="Segoe UI"/>
                <a:ea typeface="+mn-ea"/>
                <a:cs typeface="+mn-cs"/>
              </a:rPr>
              <a:t>custom rollout waves</a:t>
            </a:r>
            <a:r>
              <a:rPr kumimoji="0" lang="en-US" sz="1200" b="0" i="0" u="none" strike="noStrike" kern="1200" cap="none" spc="0" normalizeH="0" baseline="0" noProof="0">
                <a:ln>
                  <a:noFill/>
                </a:ln>
                <a:solidFill>
                  <a:prstClr val="black"/>
                </a:solidFill>
                <a:effectLst/>
                <a:uLnTx/>
                <a:uFillTx/>
                <a:latin typeface="Segoe UI"/>
                <a:ea typeface="+mn-ea"/>
                <a:cs typeface="+mn-cs"/>
              </a:rPr>
              <a:t>, controlling which users go first, while giving sufficient time to pause and rollback if the need arises</a:t>
            </a:r>
          </a:p>
        </p:txBody>
      </p:sp>
      <p:sp>
        <p:nvSpPr>
          <p:cNvPr id="8" name="Arrow: Down 35">
            <a:extLst>
              <a:ext uri="{FF2B5EF4-FFF2-40B4-BE49-F238E27FC236}">
                <a16:creationId xmlns:a16="http://schemas.microsoft.com/office/drawing/2014/main" id="{2C266E0D-723B-F5B4-1CDC-9837A6078D95}"/>
              </a:ext>
              <a:ext uri="{C183D7F6-B498-43B3-948B-1728B52AA6E4}">
                <adec:decorative xmlns:adec="http://schemas.microsoft.com/office/drawing/2017/decorative" val="1"/>
              </a:ext>
            </a:extLst>
          </p:cNvPr>
          <p:cNvSpPr/>
          <p:nvPr/>
        </p:nvSpPr>
        <p:spPr>
          <a:xfrm>
            <a:off x="1151349" y="3536371"/>
            <a:ext cx="340124" cy="680248"/>
          </a:xfrm>
          <a:prstGeom prst="downArrow">
            <a:avLst/>
          </a:prstGeom>
          <a:gradFill>
            <a:gsLst>
              <a:gs pos="0">
                <a:srgbClr val="D9D9D6">
                  <a:alpha val="0"/>
                </a:srgbClr>
              </a:gs>
              <a:gs pos="99000">
                <a:srgbClr val="D9D9D6"/>
              </a:gs>
            </a:gsLst>
            <a:lin ang="5400000" scaled="1"/>
          </a:gradFill>
          <a:ln>
            <a:noFill/>
          </a:ln>
          <a:effectLst/>
          <a:scene3d>
            <a:camera prst="orthographicFront">
              <a:rot lat="0" lon="0" rev="0"/>
            </a:camera>
            <a:lightRig rig="twoPt" dir="tl"/>
          </a:scene3d>
          <a:sp3d prstMaterial="flat"/>
        </p:spPr>
        <p:style>
          <a:lnRef idx="0">
            <a:schemeClr val="lt1">
              <a:hueOff val="0"/>
              <a:satOff val="0"/>
              <a:lumOff val="0"/>
              <a:alphaOff val="0"/>
            </a:schemeClr>
          </a:lnRef>
          <a:fillRef idx="1">
            <a:schemeClr val="accent1">
              <a:tint val="50000"/>
              <a:hueOff val="0"/>
              <a:satOff val="0"/>
              <a:lumOff val="0"/>
              <a:alphaOff val="0"/>
            </a:schemeClr>
          </a:fillRef>
          <a:effectRef idx="3">
            <a:schemeClr val="accent1">
              <a:tint val="50000"/>
              <a:hueOff val="0"/>
              <a:satOff val="0"/>
              <a:lumOff val="0"/>
              <a:alphaOff val="0"/>
            </a:schemeClr>
          </a:effectRef>
          <a:fontRef idx="minor">
            <a:schemeClr val="lt1">
              <a:hueOff val="0"/>
              <a:satOff val="0"/>
              <a:lumOff val="0"/>
              <a:alphaOff val="0"/>
            </a:schemeClr>
          </a:fontRef>
        </p:style>
        <p:txBody>
          <a:bodyPr vert="horz"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Segoe UI Semibold"/>
              <a:ea typeface="+mn-ea"/>
              <a:cs typeface="Segoe UI" panose="020B0502040204020203" pitchFamily="34" charset="0"/>
            </a:endParaRPr>
          </a:p>
        </p:txBody>
      </p:sp>
      <p:sp>
        <p:nvSpPr>
          <p:cNvPr id="19" name="Left Brace 18">
            <a:extLst>
              <a:ext uri="{FF2B5EF4-FFF2-40B4-BE49-F238E27FC236}">
                <a16:creationId xmlns:a16="http://schemas.microsoft.com/office/drawing/2014/main" id="{2DA91EF0-8633-CAD4-A3D3-A361A9242834}"/>
              </a:ext>
              <a:ext uri="{C183D7F6-B498-43B3-948B-1728B52AA6E4}">
                <adec:decorative xmlns:adec="http://schemas.microsoft.com/office/drawing/2017/decorative" val="1"/>
              </a:ext>
            </a:extLst>
          </p:cNvPr>
          <p:cNvSpPr/>
          <p:nvPr/>
        </p:nvSpPr>
        <p:spPr>
          <a:xfrm>
            <a:off x="558442" y="2033538"/>
            <a:ext cx="177777" cy="1325835"/>
          </a:xfrm>
          <a:prstGeom prst="leftBrace">
            <a:avLst/>
          </a:prstGeom>
          <a:ln w="9525">
            <a:solidFill>
              <a:srgbClr val="B1B3B3"/>
            </a:solidFill>
          </a:ln>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Left Brace 16">
            <a:extLst>
              <a:ext uri="{FF2B5EF4-FFF2-40B4-BE49-F238E27FC236}">
                <a16:creationId xmlns:a16="http://schemas.microsoft.com/office/drawing/2014/main" id="{6CFB81B4-6241-9BB6-E138-AEE7075DAC33}"/>
              </a:ext>
              <a:ext uri="{C183D7F6-B498-43B3-948B-1728B52AA6E4}">
                <adec:decorative xmlns:adec="http://schemas.microsoft.com/office/drawing/2017/decorative" val="1"/>
              </a:ext>
            </a:extLst>
          </p:cNvPr>
          <p:cNvSpPr/>
          <p:nvPr/>
        </p:nvSpPr>
        <p:spPr>
          <a:xfrm>
            <a:off x="549175" y="4637661"/>
            <a:ext cx="177777" cy="1325835"/>
          </a:xfrm>
          <a:prstGeom prst="leftBrace">
            <a:avLst/>
          </a:prstGeom>
          <a:ln w="9525">
            <a:solidFill>
              <a:srgbClr val="B1B3B3"/>
            </a:solidFill>
          </a:ln>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30" name="Straight Arrow Connector 29">
            <a:extLst>
              <a:ext uri="{FF2B5EF4-FFF2-40B4-BE49-F238E27FC236}">
                <a16:creationId xmlns:a16="http://schemas.microsoft.com/office/drawing/2014/main" id="{E138B4A9-C889-FB3D-D74B-2878383A9998}"/>
              </a:ext>
              <a:ext uri="{C183D7F6-B498-43B3-948B-1728B52AA6E4}">
                <adec:decorative xmlns:adec="http://schemas.microsoft.com/office/drawing/2017/decorative" val="1"/>
              </a:ext>
            </a:extLst>
          </p:cNvPr>
          <p:cNvCxnSpPr>
            <a:cxnSpLocks/>
          </p:cNvCxnSpPr>
          <p:nvPr/>
        </p:nvCxnSpPr>
        <p:spPr>
          <a:xfrm flipH="1">
            <a:off x="1491473" y="2636637"/>
            <a:ext cx="449087"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ADB79C1-4AA1-E95D-DB1E-C743182F3D56}"/>
              </a:ext>
              <a:ext uri="{C183D7F6-B498-43B3-948B-1728B52AA6E4}">
                <adec:decorative xmlns:adec="http://schemas.microsoft.com/office/drawing/2017/decorative" val="1"/>
              </a:ext>
            </a:extLst>
          </p:cNvPr>
          <p:cNvCxnSpPr>
            <a:cxnSpLocks/>
          </p:cNvCxnSpPr>
          <p:nvPr/>
        </p:nvCxnSpPr>
        <p:spPr>
          <a:xfrm flipH="1">
            <a:off x="1491473" y="3949522"/>
            <a:ext cx="449087"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955BFD5-579F-F05D-0379-95BA9AE1A093}"/>
              </a:ext>
              <a:ext uri="{C183D7F6-B498-43B3-948B-1728B52AA6E4}">
                <adec:decorative xmlns:adec="http://schemas.microsoft.com/office/drawing/2017/decorative" val="1"/>
              </a:ext>
            </a:extLst>
          </p:cNvPr>
          <p:cNvCxnSpPr>
            <a:cxnSpLocks/>
          </p:cNvCxnSpPr>
          <p:nvPr/>
        </p:nvCxnSpPr>
        <p:spPr>
          <a:xfrm flipH="1">
            <a:off x="1491473" y="5347336"/>
            <a:ext cx="449087"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BEF736F-4CA2-BEE2-8DC8-2A6E1DE94A28}"/>
              </a:ext>
            </a:extLst>
          </p:cNvPr>
          <p:cNvSpPr txBox="1"/>
          <p:nvPr/>
        </p:nvSpPr>
        <p:spPr>
          <a:xfrm>
            <a:off x="6997554" y="5119029"/>
            <a:ext cx="582211" cy="2616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7 days</a:t>
            </a:r>
          </a:p>
        </p:txBody>
      </p:sp>
      <p:sp>
        <p:nvSpPr>
          <p:cNvPr id="47" name="TextBox 46">
            <a:extLst>
              <a:ext uri="{FF2B5EF4-FFF2-40B4-BE49-F238E27FC236}">
                <a16:creationId xmlns:a16="http://schemas.microsoft.com/office/drawing/2014/main" id="{83FE9311-2646-825F-2621-430A99CAE9E8}"/>
              </a:ext>
            </a:extLst>
          </p:cNvPr>
          <p:cNvSpPr txBox="1"/>
          <p:nvPr/>
        </p:nvSpPr>
        <p:spPr>
          <a:xfrm>
            <a:off x="6179708" y="4360367"/>
            <a:ext cx="915761" cy="249753"/>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Wave 1 (UV)</a:t>
            </a:r>
          </a:p>
        </p:txBody>
      </p:sp>
      <p:sp>
        <p:nvSpPr>
          <p:cNvPr id="53" name="TextBox 52">
            <a:extLst>
              <a:ext uri="{FF2B5EF4-FFF2-40B4-BE49-F238E27FC236}">
                <a16:creationId xmlns:a16="http://schemas.microsoft.com/office/drawing/2014/main" id="{77DE438B-2DA4-C620-9D49-E3B897CDD1E7}"/>
              </a:ext>
            </a:extLst>
          </p:cNvPr>
          <p:cNvSpPr txBox="1"/>
          <p:nvPr/>
        </p:nvSpPr>
        <p:spPr>
          <a:xfrm>
            <a:off x="5874607" y="4619524"/>
            <a:ext cx="1581768" cy="499505"/>
          </a:xfrm>
          <a:prstGeom prst="chevron">
            <a:avLst/>
          </a:prstGeom>
          <a:solidFill>
            <a:srgbClr val="0078D4"/>
          </a:solidFill>
          <a:ln>
            <a:noFill/>
          </a:ln>
        </p:spPr>
        <p:style>
          <a:lnRef idx="0">
            <a:scrgbClr r="0" g="0" b="0"/>
          </a:lnRef>
          <a:fillRef idx="0">
            <a:scrgbClr r="0" g="0" b="0"/>
          </a:fillRef>
          <a:effectRef idx="0">
            <a:scrgbClr r="0" g="0" b="0"/>
          </a:effectRef>
          <a:fontRef idx="minor">
            <a:schemeClr val="lt1"/>
          </a:fontRef>
        </p:style>
        <p:txBody>
          <a:bodyPr spcFirstLastPara="0" vert="horz" wrap="square" lIns="81356" tIns="81356" rIns="81356" bIns="81356" numCol="1" spcCol="1270" anchor="ctr" anchorCtr="0">
            <a:noAutofit/>
          </a:bodyPr>
          <a:lstStyle>
            <a:defPPr>
              <a:defRPr lang="en-US"/>
            </a:defPPr>
            <a:lvl1pPr lvl="0" indent="0" algn="ctr" defTabSz="488950">
              <a:lnSpc>
                <a:spcPct val="90000"/>
              </a:lnSpc>
              <a:spcBef>
                <a:spcPct val="0"/>
              </a:spcBef>
              <a:spcAft>
                <a:spcPct val="35000"/>
              </a:spcAft>
              <a:buNone/>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1-10% representation</a:t>
            </a:r>
          </a:p>
        </p:txBody>
      </p:sp>
      <p:sp>
        <p:nvSpPr>
          <p:cNvPr id="44" name="TextBox 43">
            <a:extLst>
              <a:ext uri="{FF2B5EF4-FFF2-40B4-BE49-F238E27FC236}">
                <a16:creationId xmlns:a16="http://schemas.microsoft.com/office/drawing/2014/main" id="{AE096E29-5895-A7F2-AC9D-7B7B6E8897AE}"/>
              </a:ext>
            </a:extLst>
          </p:cNvPr>
          <p:cNvSpPr txBox="1"/>
          <p:nvPr/>
        </p:nvSpPr>
        <p:spPr>
          <a:xfrm>
            <a:off x="8297232" y="5119029"/>
            <a:ext cx="713657" cy="2616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1-5 days</a:t>
            </a:r>
          </a:p>
        </p:txBody>
      </p:sp>
      <p:sp>
        <p:nvSpPr>
          <p:cNvPr id="48" name="TextBox 47">
            <a:extLst>
              <a:ext uri="{FF2B5EF4-FFF2-40B4-BE49-F238E27FC236}">
                <a16:creationId xmlns:a16="http://schemas.microsoft.com/office/drawing/2014/main" id="{B9C54F28-6E04-E5B9-31CE-FFE8CF144EED}"/>
              </a:ext>
            </a:extLst>
          </p:cNvPr>
          <p:cNvSpPr txBox="1"/>
          <p:nvPr/>
        </p:nvSpPr>
        <p:spPr>
          <a:xfrm>
            <a:off x="7557735" y="4360367"/>
            <a:ext cx="915761" cy="249753"/>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Wave 2</a:t>
            </a:r>
          </a:p>
        </p:txBody>
      </p:sp>
      <p:sp>
        <p:nvSpPr>
          <p:cNvPr id="52" name="TextBox 51">
            <a:extLst>
              <a:ext uri="{FF2B5EF4-FFF2-40B4-BE49-F238E27FC236}">
                <a16:creationId xmlns:a16="http://schemas.microsoft.com/office/drawing/2014/main" id="{7A4B7734-8574-81AD-6C3A-7E004538899D}"/>
              </a:ext>
            </a:extLst>
          </p:cNvPr>
          <p:cNvSpPr txBox="1"/>
          <p:nvPr/>
        </p:nvSpPr>
        <p:spPr>
          <a:xfrm>
            <a:off x="7267001" y="4619524"/>
            <a:ext cx="1581768" cy="499505"/>
          </a:xfrm>
          <a:prstGeom prst="chevron">
            <a:avLst/>
          </a:prstGeom>
          <a:solidFill>
            <a:srgbClr val="0078D4"/>
          </a:solidFill>
          <a:ln>
            <a:noFill/>
          </a:ln>
        </p:spPr>
        <p:style>
          <a:lnRef idx="0">
            <a:scrgbClr r="0" g="0" b="0"/>
          </a:lnRef>
          <a:fillRef idx="0">
            <a:scrgbClr r="0" g="0" b="0"/>
          </a:fillRef>
          <a:effectRef idx="0">
            <a:scrgbClr r="0" g="0" b="0"/>
          </a:effectRef>
          <a:fontRef idx="minor">
            <a:schemeClr val="lt1"/>
          </a:fontRef>
        </p:style>
        <p:txBody>
          <a:bodyPr spcFirstLastPara="0" vert="horz" wrap="square" lIns="81356" tIns="81356" rIns="81356" bIns="81356" numCol="1" spcCol="1270" anchor="ctr" anchorCtr="0">
            <a:noAutofit/>
          </a:bodyPr>
          <a:lstStyle>
            <a:defPPr>
              <a:defRPr lang="en-US"/>
            </a:defPPr>
            <a:lvl1pPr lvl="0" indent="0" algn="ctr" defTabSz="488950">
              <a:lnSpc>
                <a:spcPct val="90000"/>
              </a:lnSpc>
              <a:spcBef>
                <a:spcPct val="0"/>
              </a:spcBef>
              <a:spcAft>
                <a:spcPct val="35000"/>
              </a:spcAft>
              <a:buNone/>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10-15% of users</a:t>
            </a:r>
          </a:p>
        </p:txBody>
      </p:sp>
      <p:sp>
        <p:nvSpPr>
          <p:cNvPr id="46" name="TextBox 45">
            <a:extLst>
              <a:ext uri="{FF2B5EF4-FFF2-40B4-BE49-F238E27FC236}">
                <a16:creationId xmlns:a16="http://schemas.microsoft.com/office/drawing/2014/main" id="{680E2F1F-C44B-8080-4B71-A41DD0F7C7C8}"/>
              </a:ext>
            </a:extLst>
          </p:cNvPr>
          <p:cNvSpPr txBox="1"/>
          <p:nvPr/>
        </p:nvSpPr>
        <p:spPr>
          <a:xfrm>
            <a:off x="9703587" y="5119029"/>
            <a:ext cx="713657" cy="2616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1-5 days</a:t>
            </a:r>
          </a:p>
        </p:txBody>
      </p:sp>
      <p:sp>
        <p:nvSpPr>
          <p:cNvPr id="49" name="TextBox 48">
            <a:extLst>
              <a:ext uri="{FF2B5EF4-FFF2-40B4-BE49-F238E27FC236}">
                <a16:creationId xmlns:a16="http://schemas.microsoft.com/office/drawing/2014/main" id="{2F5DE474-0F1B-981E-E65D-BE4B902A6EFE}"/>
              </a:ext>
            </a:extLst>
          </p:cNvPr>
          <p:cNvSpPr txBox="1"/>
          <p:nvPr/>
        </p:nvSpPr>
        <p:spPr>
          <a:xfrm>
            <a:off x="8935762" y="4360367"/>
            <a:ext cx="915761" cy="249753"/>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Wave 3</a:t>
            </a:r>
          </a:p>
        </p:txBody>
      </p:sp>
      <p:sp>
        <p:nvSpPr>
          <p:cNvPr id="54" name="TextBox 53">
            <a:extLst>
              <a:ext uri="{FF2B5EF4-FFF2-40B4-BE49-F238E27FC236}">
                <a16:creationId xmlns:a16="http://schemas.microsoft.com/office/drawing/2014/main" id="{1800EE63-0748-5B75-A2A9-E5222C9410CB}"/>
              </a:ext>
            </a:extLst>
          </p:cNvPr>
          <p:cNvSpPr txBox="1"/>
          <p:nvPr/>
        </p:nvSpPr>
        <p:spPr>
          <a:xfrm>
            <a:off x="8659395" y="4619524"/>
            <a:ext cx="1581768" cy="499505"/>
          </a:xfrm>
          <a:prstGeom prst="chevron">
            <a:avLst/>
          </a:prstGeom>
          <a:solidFill>
            <a:srgbClr val="0078D4"/>
          </a:solidFill>
          <a:ln>
            <a:noFill/>
          </a:ln>
        </p:spPr>
        <p:style>
          <a:lnRef idx="0">
            <a:scrgbClr r="0" g="0" b="0"/>
          </a:lnRef>
          <a:fillRef idx="0">
            <a:scrgbClr r="0" g="0" b="0"/>
          </a:fillRef>
          <a:effectRef idx="0">
            <a:scrgbClr r="0" g="0" b="0"/>
          </a:effectRef>
          <a:fontRef idx="minor">
            <a:schemeClr val="lt1"/>
          </a:fontRef>
        </p:style>
        <p:txBody>
          <a:bodyPr spcFirstLastPara="0" vert="horz" wrap="square" lIns="81356" tIns="81356" rIns="81356" bIns="81356" numCol="1" spcCol="1270" anchor="ctr" anchorCtr="0">
            <a:noAutofit/>
          </a:bodyPr>
          <a:lstStyle>
            <a:defPPr>
              <a:defRPr lang="en-US"/>
            </a:defPPr>
            <a:lvl1pPr lvl="0" indent="0" algn="ctr" defTabSz="488950">
              <a:lnSpc>
                <a:spcPct val="90000"/>
              </a:lnSpc>
              <a:spcBef>
                <a:spcPct val="0"/>
              </a:spcBef>
              <a:spcAft>
                <a:spcPct val="35000"/>
              </a:spcAft>
              <a:buNone/>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10-15% of users</a:t>
            </a:r>
          </a:p>
        </p:txBody>
      </p:sp>
      <p:sp>
        <p:nvSpPr>
          <p:cNvPr id="50" name="TextBox 49">
            <a:extLst>
              <a:ext uri="{FF2B5EF4-FFF2-40B4-BE49-F238E27FC236}">
                <a16:creationId xmlns:a16="http://schemas.microsoft.com/office/drawing/2014/main" id="{F035799D-B4F7-8CE2-8DC3-173EA3D9AEA7}"/>
              </a:ext>
            </a:extLst>
          </p:cNvPr>
          <p:cNvSpPr txBox="1"/>
          <p:nvPr/>
        </p:nvSpPr>
        <p:spPr>
          <a:xfrm>
            <a:off x="10311633" y="4360367"/>
            <a:ext cx="915761" cy="249753"/>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Wave 4</a:t>
            </a:r>
          </a:p>
        </p:txBody>
      </p:sp>
      <p:sp>
        <p:nvSpPr>
          <p:cNvPr id="51" name="TextBox 50">
            <a:extLst>
              <a:ext uri="{FF2B5EF4-FFF2-40B4-BE49-F238E27FC236}">
                <a16:creationId xmlns:a16="http://schemas.microsoft.com/office/drawing/2014/main" id="{21007FB1-2C9D-0E05-EA06-8E6B2FDDAF0D}"/>
              </a:ext>
            </a:extLst>
          </p:cNvPr>
          <p:cNvSpPr txBox="1"/>
          <p:nvPr/>
        </p:nvSpPr>
        <p:spPr>
          <a:xfrm>
            <a:off x="10051790" y="4619524"/>
            <a:ext cx="1581768" cy="499505"/>
          </a:xfrm>
          <a:prstGeom prst="chevron">
            <a:avLst/>
          </a:prstGeom>
          <a:solidFill>
            <a:srgbClr val="0078D4"/>
          </a:solidFill>
          <a:ln>
            <a:noFill/>
          </a:ln>
        </p:spPr>
        <p:style>
          <a:lnRef idx="0">
            <a:scrgbClr r="0" g="0" b="0"/>
          </a:lnRef>
          <a:fillRef idx="0">
            <a:scrgbClr r="0" g="0" b="0"/>
          </a:fillRef>
          <a:effectRef idx="0">
            <a:scrgbClr r="0" g="0" b="0"/>
          </a:effectRef>
          <a:fontRef idx="minor">
            <a:schemeClr val="lt1"/>
          </a:fontRef>
        </p:style>
        <p:txBody>
          <a:bodyPr spcFirstLastPara="0" vert="horz" wrap="square" lIns="81356" tIns="81356" rIns="81356" bIns="81356" numCol="1" spcCol="1270" anchor="ctr" anchorCtr="0">
            <a:noAutofit/>
          </a:bodyPr>
          <a:lstStyle>
            <a:defPPr>
              <a:defRPr lang="en-US"/>
            </a:defPPr>
            <a:lvl1pPr lvl="0" indent="0" algn="ctr" defTabSz="488950">
              <a:lnSpc>
                <a:spcPct val="90000"/>
              </a:lnSpc>
              <a:spcBef>
                <a:spcPct val="0"/>
              </a:spcBef>
              <a:spcAft>
                <a:spcPct val="35000"/>
              </a:spcAft>
              <a:buNone/>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All remaining devices</a:t>
            </a:r>
          </a:p>
        </p:txBody>
      </p:sp>
      <p:sp>
        <p:nvSpPr>
          <p:cNvPr id="36" name="TextBox 35">
            <a:extLst>
              <a:ext uri="{FF2B5EF4-FFF2-40B4-BE49-F238E27FC236}">
                <a16:creationId xmlns:a16="http://schemas.microsoft.com/office/drawing/2014/main" id="{6FB680E9-B1B2-41C6-0A63-D89CD56CE82D}"/>
              </a:ext>
            </a:extLst>
          </p:cNvPr>
          <p:cNvSpPr txBox="1"/>
          <p:nvPr/>
        </p:nvSpPr>
        <p:spPr>
          <a:xfrm>
            <a:off x="5895374" y="5516209"/>
            <a:ext cx="5630135" cy="756576"/>
          </a:xfrm>
          <a:prstGeom prst="rect">
            <a:avLst/>
          </a:prstGeom>
          <a:noFill/>
        </p:spPr>
        <p:txBody>
          <a:bodyPr wrap="square">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Confidently move to a monthly update channel to take advantage of Microsoft 365 Copilot apps while knowing </a:t>
            </a:r>
            <a:r>
              <a:rPr kumimoji="0" lang="en-US" sz="1200" b="0" i="0" u="none" strike="noStrike" kern="1200" cap="none" spc="0" normalizeH="0" baseline="0" noProof="0">
                <a:ln>
                  <a:noFill/>
                </a:ln>
                <a:solidFill>
                  <a:srgbClr val="000000"/>
                </a:solidFill>
                <a:effectLst/>
                <a:uLnTx/>
                <a:uFillTx/>
                <a:latin typeface="Segoe UI"/>
                <a:ea typeface="+mn-ea"/>
                <a:cs typeface="Segoe UI"/>
              </a:rPr>
              <a:t>App Assure </a:t>
            </a:r>
            <a:r>
              <a:rPr kumimoji="0" lang="en-US" sz="1200" b="0" i="0" u="none" strike="noStrike" kern="1200" cap="none" spc="0" normalizeH="0" baseline="0" noProof="0">
                <a:ln>
                  <a:noFill/>
                </a:ln>
                <a:solidFill>
                  <a:prstClr val="black"/>
                </a:solidFill>
                <a:effectLst/>
                <a:uLnTx/>
                <a:uFillTx/>
                <a:latin typeface="Segoe UI"/>
                <a:ea typeface="+mn-ea"/>
                <a:cs typeface="+mn-cs"/>
              </a:rPr>
              <a:t>will help </a:t>
            </a:r>
            <a:r>
              <a:rPr kumimoji="0" lang="en-US" sz="1200" b="1" i="0" u="none" strike="noStrike" kern="1200" cap="none" spc="0" normalizeH="0" baseline="0" noProof="0">
                <a:ln>
                  <a:noFill/>
                </a:ln>
                <a:solidFill>
                  <a:prstClr val="black"/>
                </a:solidFill>
                <a:effectLst/>
                <a:uLnTx/>
                <a:uFillTx/>
                <a:latin typeface="Segoe UI"/>
                <a:ea typeface="+mn-ea"/>
                <a:cs typeface="+mn-cs"/>
              </a:rPr>
              <a:t>remediate</a:t>
            </a:r>
            <a:r>
              <a:rPr kumimoji="0" lang="en-US" sz="1200" b="0" i="0" u="none" strike="noStrike" kern="1200" cap="none" spc="0" normalizeH="0" baseline="0" noProof="0">
                <a:ln>
                  <a:noFill/>
                </a:ln>
                <a:solidFill>
                  <a:prstClr val="black"/>
                </a:solidFill>
                <a:effectLst/>
                <a:uLnTx/>
                <a:uFillTx/>
                <a:latin typeface="Segoe UI"/>
                <a:ea typeface="+mn-ea"/>
                <a:cs typeface="+mn-cs"/>
              </a:rPr>
              <a:t> any </a:t>
            </a:r>
            <a:r>
              <a:rPr kumimoji="0" lang="en-US" sz="1200" b="1" i="0" u="none" strike="noStrike" kern="1200" cap="none" spc="0" normalizeH="0" baseline="0" noProof="0">
                <a:ln>
                  <a:noFill/>
                </a:ln>
                <a:solidFill>
                  <a:prstClr val="black"/>
                </a:solidFill>
                <a:effectLst/>
                <a:uLnTx/>
                <a:uFillTx/>
                <a:latin typeface="Segoe UI"/>
                <a:ea typeface="+mn-ea"/>
                <a:cs typeface="+mn-cs"/>
              </a:rPr>
              <a:t>app compatibility </a:t>
            </a:r>
            <a:r>
              <a:rPr kumimoji="0" lang="en-US" sz="1200" b="0" i="0" u="none" strike="noStrike" kern="1200" cap="none" spc="0" normalizeH="0" baseline="0" noProof="0">
                <a:ln>
                  <a:noFill/>
                </a:ln>
                <a:solidFill>
                  <a:prstClr val="black"/>
                </a:solidFill>
                <a:effectLst/>
                <a:uLnTx/>
                <a:uFillTx/>
                <a:latin typeface="Segoe UI"/>
                <a:ea typeface="+mn-ea"/>
                <a:cs typeface="+mn-cs"/>
              </a:rPr>
              <a:t>issues: </a:t>
            </a:r>
            <a:r>
              <a:rPr kumimoji="0" lang="en-US" sz="1200" b="0" i="0" u="none" strike="noStrike" kern="1200" cap="none" spc="0" normalizeH="0" baseline="0" noProof="0">
                <a:ln>
                  <a:noFill/>
                </a:ln>
                <a:solidFill>
                  <a:prstClr val="black"/>
                </a:solidFill>
                <a:effectLst/>
                <a:uLnTx/>
                <a:uFillTx/>
                <a:latin typeface="Segoe UI"/>
                <a:ea typeface="+mn-ea"/>
                <a:cs typeface="+mn-cs"/>
                <a:hlinkClick r:id="rId3"/>
              </a:rPr>
              <a:t>http://aka.ms/AppAssure</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
        <p:nvSpPr>
          <p:cNvPr id="41" name="Left Bracket 40">
            <a:extLst>
              <a:ext uri="{FF2B5EF4-FFF2-40B4-BE49-F238E27FC236}">
                <a16:creationId xmlns:a16="http://schemas.microsoft.com/office/drawing/2014/main" id="{9712EEC1-B3B4-C34C-CDE8-CEF45FB7C848}"/>
              </a:ext>
              <a:ext uri="{C183D7F6-B498-43B3-948B-1728B52AA6E4}">
                <adec:decorative xmlns:adec="http://schemas.microsoft.com/office/drawing/2017/decorative" val="1"/>
              </a:ext>
            </a:extLst>
          </p:cNvPr>
          <p:cNvSpPr/>
          <p:nvPr/>
        </p:nvSpPr>
        <p:spPr>
          <a:xfrm rot="16200000">
            <a:off x="7225376" y="4699091"/>
            <a:ext cx="83251" cy="999012"/>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43" name="Left Bracket 42">
            <a:extLst>
              <a:ext uri="{FF2B5EF4-FFF2-40B4-BE49-F238E27FC236}">
                <a16:creationId xmlns:a16="http://schemas.microsoft.com/office/drawing/2014/main" id="{F586C029-62C2-994E-3C9B-8A92B6B20164}"/>
              </a:ext>
              <a:ext uri="{C183D7F6-B498-43B3-948B-1728B52AA6E4}">
                <adec:decorative xmlns:adec="http://schemas.microsoft.com/office/drawing/2017/decorative" val="1"/>
              </a:ext>
            </a:extLst>
          </p:cNvPr>
          <p:cNvSpPr/>
          <p:nvPr/>
        </p:nvSpPr>
        <p:spPr>
          <a:xfrm rot="16200000">
            <a:off x="8577086" y="4699091"/>
            <a:ext cx="83251" cy="999012"/>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45" name="Left Bracket 44">
            <a:extLst>
              <a:ext uri="{FF2B5EF4-FFF2-40B4-BE49-F238E27FC236}">
                <a16:creationId xmlns:a16="http://schemas.microsoft.com/office/drawing/2014/main" id="{F3E872AF-3E26-A3DF-3316-9A582D0C9072}"/>
              </a:ext>
              <a:ext uri="{C183D7F6-B498-43B3-948B-1728B52AA6E4}">
                <adec:decorative xmlns:adec="http://schemas.microsoft.com/office/drawing/2017/decorative" val="1"/>
              </a:ext>
            </a:extLst>
          </p:cNvPr>
          <p:cNvSpPr/>
          <p:nvPr/>
        </p:nvSpPr>
        <p:spPr>
          <a:xfrm rot="16200000">
            <a:off x="9974769" y="4699091"/>
            <a:ext cx="83251" cy="999012"/>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57" name="Plus Sign 86">
            <a:extLst>
              <a:ext uri="{FF2B5EF4-FFF2-40B4-BE49-F238E27FC236}">
                <a16:creationId xmlns:a16="http://schemas.microsoft.com/office/drawing/2014/main" id="{2A04A713-F57A-4436-EDD7-01414492E086}"/>
              </a:ext>
              <a:ext uri="{C183D7F6-B498-43B3-948B-1728B52AA6E4}">
                <adec:decorative xmlns:adec="http://schemas.microsoft.com/office/drawing/2017/decorative" val="1"/>
              </a:ext>
            </a:extLst>
          </p:cNvPr>
          <p:cNvSpPr/>
          <p:nvPr/>
        </p:nvSpPr>
        <p:spPr>
          <a:xfrm>
            <a:off x="7168121" y="2937934"/>
            <a:ext cx="227446" cy="227446"/>
          </a:xfrm>
          <a:prstGeom prst="mathPlus">
            <a:avLst/>
          </a:prstGeom>
          <a:solidFill>
            <a:srgbClr val="8DC8E8"/>
          </a:solidFill>
          <a:ln>
            <a:no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sp>
        <p:nvSpPr>
          <p:cNvPr id="58" name="Plus Sign 87">
            <a:extLst>
              <a:ext uri="{FF2B5EF4-FFF2-40B4-BE49-F238E27FC236}">
                <a16:creationId xmlns:a16="http://schemas.microsoft.com/office/drawing/2014/main" id="{A5D8AEF4-2D54-71F2-95B5-3C6B1A315CDF}"/>
              </a:ext>
              <a:ext uri="{C183D7F6-B498-43B3-948B-1728B52AA6E4}">
                <adec:decorative xmlns:adec="http://schemas.microsoft.com/office/drawing/2017/decorative" val="1"/>
              </a:ext>
            </a:extLst>
          </p:cNvPr>
          <p:cNvSpPr/>
          <p:nvPr/>
        </p:nvSpPr>
        <p:spPr>
          <a:xfrm>
            <a:off x="8672243" y="2937934"/>
            <a:ext cx="227446" cy="227446"/>
          </a:xfrm>
          <a:prstGeom prst="mathPlus">
            <a:avLst/>
          </a:prstGeom>
          <a:solidFill>
            <a:srgbClr val="8DC8E8"/>
          </a:solidFill>
          <a:ln>
            <a:no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sp>
        <p:nvSpPr>
          <p:cNvPr id="59" name="Plus Sign 88">
            <a:extLst>
              <a:ext uri="{FF2B5EF4-FFF2-40B4-BE49-F238E27FC236}">
                <a16:creationId xmlns:a16="http://schemas.microsoft.com/office/drawing/2014/main" id="{0C044D9A-AD44-7977-09F7-9B4BFE6BB2C8}"/>
              </a:ext>
              <a:ext uri="{C183D7F6-B498-43B3-948B-1728B52AA6E4}">
                <adec:decorative xmlns:adec="http://schemas.microsoft.com/office/drawing/2017/decorative" val="1"/>
              </a:ext>
            </a:extLst>
          </p:cNvPr>
          <p:cNvSpPr/>
          <p:nvPr/>
        </p:nvSpPr>
        <p:spPr>
          <a:xfrm>
            <a:off x="10166995" y="2928914"/>
            <a:ext cx="227446" cy="227446"/>
          </a:xfrm>
          <a:prstGeom prst="mathPlus">
            <a:avLst/>
          </a:prstGeom>
          <a:solidFill>
            <a:srgbClr val="8DC8E8"/>
          </a:solidFill>
          <a:ln>
            <a:no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cxnSp>
        <p:nvCxnSpPr>
          <p:cNvPr id="75" name="Straight Connector 74">
            <a:extLst>
              <a:ext uri="{FF2B5EF4-FFF2-40B4-BE49-F238E27FC236}">
                <a16:creationId xmlns:a16="http://schemas.microsoft.com/office/drawing/2014/main" id="{008832BD-4F9A-0BDC-AAFC-923530E2A809}"/>
              </a:ext>
              <a:ext uri="{C183D7F6-B498-43B3-948B-1728B52AA6E4}">
                <adec:decorative xmlns:adec="http://schemas.microsoft.com/office/drawing/2017/decorative" val="1"/>
              </a:ext>
            </a:extLst>
          </p:cNvPr>
          <p:cNvCxnSpPr/>
          <p:nvPr/>
        </p:nvCxnSpPr>
        <p:spPr>
          <a:xfrm>
            <a:off x="5745035" y="1741119"/>
            <a:ext cx="0" cy="4593420"/>
          </a:xfrm>
          <a:prstGeom prst="line">
            <a:avLst/>
          </a:prstGeom>
          <a:ln>
            <a:solidFill>
              <a:srgbClr val="D9D9D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358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42" presetClass="path" presetSubtype="0" decel="100000" fill="hold" nodeType="withEffect">
                                  <p:stCondLst>
                                    <p:cond delay="0"/>
                                  </p:stCondLst>
                                  <p:childTnLst>
                                    <p:animMotion origin="layout" path="M 3.54167E-6 -7.40741E-7 L 3.54167E-6 0.03542 " pathEditMode="relative" rAng="0" ptsTypes="AA">
                                      <p:cBhvr>
                                        <p:cTn id="9" dur="700" spd="-100000" fill="hold"/>
                                        <p:tgtEl>
                                          <p:spTgt spid="75"/>
                                        </p:tgtEl>
                                        <p:attrNameLst>
                                          <p:attrName>ppt_x</p:attrName>
                                          <p:attrName>ppt_y</p:attrName>
                                        </p:attrNameLst>
                                      </p:cBhvr>
                                      <p:rCtr x="0" y="1759"/>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par>
                                <p:cTn id="15" presetID="42" presetClass="path" presetSubtype="0" decel="100000" fill="hold" grpId="1" nodeType="withEffect">
                                  <p:stCondLst>
                                    <p:cond delay="0"/>
                                  </p:stCondLst>
                                  <p:childTnLst>
                                    <p:animMotion origin="layout" path="M 3.54167E-6 -7.40741E-7 L 3.54167E-6 0.03542 " pathEditMode="relative" rAng="0" ptsTypes="AA">
                                      <p:cBhvr>
                                        <p:cTn id="16" dur="700" spd="-100000" fill="hold"/>
                                        <p:tgtEl>
                                          <p:spTgt spid="3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F820F-F2B3-CDC3-C125-05BB0E1D341D}"/>
              </a:ext>
            </a:extLst>
          </p:cNvPr>
          <p:cNvSpPr>
            <a:spLocks noGrp="1"/>
          </p:cNvSpPr>
          <p:nvPr>
            <p:ph type="title"/>
          </p:nvPr>
        </p:nvSpPr>
        <p:spPr>
          <a:xfrm>
            <a:off x="588261" y="922436"/>
            <a:ext cx="11011601" cy="553998"/>
          </a:xfrm>
        </p:spPr>
        <p:txBody>
          <a:bodyPr/>
          <a:lstStyle/>
          <a:p>
            <a:pPr algn="ctr"/>
            <a:r>
              <a:rPr lang="en-US"/>
              <a:t>Essentials for Copilot success</a:t>
            </a:r>
          </a:p>
        </p:txBody>
      </p:sp>
      <p:sp>
        <p:nvSpPr>
          <p:cNvPr id="10" name="Rounded Rectangle 1">
            <a:extLst>
              <a:ext uri="{FF2B5EF4-FFF2-40B4-BE49-F238E27FC236}">
                <a16:creationId xmlns:a16="http://schemas.microsoft.com/office/drawing/2014/main" id="{97221CE5-3385-BCD2-00A4-83C8E4E0E8D0}"/>
              </a:ext>
              <a:ext uri="{C183D7F6-B498-43B3-948B-1728B52AA6E4}">
                <adec:decorative xmlns:adec="http://schemas.microsoft.com/office/drawing/2017/decorative" val="1"/>
              </a:ext>
            </a:extLst>
          </p:cNvPr>
          <p:cNvSpPr/>
          <p:nvPr/>
        </p:nvSpPr>
        <p:spPr bwMode="auto">
          <a:xfrm>
            <a:off x="787944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11" name="Rounded Rectangle 1">
            <a:extLst>
              <a:ext uri="{FF2B5EF4-FFF2-40B4-BE49-F238E27FC236}">
                <a16:creationId xmlns:a16="http://schemas.microsoft.com/office/drawing/2014/main" id="{E6C1EA12-020C-7647-688E-EDC5FA4E48EE}"/>
              </a:ext>
              <a:ext uri="{C183D7F6-B498-43B3-948B-1728B52AA6E4}">
                <adec:decorative xmlns:adec="http://schemas.microsoft.com/office/drawing/2017/decorative" val="1"/>
              </a:ext>
            </a:extLst>
          </p:cNvPr>
          <p:cNvSpPr/>
          <p:nvPr/>
        </p:nvSpPr>
        <p:spPr bwMode="auto">
          <a:xfrm>
            <a:off x="4569464"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2" name="Rounded Rectangle 1">
            <a:extLst>
              <a:ext uri="{FF2B5EF4-FFF2-40B4-BE49-F238E27FC236}">
                <a16:creationId xmlns:a16="http://schemas.microsoft.com/office/drawing/2014/main" id="{813F768B-DDDD-E919-691A-AA79CC5DD2EE}"/>
              </a:ext>
              <a:ext uri="{C183D7F6-B498-43B3-948B-1728B52AA6E4}">
                <adec:decorative xmlns:adec="http://schemas.microsoft.com/office/drawing/2017/decorative" val="1"/>
              </a:ext>
            </a:extLst>
          </p:cNvPr>
          <p:cNvSpPr/>
          <p:nvPr/>
        </p:nvSpPr>
        <p:spPr bwMode="auto">
          <a:xfrm>
            <a:off x="125948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5" name="TextBox 14">
            <a:extLst>
              <a:ext uri="{FF2B5EF4-FFF2-40B4-BE49-F238E27FC236}">
                <a16:creationId xmlns:a16="http://schemas.microsoft.com/office/drawing/2014/main" id="{E9470DDE-8A03-D5A1-54AB-6361EE3EC6AF}"/>
              </a:ext>
              <a:ext uri="{C183D7F6-B498-43B3-948B-1728B52AA6E4}">
                <adec:decorative xmlns:adec="http://schemas.microsoft.com/office/drawing/2017/decorative" val="0"/>
              </a:ext>
            </a:extLst>
          </p:cNvPr>
          <p:cNvSpPr txBox="1"/>
          <p:nvPr/>
        </p:nvSpPr>
        <p:spPr>
          <a:xfrm>
            <a:off x="1495943" y="3639003"/>
            <a:ext cx="2601388" cy="1203527"/>
          </a:xfrm>
          <a:prstGeom prst="rect">
            <a:avLst/>
          </a:prstGeom>
          <a:noFill/>
        </p:spPr>
        <p:txBody>
          <a:bodyPr wrap="square" lIns="0" tIns="0" rIns="0" bIns="0" anchor="t">
            <a:noAutofit/>
          </a:bodyPr>
          <a:lstStyle/>
          <a:p>
            <a:pPr marL="0" marR="0" lvl="0" indent="0" algn="ctr" defTabSz="914400" rtl="0" eaLnBrk="1" fontAlgn="auto" latinLnBrk="0" hangingPunct="1">
              <a:spcBef>
                <a:spcPts val="0"/>
              </a:spcBef>
              <a:spcAft>
                <a:spcPts val="700"/>
              </a:spcAft>
              <a:buClrTx/>
              <a:buSzTx/>
              <a:buFontTx/>
              <a:buNone/>
              <a:tabLst/>
              <a:defRPr/>
            </a:pPr>
            <a:r>
              <a:rPr lang="en-US">
                <a:cs typeface="Segoe UI Semibold" panose="020B0502040204020203" pitchFamily="34" charset="0"/>
              </a:rPr>
              <a:t>Nominate and activate your Copilot executive </a:t>
            </a:r>
            <a:r>
              <a:rPr lang="en-US" b="1">
                <a:solidFill>
                  <a:srgbClr val="0078D4"/>
                </a:solidFill>
                <a:latin typeface="Segoe UI Semibold" panose="020B0502040204020203" pitchFamily="34" charset="0"/>
                <a:cs typeface="Segoe UI Semibold" panose="020B0502040204020203" pitchFamily="34" charset="0"/>
              </a:rPr>
              <a:t>sponsors</a:t>
            </a:r>
            <a:r>
              <a:rPr lang="en-US">
                <a:cs typeface="Segoe UI Semibold" panose="020B0502040204020203" pitchFamily="34" charset="0"/>
              </a:rPr>
              <a:t>, in partnership with your AI Council</a:t>
            </a:r>
          </a:p>
        </p:txBody>
      </p:sp>
      <p:sp>
        <p:nvSpPr>
          <p:cNvPr id="13" name="TextBox 12">
            <a:extLst>
              <a:ext uri="{FF2B5EF4-FFF2-40B4-BE49-F238E27FC236}">
                <a16:creationId xmlns:a16="http://schemas.microsoft.com/office/drawing/2014/main" id="{7B0FC43B-3BCC-F73F-8E2E-0B327CF4AF04}"/>
              </a:ext>
              <a:ext uri="{C183D7F6-B498-43B3-948B-1728B52AA6E4}">
                <adec:decorative xmlns:adec="http://schemas.microsoft.com/office/drawing/2017/decorative" val="0"/>
              </a:ext>
            </a:extLst>
          </p:cNvPr>
          <p:cNvSpPr txBox="1"/>
          <p:nvPr/>
        </p:nvSpPr>
        <p:spPr>
          <a:xfrm>
            <a:off x="5041597" y="3639003"/>
            <a:ext cx="2130038" cy="1466396"/>
          </a:xfrm>
          <a:prstGeom prst="rect">
            <a:avLst/>
          </a:prstGeom>
          <a:noFill/>
        </p:spPr>
        <p:txBody>
          <a:bodyPr wrap="square" lIns="0" tIns="0" rIns="0" bIns="0" anchor="t">
            <a:noAutofit/>
          </a:bodyPr>
          <a:lstStyle/>
          <a:p>
            <a:pPr algn="ctr">
              <a:spcAft>
                <a:spcPts val="700"/>
              </a:spcAft>
              <a:defRPr/>
            </a:pPr>
            <a:r>
              <a:rPr lang="en-US">
                <a:cs typeface="Segoe UI Semibold" panose="020B0502040204020203" pitchFamily="34" charset="0"/>
              </a:rPr>
              <a:t>Accelerate your business impact by defining highest value </a:t>
            </a:r>
            <a:r>
              <a:rPr lang="en-US" b="1">
                <a:solidFill>
                  <a:srgbClr val="0078D4"/>
                </a:solidFill>
                <a:latin typeface="Segoe UI Semibold" panose="020B0502040204020203" pitchFamily="34" charset="0"/>
                <a:cs typeface="Segoe UI Semibold" panose="020B0502040204020203" pitchFamily="34" charset="0"/>
              </a:rPr>
              <a:t>scenarios</a:t>
            </a:r>
          </a:p>
        </p:txBody>
      </p:sp>
      <p:sp>
        <p:nvSpPr>
          <p:cNvPr id="14" name="TextBox 13">
            <a:extLst>
              <a:ext uri="{FF2B5EF4-FFF2-40B4-BE49-F238E27FC236}">
                <a16:creationId xmlns:a16="http://schemas.microsoft.com/office/drawing/2014/main" id="{E6C2DF16-ACD8-4A24-5EAB-C1A361478DAD}"/>
              </a:ext>
              <a:ext uri="{C183D7F6-B498-43B3-948B-1728B52AA6E4}">
                <adec:decorative xmlns:adec="http://schemas.microsoft.com/office/drawing/2017/decorative" val="0"/>
              </a:ext>
            </a:extLst>
          </p:cNvPr>
          <p:cNvSpPr txBox="1"/>
          <p:nvPr/>
        </p:nvSpPr>
        <p:spPr>
          <a:xfrm>
            <a:off x="8390593" y="3639003"/>
            <a:ext cx="2052008" cy="1311103"/>
          </a:xfrm>
          <a:prstGeom prst="rect">
            <a:avLst/>
          </a:prstGeom>
          <a:noFill/>
        </p:spPr>
        <p:txBody>
          <a:bodyPr wrap="square" lIns="0" tIns="0" rIns="0" bIns="0" anchor="t">
            <a:noAutofit/>
          </a:bodyPr>
          <a:lstStyle/>
          <a:p>
            <a:pPr algn="ctr">
              <a:spcAft>
                <a:spcPts val="700"/>
              </a:spcAft>
              <a:defRPr/>
            </a:pPr>
            <a:r>
              <a:rPr lang="en-US">
                <a:cs typeface="Segoe UI Semibold" panose="020B0502040204020203" pitchFamily="34" charset="0"/>
              </a:rPr>
              <a:t>Define your path to </a:t>
            </a:r>
            <a:r>
              <a:rPr lang="en-US" b="1">
                <a:solidFill>
                  <a:srgbClr val="0078D4"/>
                </a:solidFill>
                <a:latin typeface="Segoe UI Semibold" panose="020B0502040204020203" pitchFamily="34" charset="0"/>
                <a:cs typeface="Segoe UI Semibold" panose="020B0502040204020203" pitchFamily="34" charset="0"/>
              </a:rPr>
              <a:t>secure</a:t>
            </a:r>
            <a:r>
              <a:rPr lang="en-US">
                <a:cs typeface="Segoe UI Semibold" panose="020B0502040204020203" pitchFamily="34" charset="0"/>
              </a:rPr>
              <a:t> your data for compliance and peace of mind</a:t>
            </a:r>
          </a:p>
        </p:txBody>
      </p:sp>
      <p:sp>
        <p:nvSpPr>
          <p:cNvPr id="16" name="Graphic 27">
            <a:extLst>
              <a:ext uri="{FF2B5EF4-FFF2-40B4-BE49-F238E27FC236}">
                <a16:creationId xmlns:a16="http://schemas.microsoft.com/office/drawing/2014/main" id="{96137AB6-554B-2FAD-C7EE-436F777098C6}"/>
              </a:ext>
              <a:ext uri="{C183D7F6-B498-43B3-948B-1728B52AA6E4}">
                <adec:decorative xmlns:adec="http://schemas.microsoft.com/office/drawing/2017/decorative" val="1"/>
              </a:ext>
            </a:extLst>
          </p:cNvPr>
          <p:cNvSpPr/>
          <p:nvPr/>
        </p:nvSpPr>
        <p:spPr>
          <a:xfrm>
            <a:off x="9157464" y="2827790"/>
            <a:ext cx="518266" cy="518318"/>
          </a:xfrm>
          <a:custGeom>
            <a:avLst/>
            <a:gdLst>
              <a:gd name="connsiteX0" fmla="*/ 315619 w 789046"/>
              <a:gd name="connsiteY0" fmla="*/ 0 h 789125"/>
              <a:gd name="connsiteX1" fmla="*/ 473428 w 789046"/>
              <a:gd name="connsiteY1" fmla="*/ 157809 h 789125"/>
              <a:gd name="connsiteX2" fmla="*/ 473428 w 789046"/>
              <a:gd name="connsiteY2" fmla="*/ 236714 h 789125"/>
              <a:gd name="connsiteX3" fmla="*/ 572059 w 789046"/>
              <a:gd name="connsiteY3" fmla="*/ 236714 h 789125"/>
              <a:gd name="connsiteX4" fmla="*/ 631237 w 789046"/>
              <a:gd name="connsiteY4" fmla="*/ 295893 h 789125"/>
              <a:gd name="connsiteX5" fmla="*/ 631237 w 789046"/>
              <a:gd name="connsiteY5" fmla="*/ 355071 h 789125"/>
              <a:gd name="connsiteX6" fmla="*/ 595888 w 789046"/>
              <a:gd name="connsiteY6" fmla="*/ 368051 h 789125"/>
              <a:gd name="connsiteX7" fmla="*/ 591667 w 789046"/>
              <a:gd name="connsiteY7" fmla="*/ 371996 h 789125"/>
              <a:gd name="connsiteX8" fmla="*/ 489209 w 789046"/>
              <a:gd name="connsiteY8" fmla="*/ 420838 h 789125"/>
              <a:gd name="connsiteX9" fmla="*/ 433976 w 789046"/>
              <a:gd name="connsiteY9" fmla="*/ 476703 h 789125"/>
              <a:gd name="connsiteX10" fmla="*/ 433976 w 789046"/>
              <a:gd name="connsiteY10" fmla="*/ 575373 h 789125"/>
              <a:gd name="connsiteX11" fmla="*/ 539708 w 789046"/>
              <a:gd name="connsiteY11" fmla="*/ 789126 h 789125"/>
              <a:gd name="connsiteX12" fmla="*/ 59179 w 789046"/>
              <a:gd name="connsiteY12" fmla="*/ 789047 h 789125"/>
              <a:gd name="connsiteX13" fmla="*/ 0 w 789046"/>
              <a:gd name="connsiteY13" fmla="*/ 729868 h 789125"/>
              <a:gd name="connsiteX14" fmla="*/ 0 w 789046"/>
              <a:gd name="connsiteY14" fmla="*/ 295893 h 789125"/>
              <a:gd name="connsiteX15" fmla="*/ 59179 w 789046"/>
              <a:gd name="connsiteY15" fmla="*/ 236714 h 789125"/>
              <a:gd name="connsiteX16" fmla="*/ 157809 w 789046"/>
              <a:gd name="connsiteY16" fmla="*/ 236714 h 789125"/>
              <a:gd name="connsiteX17" fmla="*/ 157809 w 789046"/>
              <a:gd name="connsiteY17" fmla="*/ 157809 h 789125"/>
              <a:gd name="connsiteX18" fmla="*/ 315619 w 789046"/>
              <a:gd name="connsiteY18" fmla="*/ 0 h 789125"/>
              <a:gd name="connsiteX19" fmla="*/ 642442 w 789046"/>
              <a:gd name="connsiteY19" fmla="*/ 399337 h 789125"/>
              <a:gd name="connsiteX20" fmla="*/ 773266 w 789046"/>
              <a:gd name="connsiteY20" fmla="*/ 460290 h 789125"/>
              <a:gd name="connsiteX21" fmla="*/ 788731 w 789046"/>
              <a:gd name="connsiteY21" fmla="*/ 473389 h 789125"/>
              <a:gd name="connsiteX22" fmla="*/ 789047 w 789046"/>
              <a:gd name="connsiteY22" fmla="*/ 476703 h 789125"/>
              <a:gd name="connsiteX23" fmla="*/ 789047 w 789046"/>
              <a:gd name="connsiteY23" fmla="*/ 575373 h 789125"/>
              <a:gd name="connsiteX24" fmla="*/ 636248 w 789046"/>
              <a:gd name="connsiteY24" fmla="*/ 788218 h 789125"/>
              <a:gd name="connsiteX25" fmla="*/ 626266 w 789046"/>
              <a:gd name="connsiteY25" fmla="*/ 788218 h 789125"/>
              <a:gd name="connsiteX26" fmla="*/ 473586 w 789046"/>
              <a:gd name="connsiteY26" fmla="*/ 585828 h 789125"/>
              <a:gd name="connsiteX27" fmla="*/ 473428 w 789046"/>
              <a:gd name="connsiteY27" fmla="*/ 575412 h 789125"/>
              <a:gd name="connsiteX28" fmla="*/ 473428 w 789046"/>
              <a:gd name="connsiteY28" fmla="*/ 476781 h 789125"/>
              <a:gd name="connsiteX29" fmla="*/ 489209 w 789046"/>
              <a:gd name="connsiteY29" fmla="*/ 460330 h 789125"/>
              <a:gd name="connsiteX30" fmla="*/ 620112 w 789046"/>
              <a:gd name="connsiteY30" fmla="*/ 399376 h 789125"/>
              <a:gd name="connsiteX31" fmla="*/ 641807 w 789046"/>
              <a:gd name="connsiteY31" fmla="*/ 398741 h 789125"/>
              <a:gd name="connsiteX32" fmla="*/ 642442 w 789046"/>
              <a:gd name="connsiteY32" fmla="*/ 399376 h 789125"/>
              <a:gd name="connsiteX33" fmla="*/ 315619 w 789046"/>
              <a:gd name="connsiteY33" fmla="*/ 453702 h 789125"/>
              <a:gd name="connsiteX34" fmla="*/ 256440 w 789046"/>
              <a:gd name="connsiteY34" fmla="*/ 512880 h 789125"/>
              <a:gd name="connsiteX35" fmla="*/ 315619 w 789046"/>
              <a:gd name="connsiteY35" fmla="*/ 572059 h 789125"/>
              <a:gd name="connsiteX36" fmla="*/ 374797 w 789046"/>
              <a:gd name="connsiteY36" fmla="*/ 512880 h 789125"/>
              <a:gd name="connsiteX37" fmla="*/ 315619 w 789046"/>
              <a:gd name="connsiteY37" fmla="*/ 453702 h 789125"/>
              <a:gd name="connsiteX38" fmla="*/ 315619 w 789046"/>
              <a:gd name="connsiteY38" fmla="*/ 78905 h 789125"/>
              <a:gd name="connsiteX39" fmla="*/ 236714 w 789046"/>
              <a:gd name="connsiteY39" fmla="*/ 157809 h 789125"/>
              <a:gd name="connsiteX40" fmla="*/ 236714 w 789046"/>
              <a:gd name="connsiteY40" fmla="*/ 236714 h 789125"/>
              <a:gd name="connsiteX41" fmla="*/ 394523 w 789046"/>
              <a:gd name="connsiteY41" fmla="*/ 236714 h 789125"/>
              <a:gd name="connsiteX42" fmla="*/ 394523 w 789046"/>
              <a:gd name="connsiteY42" fmla="*/ 157809 h 789125"/>
              <a:gd name="connsiteX43" fmla="*/ 315619 w 789046"/>
              <a:gd name="connsiteY43" fmla="*/ 78905 h 78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89046" h="789125">
                <a:moveTo>
                  <a:pt x="315619" y="0"/>
                </a:moveTo>
                <a:cubicBezTo>
                  <a:pt x="402773" y="0"/>
                  <a:pt x="473428" y="70654"/>
                  <a:pt x="473428" y="157809"/>
                </a:cubicBezTo>
                <a:lnTo>
                  <a:pt x="473428" y="236714"/>
                </a:lnTo>
                <a:lnTo>
                  <a:pt x="572059" y="236714"/>
                </a:lnTo>
                <a:cubicBezTo>
                  <a:pt x="604741" y="236714"/>
                  <a:pt x="631237" y="263209"/>
                  <a:pt x="631237" y="295893"/>
                </a:cubicBezTo>
                <a:lnTo>
                  <a:pt x="631237" y="355071"/>
                </a:lnTo>
                <a:cubicBezTo>
                  <a:pt x="618652" y="355071"/>
                  <a:pt x="606106" y="359411"/>
                  <a:pt x="595888" y="368051"/>
                </a:cubicBezTo>
                <a:lnTo>
                  <a:pt x="591667" y="371996"/>
                </a:lnTo>
                <a:cubicBezTo>
                  <a:pt x="559631" y="405333"/>
                  <a:pt x="526334" y="420838"/>
                  <a:pt x="489209" y="420838"/>
                </a:cubicBezTo>
                <a:cubicBezTo>
                  <a:pt x="458318" y="420838"/>
                  <a:pt x="433976" y="446206"/>
                  <a:pt x="433976" y="476703"/>
                </a:cubicBezTo>
                <a:lnTo>
                  <a:pt x="433976" y="575373"/>
                </a:lnTo>
                <a:cubicBezTo>
                  <a:pt x="433976" y="669033"/>
                  <a:pt x="470430" y="741862"/>
                  <a:pt x="539708" y="789126"/>
                </a:cubicBezTo>
                <a:lnTo>
                  <a:pt x="59179" y="789047"/>
                </a:lnTo>
                <a:cubicBezTo>
                  <a:pt x="26495" y="789047"/>
                  <a:pt x="0" y="762550"/>
                  <a:pt x="0" y="729868"/>
                </a:cubicBezTo>
                <a:lnTo>
                  <a:pt x="0" y="295893"/>
                </a:lnTo>
                <a:cubicBezTo>
                  <a:pt x="0" y="263209"/>
                  <a:pt x="26495" y="236714"/>
                  <a:pt x="59179" y="236714"/>
                </a:cubicBezTo>
                <a:lnTo>
                  <a:pt x="157809" y="236714"/>
                </a:lnTo>
                <a:lnTo>
                  <a:pt x="157809" y="157809"/>
                </a:lnTo>
                <a:cubicBezTo>
                  <a:pt x="157809" y="70654"/>
                  <a:pt x="228463" y="0"/>
                  <a:pt x="315619" y="0"/>
                </a:cubicBezTo>
                <a:close/>
                <a:moveTo>
                  <a:pt x="642442" y="399337"/>
                </a:moveTo>
                <a:cubicBezTo>
                  <a:pt x="681579" y="440209"/>
                  <a:pt x="724937" y="460290"/>
                  <a:pt x="773266" y="460290"/>
                </a:cubicBezTo>
                <a:cubicBezTo>
                  <a:pt x="780880" y="460290"/>
                  <a:pt x="787271" y="465932"/>
                  <a:pt x="788731" y="473389"/>
                </a:cubicBezTo>
                <a:lnTo>
                  <a:pt x="789047" y="476703"/>
                </a:lnTo>
                <a:lnTo>
                  <a:pt x="789047" y="575373"/>
                </a:lnTo>
                <a:cubicBezTo>
                  <a:pt x="789047" y="681184"/>
                  <a:pt x="737246" y="753145"/>
                  <a:pt x="636248" y="788218"/>
                </a:cubicBezTo>
                <a:cubicBezTo>
                  <a:pt x="633017" y="789343"/>
                  <a:pt x="629498" y="789343"/>
                  <a:pt x="626266" y="788218"/>
                </a:cubicBezTo>
                <a:cubicBezTo>
                  <a:pt x="528582" y="754289"/>
                  <a:pt x="476939" y="685958"/>
                  <a:pt x="473586" y="585828"/>
                </a:cubicBezTo>
                <a:lnTo>
                  <a:pt x="473428" y="575412"/>
                </a:lnTo>
                <a:lnTo>
                  <a:pt x="473428" y="476781"/>
                </a:lnTo>
                <a:cubicBezTo>
                  <a:pt x="473428" y="467707"/>
                  <a:pt x="480529" y="460330"/>
                  <a:pt x="489209" y="460330"/>
                </a:cubicBezTo>
                <a:cubicBezTo>
                  <a:pt x="537459" y="460330"/>
                  <a:pt x="580857" y="440209"/>
                  <a:pt x="620112" y="399376"/>
                </a:cubicBezTo>
                <a:cubicBezTo>
                  <a:pt x="625927" y="393210"/>
                  <a:pt x="635640" y="392926"/>
                  <a:pt x="641807" y="398741"/>
                </a:cubicBezTo>
                <a:cubicBezTo>
                  <a:pt x="642024" y="398946"/>
                  <a:pt x="642237" y="399159"/>
                  <a:pt x="642442" y="399376"/>
                </a:cubicBezTo>
                <a:close/>
                <a:moveTo>
                  <a:pt x="315619" y="453702"/>
                </a:moveTo>
                <a:cubicBezTo>
                  <a:pt x="282935" y="453702"/>
                  <a:pt x="256440" y="480198"/>
                  <a:pt x="256440" y="512880"/>
                </a:cubicBezTo>
                <a:cubicBezTo>
                  <a:pt x="256440" y="545563"/>
                  <a:pt x="282935" y="572059"/>
                  <a:pt x="315619" y="572059"/>
                </a:cubicBezTo>
                <a:cubicBezTo>
                  <a:pt x="348301" y="572059"/>
                  <a:pt x="374797" y="545563"/>
                  <a:pt x="374797" y="512880"/>
                </a:cubicBezTo>
                <a:cubicBezTo>
                  <a:pt x="374797" y="480198"/>
                  <a:pt x="348301" y="453702"/>
                  <a:pt x="315619" y="453702"/>
                </a:cubicBezTo>
                <a:close/>
                <a:moveTo>
                  <a:pt x="315619" y="78905"/>
                </a:moveTo>
                <a:cubicBezTo>
                  <a:pt x="272041" y="78905"/>
                  <a:pt x="236714" y="114231"/>
                  <a:pt x="236714" y="157809"/>
                </a:cubicBezTo>
                <a:lnTo>
                  <a:pt x="236714" y="236714"/>
                </a:lnTo>
                <a:lnTo>
                  <a:pt x="394523" y="236714"/>
                </a:lnTo>
                <a:lnTo>
                  <a:pt x="394523" y="157809"/>
                </a:lnTo>
                <a:cubicBezTo>
                  <a:pt x="394523" y="114231"/>
                  <a:pt x="359198" y="78905"/>
                  <a:pt x="315619" y="78905"/>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7" name="Graphic 31">
            <a:extLst>
              <a:ext uri="{FF2B5EF4-FFF2-40B4-BE49-F238E27FC236}">
                <a16:creationId xmlns:a16="http://schemas.microsoft.com/office/drawing/2014/main" id="{4F111B1C-B71F-FA4B-E026-0CD39157F2E3}"/>
              </a:ext>
              <a:ext uri="{C183D7F6-B498-43B3-948B-1728B52AA6E4}">
                <adec:decorative xmlns:adec="http://schemas.microsoft.com/office/drawing/2017/decorative" val="1"/>
              </a:ext>
            </a:extLst>
          </p:cNvPr>
          <p:cNvSpPr/>
          <p:nvPr/>
        </p:nvSpPr>
        <p:spPr>
          <a:xfrm>
            <a:off x="5907701" y="2838305"/>
            <a:ext cx="397830" cy="497288"/>
          </a:xfrm>
          <a:custGeom>
            <a:avLst/>
            <a:gdLst>
              <a:gd name="connsiteX0" fmla="*/ 76200 w 152400"/>
              <a:gd name="connsiteY0" fmla="*/ 57150 h 190500"/>
              <a:gd name="connsiteX1" fmla="*/ 76200 w 152400"/>
              <a:gd name="connsiteY1" fmla="*/ 0 h 190500"/>
              <a:gd name="connsiteX2" fmla="*/ 19050 w 152400"/>
              <a:gd name="connsiteY2" fmla="*/ 0 h 190500"/>
              <a:gd name="connsiteX3" fmla="*/ 0 w 152400"/>
              <a:gd name="connsiteY3" fmla="*/ 19050 h 190500"/>
              <a:gd name="connsiteX4" fmla="*/ 0 w 152400"/>
              <a:gd name="connsiteY4" fmla="*/ 171450 h 190500"/>
              <a:gd name="connsiteX5" fmla="*/ 19050 w 152400"/>
              <a:gd name="connsiteY5" fmla="*/ 190500 h 190500"/>
              <a:gd name="connsiteX6" fmla="*/ 133350 w 152400"/>
              <a:gd name="connsiteY6" fmla="*/ 190500 h 190500"/>
              <a:gd name="connsiteX7" fmla="*/ 152400 w 152400"/>
              <a:gd name="connsiteY7" fmla="*/ 171450 h 190500"/>
              <a:gd name="connsiteX8" fmla="*/ 152400 w 152400"/>
              <a:gd name="connsiteY8" fmla="*/ 76200 h 190500"/>
              <a:gd name="connsiteX9" fmla="*/ 95250 w 152400"/>
              <a:gd name="connsiteY9" fmla="*/ 76200 h 190500"/>
              <a:gd name="connsiteX10" fmla="*/ 76200 w 152400"/>
              <a:gd name="connsiteY10" fmla="*/ 57150 h 190500"/>
              <a:gd name="connsiteX11" fmla="*/ 28575 w 152400"/>
              <a:gd name="connsiteY11" fmla="*/ 97631 h 190500"/>
              <a:gd name="connsiteX12" fmla="*/ 35719 w 152400"/>
              <a:gd name="connsiteY12" fmla="*/ 90488 h 190500"/>
              <a:gd name="connsiteX13" fmla="*/ 42863 w 152400"/>
              <a:gd name="connsiteY13" fmla="*/ 97631 h 190500"/>
              <a:gd name="connsiteX14" fmla="*/ 35719 w 152400"/>
              <a:gd name="connsiteY14" fmla="*/ 104775 h 190500"/>
              <a:gd name="connsiteX15" fmla="*/ 28575 w 152400"/>
              <a:gd name="connsiteY15" fmla="*/ 97631 h 190500"/>
              <a:gd name="connsiteX16" fmla="*/ 28575 w 152400"/>
              <a:gd name="connsiteY16" fmla="*/ 126206 h 190500"/>
              <a:gd name="connsiteX17" fmla="*/ 35719 w 152400"/>
              <a:gd name="connsiteY17" fmla="*/ 119063 h 190500"/>
              <a:gd name="connsiteX18" fmla="*/ 42863 w 152400"/>
              <a:gd name="connsiteY18" fmla="*/ 126206 h 190500"/>
              <a:gd name="connsiteX19" fmla="*/ 35719 w 152400"/>
              <a:gd name="connsiteY19" fmla="*/ 133350 h 190500"/>
              <a:gd name="connsiteX20" fmla="*/ 28575 w 152400"/>
              <a:gd name="connsiteY20" fmla="*/ 126206 h 190500"/>
              <a:gd name="connsiteX21" fmla="*/ 28575 w 152400"/>
              <a:gd name="connsiteY21" fmla="*/ 154781 h 190500"/>
              <a:gd name="connsiteX22" fmla="*/ 35719 w 152400"/>
              <a:gd name="connsiteY22" fmla="*/ 147638 h 190500"/>
              <a:gd name="connsiteX23" fmla="*/ 42863 w 152400"/>
              <a:gd name="connsiteY23" fmla="*/ 154781 h 190500"/>
              <a:gd name="connsiteX24" fmla="*/ 35719 w 152400"/>
              <a:gd name="connsiteY24" fmla="*/ 161925 h 190500"/>
              <a:gd name="connsiteX25" fmla="*/ 28575 w 152400"/>
              <a:gd name="connsiteY25" fmla="*/ 154781 h 190500"/>
              <a:gd name="connsiteX26" fmla="*/ 57150 w 152400"/>
              <a:gd name="connsiteY26" fmla="*/ 97631 h 190500"/>
              <a:gd name="connsiteX27" fmla="*/ 64294 w 152400"/>
              <a:gd name="connsiteY27" fmla="*/ 90488 h 190500"/>
              <a:gd name="connsiteX28" fmla="*/ 116681 w 152400"/>
              <a:gd name="connsiteY28" fmla="*/ 90488 h 190500"/>
              <a:gd name="connsiteX29" fmla="*/ 123825 w 152400"/>
              <a:gd name="connsiteY29" fmla="*/ 97631 h 190500"/>
              <a:gd name="connsiteX30" fmla="*/ 116681 w 152400"/>
              <a:gd name="connsiteY30" fmla="*/ 104775 h 190500"/>
              <a:gd name="connsiteX31" fmla="*/ 64294 w 152400"/>
              <a:gd name="connsiteY31" fmla="*/ 104775 h 190500"/>
              <a:gd name="connsiteX32" fmla="*/ 57150 w 152400"/>
              <a:gd name="connsiteY32" fmla="*/ 97631 h 190500"/>
              <a:gd name="connsiteX33" fmla="*/ 57150 w 152400"/>
              <a:gd name="connsiteY33" fmla="*/ 126206 h 190500"/>
              <a:gd name="connsiteX34" fmla="*/ 64294 w 152400"/>
              <a:gd name="connsiteY34" fmla="*/ 119063 h 190500"/>
              <a:gd name="connsiteX35" fmla="*/ 116681 w 152400"/>
              <a:gd name="connsiteY35" fmla="*/ 119063 h 190500"/>
              <a:gd name="connsiteX36" fmla="*/ 123825 w 152400"/>
              <a:gd name="connsiteY36" fmla="*/ 126206 h 190500"/>
              <a:gd name="connsiteX37" fmla="*/ 116681 w 152400"/>
              <a:gd name="connsiteY37" fmla="*/ 133350 h 190500"/>
              <a:gd name="connsiteX38" fmla="*/ 64294 w 152400"/>
              <a:gd name="connsiteY38" fmla="*/ 133350 h 190500"/>
              <a:gd name="connsiteX39" fmla="*/ 57150 w 152400"/>
              <a:gd name="connsiteY39" fmla="*/ 126206 h 190500"/>
              <a:gd name="connsiteX40" fmla="*/ 57150 w 152400"/>
              <a:gd name="connsiteY40" fmla="*/ 154781 h 190500"/>
              <a:gd name="connsiteX41" fmla="*/ 64294 w 152400"/>
              <a:gd name="connsiteY41" fmla="*/ 147638 h 190500"/>
              <a:gd name="connsiteX42" fmla="*/ 116681 w 152400"/>
              <a:gd name="connsiteY42" fmla="*/ 147638 h 190500"/>
              <a:gd name="connsiteX43" fmla="*/ 123825 w 152400"/>
              <a:gd name="connsiteY43" fmla="*/ 154781 h 190500"/>
              <a:gd name="connsiteX44" fmla="*/ 116681 w 152400"/>
              <a:gd name="connsiteY44" fmla="*/ 161925 h 190500"/>
              <a:gd name="connsiteX45" fmla="*/ 64294 w 152400"/>
              <a:gd name="connsiteY45" fmla="*/ 161925 h 190500"/>
              <a:gd name="connsiteX46" fmla="*/ 57150 w 152400"/>
              <a:gd name="connsiteY46" fmla="*/ 154781 h 190500"/>
              <a:gd name="connsiteX47" fmla="*/ 90488 w 152400"/>
              <a:gd name="connsiteY47" fmla="*/ 57150 h 190500"/>
              <a:gd name="connsiteX48" fmla="*/ 90488 w 152400"/>
              <a:gd name="connsiteY48" fmla="*/ 4763 h 190500"/>
              <a:gd name="connsiteX49" fmla="*/ 147638 w 152400"/>
              <a:gd name="connsiteY49" fmla="*/ 61913 h 190500"/>
              <a:gd name="connsiteX50" fmla="*/ 95250 w 152400"/>
              <a:gd name="connsiteY50" fmla="*/ 61913 h 190500"/>
              <a:gd name="connsiteX51" fmla="*/ 90488 w 152400"/>
              <a:gd name="connsiteY51" fmla="*/ 571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2400" h="190500">
                <a:moveTo>
                  <a:pt x="76200" y="57150"/>
                </a:moveTo>
                <a:lnTo>
                  <a:pt x="76200" y="0"/>
                </a:lnTo>
                <a:lnTo>
                  <a:pt x="19050" y="0"/>
                </a:lnTo>
                <a:cubicBezTo>
                  <a:pt x="8529" y="0"/>
                  <a:pt x="0" y="8529"/>
                  <a:pt x="0" y="19050"/>
                </a:cubicBezTo>
                <a:lnTo>
                  <a:pt x="0" y="171450"/>
                </a:lnTo>
                <a:cubicBezTo>
                  <a:pt x="0" y="181971"/>
                  <a:pt x="8529" y="190500"/>
                  <a:pt x="19050" y="190500"/>
                </a:cubicBezTo>
                <a:lnTo>
                  <a:pt x="133350" y="190500"/>
                </a:lnTo>
                <a:cubicBezTo>
                  <a:pt x="143871" y="190500"/>
                  <a:pt x="152400" y="181971"/>
                  <a:pt x="152400" y="171450"/>
                </a:cubicBezTo>
                <a:lnTo>
                  <a:pt x="152400" y="76200"/>
                </a:lnTo>
                <a:lnTo>
                  <a:pt x="95250" y="76200"/>
                </a:lnTo>
                <a:cubicBezTo>
                  <a:pt x="84729" y="76200"/>
                  <a:pt x="76200" y="67671"/>
                  <a:pt x="76200" y="57150"/>
                </a:cubicBezTo>
                <a:close/>
                <a:moveTo>
                  <a:pt x="28575" y="97631"/>
                </a:moveTo>
                <a:cubicBezTo>
                  <a:pt x="28575" y="93686"/>
                  <a:pt x="31773" y="90488"/>
                  <a:pt x="35719" y="90488"/>
                </a:cubicBezTo>
                <a:cubicBezTo>
                  <a:pt x="39664" y="90488"/>
                  <a:pt x="42863" y="93686"/>
                  <a:pt x="42863" y="97631"/>
                </a:cubicBezTo>
                <a:cubicBezTo>
                  <a:pt x="42863" y="101577"/>
                  <a:pt x="39664" y="104775"/>
                  <a:pt x="35719" y="104775"/>
                </a:cubicBezTo>
                <a:cubicBezTo>
                  <a:pt x="31773" y="104775"/>
                  <a:pt x="28575" y="101577"/>
                  <a:pt x="28575" y="97631"/>
                </a:cubicBezTo>
                <a:close/>
                <a:moveTo>
                  <a:pt x="28575" y="126206"/>
                </a:moveTo>
                <a:cubicBezTo>
                  <a:pt x="28575" y="122261"/>
                  <a:pt x="31773" y="119063"/>
                  <a:pt x="35719" y="119063"/>
                </a:cubicBezTo>
                <a:cubicBezTo>
                  <a:pt x="39664" y="119063"/>
                  <a:pt x="42863" y="122261"/>
                  <a:pt x="42863" y="126206"/>
                </a:cubicBezTo>
                <a:cubicBezTo>
                  <a:pt x="42863" y="130152"/>
                  <a:pt x="39664" y="133350"/>
                  <a:pt x="35719" y="133350"/>
                </a:cubicBezTo>
                <a:cubicBezTo>
                  <a:pt x="31773" y="133350"/>
                  <a:pt x="28575" y="130152"/>
                  <a:pt x="28575" y="126206"/>
                </a:cubicBezTo>
                <a:close/>
                <a:moveTo>
                  <a:pt x="28575" y="154781"/>
                </a:moveTo>
                <a:cubicBezTo>
                  <a:pt x="28575" y="150836"/>
                  <a:pt x="31773" y="147638"/>
                  <a:pt x="35719" y="147638"/>
                </a:cubicBezTo>
                <a:cubicBezTo>
                  <a:pt x="39664" y="147638"/>
                  <a:pt x="42863" y="150836"/>
                  <a:pt x="42863" y="154781"/>
                </a:cubicBezTo>
                <a:cubicBezTo>
                  <a:pt x="42863" y="158727"/>
                  <a:pt x="39664" y="161925"/>
                  <a:pt x="35719" y="161925"/>
                </a:cubicBezTo>
                <a:cubicBezTo>
                  <a:pt x="31773" y="161925"/>
                  <a:pt x="28575" y="158727"/>
                  <a:pt x="28575" y="154781"/>
                </a:cubicBezTo>
                <a:close/>
                <a:moveTo>
                  <a:pt x="57150" y="97631"/>
                </a:moveTo>
                <a:cubicBezTo>
                  <a:pt x="57150" y="93686"/>
                  <a:pt x="60348" y="90488"/>
                  <a:pt x="64294" y="90488"/>
                </a:cubicBezTo>
                <a:lnTo>
                  <a:pt x="116681" y="90488"/>
                </a:lnTo>
                <a:cubicBezTo>
                  <a:pt x="120627" y="90488"/>
                  <a:pt x="123825" y="93686"/>
                  <a:pt x="123825" y="97631"/>
                </a:cubicBezTo>
                <a:cubicBezTo>
                  <a:pt x="123825" y="101577"/>
                  <a:pt x="120627" y="104775"/>
                  <a:pt x="116681" y="104775"/>
                </a:cubicBezTo>
                <a:lnTo>
                  <a:pt x="64294" y="104775"/>
                </a:lnTo>
                <a:cubicBezTo>
                  <a:pt x="60348" y="104775"/>
                  <a:pt x="57150" y="101577"/>
                  <a:pt x="57150" y="97631"/>
                </a:cubicBezTo>
                <a:close/>
                <a:moveTo>
                  <a:pt x="57150" y="126206"/>
                </a:moveTo>
                <a:cubicBezTo>
                  <a:pt x="57150" y="122261"/>
                  <a:pt x="60348" y="119063"/>
                  <a:pt x="64294" y="119063"/>
                </a:cubicBezTo>
                <a:lnTo>
                  <a:pt x="116681" y="119063"/>
                </a:lnTo>
                <a:cubicBezTo>
                  <a:pt x="120627" y="119063"/>
                  <a:pt x="123825" y="122261"/>
                  <a:pt x="123825" y="126206"/>
                </a:cubicBezTo>
                <a:cubicBezTo>
                  <a:pt x="123825" y="130152"/>
                  <a:pt x="120627" y="133350"/>
                  <a:pt x="116681" y="133350"/>
                </a:cubicBezTo>
                <a:lnTo>
                  <a:pt x="64294" y="133350"/>
                </a:lnTo>
                <a:cubicBezTo>
                  <a:pt x="60348" y="133350"/>
                  <a:pt x="57150" y="130152"/>
                  <a:pt x="57150" y="126206"/>
                </a:cubicBezTo>
                <a:close/>
                <a:moveTo>
                  <a:pt x="57150" y="154781"/>
                </a:moveTo>
                <a:cubicBezTo>
                  <a:pt x="57150" y="150836"/>
                  <a:pt x="60348" y="147638"/>
                  <a:pt x="64294" y="147638"/>
                </a:cubicBezTo>
                <a:lnTo>
                  <a:pt x="116681" y="147638"/>
                </a:lnTo>
                <a:cubicBezTo>
                  <a:pt x="120627" y="147638"/>
                  <a:pt x="123825" y="150836"/>
                  <a:pt x="123825" y="154781"/>
                </a:cubicBezTo>
                <a:cubicBezTo>
                  <a:pt x="123825" y="158727"/>
                  <a:pt x="120627" y="161925"/>
                  <a:pt x="116681" y="161925"/>
                </a:cubicBezTo>
                <a:lnTo>
                  <a:pt x="64294" y="161925"/>
                </a:lnTo>
                <a:cubicBezTo>
                  <a:pt x="60348" y="161925"/>
                  <a:pt x="57150" y="158727"/>
                  <a:pt x="57150" y="154781"/>
                </a:cubicBezTo>
                <a:close/>
                <a:moveTo>
                  <a:pt x="90488" y="57150"/>
                </a:moveTo>
                <a:lnTo>
                  <a:pt x="90488" y="4763"/>
                </a:lnTo>
                <a:lnTo>
                  <a:pt x="147638" y="61913"/>
                </a:lnTo>
                <a:lnTo>
                  <a:pt x="95250" y="61913"/>
                </a:lnTo>
                <a:cubicBezTo>
                  <a:pt x="92620" y="61913"/>
                  <a:pt x="90488" y="59780"/>
                  <a:pt x="90488" y="57150"/>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8" name="Graphic 36">
            <a:extLst>
              <a:ext uri="{FF2B5EF4-FFF2-40B4-BE49-F238E27FC236}">
                <a16:creationId xmlns:a16="http://schemas.microsoft.com/office/drawing/2014/main" id="{BBC2D0FE-0982-6893-599D-C84126597C6B}"/>
              </a:ext>
              <a:ext uri="{C183D7F6-B498-43B3-948B-1728B52AA6E4}">
                <adec:decorative xmlns:adec="http://schemas.microsoft.com/office/drawing/2017/decorative" val="1"/>
              </a:ext>
            </a:extLst>
          </p:cNvPr>
          <p:cNvSpPr/>
          <p:nvPr/>
        </p:nvSpPr>
        <p:spPr>
          <a:xfrm>
            <a:off x="2558572" y="2848884"/>
            <a:ext cx="476130" cy="476130"/>
          </a:xfrm>
          <a:custGeom>
            <a:avLst/>
            <a:gdLst>
              <a:gd name="connsiteX0" fmla="*/ 53552 w 476130"/>
              <a:gd name="connsiteY0" fmla="*/ 285616 h 476130"/>
              <a:gd name="connsiteX1" fmla="*/ 193467 w 476130"/>
              <a:gd name="connsiteY1" fmla="*/ 285616 h 476130"/>
              <a:gd name="connsiteX2" fmla="*/ 178704 w 476130"/>
              <a:gd name="connsiteY2" fmla="*/ 322048 h 476130"/>
              <a:gd name="connsiteX3" fmla="*/ 178489 w 476130"/>
              <a:gd name="connsiteY3" fmla="*/ 327286 h 476130"/>
              <a:gd name="connsiteX4" fmla="*/ 178489 w 476130"/>
              <a:gd name="connsiteY4" fmla="*/ 434437 h 476130"/>
              <a:gd name="connsiteX5" fmla="*/ 193491 w 476130"/>
              <a:gd name="connsiteY5" fmla="*/ 476107 h 476130"/>
              <a:gd name="connsiteX6" fmla="*/ 190395 w 476130"/>
              <a:gd name="connsiteY6" fmla="*/ 476131 h 476130"/>
              <a:gd name="connsiteX7" fmla="*/ 12144 w 476130"/>
              <a:gd name="connsiteY7" fmla="*/ 399077 h 476130"/>
              <a:gd name="connsiteX8" fmla="*/ 0 w 476130"/>
              <a:gd name="connsiteY8" fmla="*/ 361074 h 476130"/>
              <a:gd name="connsiteX9" fmla="*/ 0 w 476130"/>
              <a:gd name="connsiteY9" fmla="*/ 339168 h 476130"/>
              <a:gd name="connsiteX10" fmla="*/ 53552 w 476130"/>
              <a:gd name="connsiteY10" fmla="*/ 285616 h 476130"/>
              <a:gd name="connsiteX11" fmla="*/ 303499 w 476130"/>
              <a:gd name="connsiteY11" fmla="*/ 226088 h 476130"/>
              <a:gd name="connsiteX12" fmla="*/ 374933 w 476130"/>
              <a:gd name="connsiteY12" fmla="*/ 226088 h 476130"/>
              <a:gd name="connsiteX13" fmla="*/ 404554 w 476130"/>
              <a:gd name="connsiteY13" fmla="*/ 252828 h 476130"/>
              <a:gd name="connsiteX14" fmla="*/ 404721 w 476130"/>
              <a:gd name="connsiteY14" fmla="*/ 255852 h 476130"/>
              <a:gd name="connsiteX15" fmla="*/ 404697 w 476130"/>
              <a:gd name="connsiteY15" fmla="*/ 285616 h 476130"/>
              <a:gd name="connsiteX16" fmla="*/ 434461 w 476130"/>
              <a:gd name="connsiteY16" fmla="*/ 285616 h 476130"/>
              <a:gd name="connsiteX17" fmla="*/ 476131 w 476130"/>
              <a:gd name="connsiteY17" fmla="*/ 327286 h 476130"/>
              <a:gd name="connsiteX18" fmla="*/ 476131 w 476130"/>
              <a:gd name="connsiteY18" fmla="*/ 434437 h 476130"/>
              <a:gd name="connsiteX19" fmla="*/ 434461 w 476130"/>
              <a:gd name="connsiteY19" fmla="*/ 476107 h 476130"/>
              <a:gd name="connsiteX20" fmla="*/ 243971 w 476130"/>
              <a:gd name="connsiteY20" fmla="*/ 476107 h 476130"/>
              <a:gd name="connsiteX21" fmla="*/ 202301 w 476130"/>
              <a:gd name="connsiteY21" fmla="*/ 434437 h 476130"/>
              <a:gd name="connsiteX22" fmla="*/ 202301 w 476130"/>
              <a:gd name="connsiteY22" fmla="*/ 327286 h 476130"/>
              <a:gd name="connsiteX23" fmla="*/ 243971 w 476130"/>
              <a:gd name="connsiteY23" fmla="*/ 285616 h 476130"/>
              <a:gd name="connsiteX24" fmla="*/ 273735 w 476130"/>
              <a:gd name="connsiteY24" fmla="*/ 285616 h 476130"/>
              <a:gd name="connsiteX25" fmla="*/ 273735 w 476130"/>
              <a:gd name="connsiteY25" fmla="*/ 255852 h 476130"/>
              <a:gd name="connsiteX26" fmla="*/ 300475 w 476130"/>
              <a:gd name="connsiteY26" fmla="*/ 226255 h 476130"/>
              <a:gd name="connsiteX27" fmla="*/ 303499 w 476130"/>
              <a:gd name="connsiteY27" fmla="*/ 226088 h 476130"/>
              <a:gd name="connsiteX28" fmla="*/ 374933 w 476130"/>
              <a:gd name="connsiteY28" fmla="*/ 226088 h 476130"/>
              <a:gd name="connsiteX29" fmla="*/ 303499 w 476130"/>
              <a:gd name="connsiteY29" fmla="*/ 226088 h 476130"/>
              <a:gd name="connsiteX30" fmla="*/ 368980 w 476130"/>
              <a:gd name="connsiteY30" fmla="*/ 261805 h 476130"/>
              <a:gd name="connsiteX31" fmla="*/ 309452 w 476130"/>
              <a:gd name="connsiteY31" fmla="*/ 261805 h 476130"/>
              <a:gd name="connsiteX32" fmla="*/ 309452 w 476130"/>
              <a:gd name="connsiteY32" fmla="*/ 285616 h 476130"/>
              <a:gd name="connsiteX33" fmla="*/ 368980 w 476130"/>
              <a:gd name="connsiteY33" fmla="*/ 285616 h 476130"/>
              <a:gd name="connsiteX34" fmla="*/ 368980 w 476130"/>
              <a:gd name="connsiteY34" fmla="*/ 261805 h 476130"/>
              <a:gd name="connsiteX35" fmla="*/ 190419 w 476130"/>
              <a:gd name="connsiteY35" fmla="*/ 0 h 476130"/>
              <a:gd name="connsiteX36" fmla="*/ 309475 w 476130"/>
              <a:gd name="connsiteY36" fmla="*/ 119056 h 476130"/>
              <a:gd name="connsiteX37" fmla="*/ 190419 w 476130"/>
              <a:gd name="connsiteY37" fmla="*/ 238113 h 476130"/>
              <a:gd name="connsiteX38" fmla="*/ 71362 w 476130"/>
              <a:gd name="connsiteY38" fmla="*/ 119056 h 476130"/>
              <a:gd name="connsiteX39" fmla="*/ 190419 w 476130"/>
              <a:gd name="connsiteY39" fmla="*/ 0 h 47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6130" h="476130">
                <a:moveTo>
                  <a:pt x="53552" y="285616"/>
                </a:moveTo>
                <a:lnTo>
                  <a:pt x="193467" y="285616"/>
                </a:lnTo>
                <a:cubicBezTo>
                  <a:pt x="185157" y="295689"/>
                  <a:pt x="179799" y="308285"/>
                  <a:pt x="178704" y="322048"/>
                </a:cubicBezTo>
                <a:lnTo>
                  <a:pt x="178489" y="327286"/>
                </a:lnTo>
                <a:lnTo>
                  <a:pt x="178489" y="434437"/>
                </a:lnTo>
                <a:cubicBezTo>
                  <a:pt x="178489" y="450272"/>
                  <a:pt x="184109" y="464796"/>
                  <a:pt x="193491" y="476107"/>
                </a:cubicBezTo>
                <a:lnTo>
                  <a:pt x="190395" y="476131"/>
                </a:lnTo>
                <a:cubicBezTo>
                  <a:pt x="108960" y="476131"/>
                  <a:pt x="48885" y="450605"/>
                  <a:pt x="12144" y="399077"/>
                </a:cubicBezTo>
                <a:cubicBezTo>
                  <a:pt x="4242" y="387981"/>
                  <a:pt x="-4" y="374697"/>
                  <a:pt x="0" y="361074"/>
                </a:cubicBezTo>
                <a:lnTo>
                  <a:pt x="0" y="339168"/>
                </a:lnTo>
                <a:cubicBezTo>
                  <a:pt x="0" y="309592"/>
                  <a:pt x="23976" y="285616"/>
                  <a:pt x="53552" y="285616"/>
                </a:cubicBezTo>
                <a:close/>
                <a:moveTo>
                  <a:pt x="303499" y="226088"/>
                </a:moveTo>
                <a:lnTo>
                  <a:pt x="374933" y="226088"/>
                </a:lnTo>
                <a:cubicBezTo>
                  <a:pt x="390362" y="226088"/>
                  <a:pt x="403030" y="237803"/>
                  <a:pt x="404554" y="252828"/>
                </a:cubicBezTo>
                <a:lnTo>
                  <a:pt x="404721" y="255852"/>
                </a:lnTo>
                <a:lnTo>
                  <a:pt x="404697" y="285616"/>
                </a:lnTo>
                <a:lnTo>
                  <a:pt x="434461" y="285616"/>
                </a:lnTo>
                <a:cubicBezTo>
                  <a:pt x="457486" y="285616"/>
                  <a:pt x="476131" y="304285"/>
                  <a:pt x="476131" y="327286"/>
                </a:cubicBezTo>
                <a:lnTo>
                  <a:pt x="476131" y="434437"/>
                </a:lnTo>
                <a:cubicBezTo>
                  <a:pt x="476131" y="457451"/>
                  <a:pt x="457474" y="476107"/>
                  <a:pt x="434461" y="476107"/>
                </a:cubicBezTo>
                <a:lnTo>
                  <a:pt x="243971" y="476107"/>
                </a:lnTo>
                <a:cubicBezTo>
                  <a:pt x="220957" y="476107"/>
                  <a:pt x="202301" y="457451"/>
                  <a:pt x="202301" y="434437"/>
                </a:cubicBezTo>
                <a:lnTo>
                  <a:pt x="202301" y="327286"/>
                </a:lnTo>
                <a:cubicBezTo>
                  <a:pt x="202301" y="304285"/>
                  <a:pt x="220969" y="285616"/>
                  <a:pt x="243971" y="285616"/>
                </a:cubicBezTo>
                <a:lnTo>
                  <a:pt x="273735" y="285616"/>
                </a:lnTo>
                <a:lnTo>
                  <a:pt x="273735" y="255852"/>
                </a:lnTo>
                <a:cubicBezTo>
                  <a:pt x="273735" y="240446"/>
                  <a:pt x="285450" y="227755"/>
                  <a:pt x="300475" y="226255"/>
                </a:cubicBezTo>
                <a:lnTo>
                  <a:pt x="303499" y="226088"/>
                </a:lnTo>
                <a:lnTo>
                  <a:pt x="374933" y="226088"/>
                </a:lnTo>
                <a:lnTo>
                  <a:pt x="303499" y="226088"/>
                </a:lnTo>
                <a:close/>
                <a:moveTo>
                  <a:pt x="368980" y="261805"/>
                </a:moveTo>
                <a:lnTo>
                  <a:pt x="309452" y="261805"/>
                </a:lnTo>
                <a:lnTo>
                  <a:pt x="309452" y="285616"/>
                </a:lnTo>
                <a:lnTo>
                  <a:pt x="368980" y="285616"/>
                </a:lnTo>
                <a:lnTo>
                  <a:pt x="368980" y="261805"/>
                </a:lnTo>
                <a:close/>
                <a:moveTo>
                  <a:pt x="190419" y="0"/>
                </a:moveTo>
                <a:cubicBezTo>
                  <a:pt x="256171" y="0"/>
                  <a:pt x="309475" y="53303"/>
                  <a:pt x="309475" y="119056"/>
                </a:cubicBezTo>
                <a:cubicBezTo>
                  <a:pt x="309475" y="184809"/>
                  <a:pt x="256171" y="238113"/>
                  <a:pt x="190419" y="238113"/>
                </a:cubicBezTo>
                <a:cubicBezTo>
                  <a:pt x="124666" y="238113"/>
                  <a:pt x="71362" y="184809"/>
                  <a:pt x="71362" y="119056"/>
                </a:cubicBezTo>
                <a:cubicBezTo>
                  <a:pt x="71362" y="53303"/>
                  <a:pt x="124666" y="0"/>
                  <a:pt x="190419" y="0"/>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3098830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path" presetSubtype="0" decel="100000" fill="hold" grpId="1" nodeType="withEffect">
                                  <p:stCondLst>
                                    <p:cond delay="200"/>
                                  </p:stCondLst>
                                  <p:childTnLst>
                                    <p:animMotion origin="layout" path="M 0 3.7037E-7 L 0 0.03542 " pathEditMode="relative" rAng="0" ptsTypes="AA">
                                      <p:cBhvr>
                                        <p:cTn id="9" dur="700" spd="-100000" fill="hold"/>
                                        <p:tgtEl>
                                          <p:spTgt spid="12"/>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00"/>
                                  </p:stCondLst>
                                  <p:childTnLst>
                                    <p:animMotion origin="layout" path="M 0 3.7037E-7 L 0 0.03542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42" presetClass="path" presetSubtype="0" decel="100000" fill="hold" grpId="1" nodeType="withEffect">
                                  <p:stCondLst>
                                    <p:cond delay="200"/>
                                  </p:stCondLst>
                                  <p:childTnLst>
                                    <p:animMotion origin="layout" path="M 0 3.7037E-7 L 0 0.03542 " pathEditMode="relative" rAng="0" ptsTypes="AA">
                                      <p:cBhvr>
                                        <p:cTn id="19" dur="700" spd="-100000" fill="hold"/>
                                        <p:tgtEl>
                                          <p:spTgt spid="15"/>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42" presetClass="path" presetSubtype="0" decel="100000" fill="hold" grpId="1" nodeType="withEffect">
                                  <p:stCondLst>
                                    <p:cond delay="200"/>
                                  </p:stCondLst>
                                  <p:childTnLst>
                                    <p:animMotion origin="layout" path="M 0 3.7037E-7 L 0 0.03542 " pathEditMode="relative" rAng="0" ptsTypes="AA">
                                      <p:cBhvr>
                                        <p:cTn id="24" dur="700" spd="-100000" fill="hold"/>
                                        <p:tgtEl>
                                          <p:spTgt spid="11"/>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42" presetClass="path" presetSubtype="0" decel="100000" fill="hold" grpId="1" nodeType="withEffect">
                                  <p:stCondLst>
                                    <p:cond delay="200"/>
                                  </p:stCondLst>
                                  <p:childTnLst>
                                    <p:animMotion origin="layout" path="M 0 3.7037E-7 L 0 0.03542 " pathEditMode="relative" rAng="0" ptsTypes="AA">
                                      <p:cBhvr>
                                        <p:cTn id="29" dur="700" spd="-100000" fill="hold"/>
                                        <p:tgtEl>
                                          <p:spTgt spid="17"/>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42" presetClass="path" presetSubtype="0" decel="100000" fill="hold" grpId="1" nodeType="withEffect">
                                  <p:stCondLst>
                                    <p:cond delay="200"/>
                                  </p:stCondLst>
                                  <p:childTnLst>
                                    <p:animMotion origin="layout" path="M 0 3.7037E-7 L 0 0.03542 " pathEditMode="relative" rAng="0" ptsTypes="AA">
                                      <p:cBhvr>
                                        <p:cTn id="34" dur="700" spd="-100000" fill="hold"/>
                                        <p:tgtEl>
                                          <p:spTgt spid="13"/>
                                        </p:tgtEl>
                                        <p:attrNameLst>
                                          <p:attrName>ppt_x</p:attrName>
                                          <p:attrName>ppt_y</p:attrName>
                                        </p:attrNameLst>
                                      </p:cBhvr>
                                      <p:rCtr x="0" y="1759"/>
                                    </p:animMotion>
                                  </p:childTnLst>
                                </p:cTn>
                              </p:par>
                              <p:par>
                                <p:cTn id="35" presetID="10" presetClass="entr" presetSubtype="0" fill="hold" grpId="0" nodeType="withEffect">
                                  <p:stCondLst>
                                    <p:cond delay="2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42" presetClass="path" presetSubtype="0" decel="100000" fill="hold" grpId="1" nodeType="withEffect">
                                  <p:stCondLst>
                                    <p:cond delay="200"/>
                                  </p:stCondLst>
                                  <p:childTnLst>
                                    <p:animMotion origin="layout" path="M 0 3.7037E-7 L 0 0.03542 " pathEditMode="relative" rAng="0" ptsTypes="AA">
                                      <p:cBhvr>
                                        <p:cTn id="39" dur="700" spd="-100000" fill="hold"/>
                                        <p:tgtEl>
                                          <p:spTgt spid="10"/>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42" presetClass="path" presetSubtype="0" decel="100000" fill="hold" grpId="1" nodeType="withEffect">
                                  <p:stCondLst>
                                    <p:cond delay="200"/>
                                  </p:stCondLst>
                                  <p:childTnLst>
                                    <p:animMotion origin="layout" path="M 0 3.7037E-7 L 0 0.03542 " pathEditMode="relative" rAng="0" ptsTypes="AA">
                                      <p:cBhvr>
                                        <p:cTn id="44" dur="700" spd="-100000" fill="hold"/>
                                        <p:tgtEl>
                                          <p:spTgt spid="16"/>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42" presetClass="path" presetSubtype="0" decel="100000" fill="hold" grpId="1" nodeType="withEffect">
                                  <p:stCondLst>
                                    <p:cond delay="200"/>
                                  </p:stCondLst>
                                  <p:childTnLst>
                                    <p:animMotion origin="layout" path="M 0 3.7037E-7 L 0 0.03542 " pathEditMode="relative" rAng="0" ptsTypes="AA">
                                      <p:cBhvr>
                                        <p:cTn id="49" dur="700" spd="-100000" fill="hold"/>
                                        <p:tgtEl>
                                          <p:spTgt spid="1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5" grpId="0"/>
      <p:bldP spid="15" grpId="1"/>
      <p:bldP spid="13" grpId="0"/>
      <p:bldP spid="13" grpId="1"/>
      <p:bldP spid="14" grpId="0"/>
      <p:bldP spid="14" grpId="1"/>
      <p:bldP spid="16" grpId="0" animBg="1"/>
      <p:bldP spid="16" grpId="1" animBg="1"/>
      <p:bldP spid="17" grpId="0" animBg="1"/>
      <p:bldP spid="17" grpId="1" animBg="1"/>
      <p:bldP spid="18" grpId="0" animBg="1"/>
      <p:bldP spid="18"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F587-A708-145C-3B91-11B77A9CACCB}"/>
              </a:ext>
            </a:extLst>
          </p:cNvPr>
          <p:cNvSpPr>
            <a:spLocks noGrp="1"/>
          </p:cNvSpPr>
          <p:nvPr>
            <p:ph type="title"/>
          </p:nvPr>
        </p:nvSpPr>
        <p:spPr>
          <a:xfrm>
            <a:off x="588261" y="585216"/>
            <a:ext cx="11011601" cy="523220"/>
          </a:xfrm>
        </p:spPr>
        <p:txBody>
          <a:bodyPr/>
          <a:lstStyle/>
          <a:p>
            <a:pPr algn="ctr"/>
            <a:r>
              <a:rPr lang="en-US" sz="3400"/>
              <a:t>Confidently use </a:t>
            </a:r>
            <a:r>
              <a:rPr lang="en-US" sz="3400">
                <a:gradFill>
                  <a:gsLst>
                    <a:gs pos="0">
                      <a:srgbClr val="0078D4"/>
                    </a:gs>
                    <a:gs pos="99000">
                      <a:srgbClr val="0078D4"/>
                    </a:gs>
                  </a:gsLst>
                  <a:lin ang="5400000" scaled="1"/>
                </a:gradFill>
              </a:rPr>
              <a:t>Microsoft 365 Copilot</a:t>
            </a:r>
            <a:r>
              <a:rPr lang="en-US" sz="3400"/>
              <a:t> with </a:t>
            </a:r>
            <a:r>
              <a:rPr lang="en-US" sz="3400">
                <a:gradFill>
                  <a:gsLst>
                    <a:gs pos="0">
                      <a:srgbClr val="0078D4"/>
                    </a:gs>
                    <a:gs pos="99000">
                      <a:srgbClr val="0078D4"/>
                    </a:gs>
                  </a:gsLst>
                  <a:lin ang="5400000" scaled="1"/>
                </a:gradFill>
              </a:rPr>
              <a:t>App Assure</a:t>
            </a:r>
          </a:p>
        </p:txBody>
      </p:sp>
      <p:pic>
        <p:nvPicPr>
          <p:cNvPr id="15" name="Picture 14">
            <a:extLst>
              <a:ext uri="{FF2B5EF4-FFF2-40B4-BE49-F238E27FC236}">
                <a16:creationId xmlns:a16="http://schemas.microsoft.com/office/drawing/2014/main" id="{69D4AD10-5C91-FAE0-86EE-AB6D2CA5893A}"/>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a:ext>
            </a:extLst>
          </a:blip>
          <a:srcRect/>
          <a:stretch/>
        </p:blipFill>
        <p:spPr>
          <a:xfrm>
            <a:off x="600961" y="1277613"/>
            <a:ext cx="10990078" cy="2361558"/>
          </a:xfrm>
          <a:prstGeom prst="roundRect">
            <a:avLst>
              <a:gd name="adj" fmla="val 5960"/>
            </a:avLst>
          </a:prstGeom>
        </p:spPr>
      </p:pic>
      <p:sp>
        <p:nvSpPr>
          <p:cNvPr id="17" name="Rectangle: Rounded Corners 16" descr="A person walking in a warehouse&#10;&#10;Description automatically generated with low confidence">
            <a:extLst>
              <a:ext uri="{FF2B5EF4-FFF2-40B4-BE49-F238E27FC236}">
                <a16:creationId xmlns:a16="http://schemas.microsoft.com/office/drawing/2014/main" id="{6C3E2DEA-202C-BF5A-2FDE-6CD4AD8736B9}"/>
              </a:ext>
            </a:extLst>
          </p:cNvPr>
          <p:cNvSpPr/>
          <p:nvPr/>
        </p:nvSpPr>
        <p:spPr>
          <a:xfrm>
            <a:off x="1236904" y="1858228"/>
            <a:ext cx="9718192" cy="1269980"/>
          </a:xfrm>
          <a:prstGeom prst="roundRect">
            <a:avLst>
              <a:gd name="adj" fmla="val 9973"/>
            </a:avLst>
          </a:prstGeom>
          <a:noFill/>
          <a:effectLst>
            <a:softEdge rad="63500"/>
          </a:effectLst>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Segoe UI"/>
              </a:rPr>
              <a:t>Confidently move to Monthly Enterprise Channel or Current Channel to take advantage of Microsoft 365 Copilot while knowing your apps will just work. Microsoft is committed to ensuring your apps work with the latest versions of our software. If you encounter any app compatibility issues, App Assure will help remediate them at no additional cost!</a:t>
            </a:r>
          </a:p>
        </p:txBody>
      </p:sp>
      <p:sp>
        <p:nvSpPr>
          <p:cNvPr id="5" name="Rounded Rectangle 4">
            <a:extLst>
              <a:ext uri="{FF2B5EF4-FFF2-40B4-BE49-F238E27FC236}">
                <a16:creationId xmlns:a16="http://schemas.microsoft.com/office/drawing/2014/main" id="{A8ECFC50-C98F-1100-34BF-0E35FC7476CE}"/>
              </a:ext>
              <a:ext uri="{C183D7F6-B498-43B3-948B-1728B52AA6E4}">
                <adec:decorative xmlns:adec="http://schemas.microsoft.com/office/drawing/2017/decorative" val="1"/>
              </a:ext>
            </a:extLst>
          </p:cNvPr>
          <p:cNvSpPr/>
          <p:nvPr/>
        </p:nvSpPr>
        <p:spPr>
          <a:xfrm>
            <a:off x="588263" y="3843130"/>
            <a:ext cx="11002776" cy="1889615"/>
          </a:xfrm>
          <a:prstGeom prst="roundRect">
            <a:avLst>
              <a:gd name="adj" fmla="val 10699"/>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Rectangle 5">
            <a:extLst>
              <a:ext uri="{FF2B5EF4-FFF2-40B4-BE49-F238E27FC236}">
                <a16:creationId xmlns:a16="http://schemas.microsoft.com/office/drawing/2014/main" id="{1B23275E-0B6D-A152-8533-6B97DBB76752}"/>
              </a:ext>
            </a:extLst>
          </p:cNvPr>
          <p:cNvSpPr/>
          <p:nvPr/>
        </p:nvSpPr>
        <p:spPr>
          <a:xfrm>
            <a:off x="1440513" y="4239836"/>
            <a:ext cx="2567092" cy="112684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0078D4">
                    <a:lumMod val="75000"/>
                  </a:srgbClr>
                </a:solidFill>
                <a:effectLst/>
                <a:uLnTx/>
                <a:uFillTx/>
                <a:latin typeface="Segoe UI Semibold"/>
                <a:ea typeface="Calibri" panose="020F0502020204030204" pitchFamily="34" charset="0"/>
                <a:cs typeface="Segoe UI"/>
                <a:hlinkClick r:id="rId5">
                  <a:extLst>
                    <a:ext uri="{A12FA001-AC4F-418D-AE19-62706E023703}">
                      <ahyp:hlinkClr xmlns:ahyp="http://schemas.microsoft.com/office/drawing/2018/hyperlinkcolor" val="tx"/>
                    </a:ext>
                  </a:extLst>
                </a:hlinkClick>
              </a:rPr>
              <a:t>App Assure</a:t>
            </a:r>
            <a:r>
              <a:rPr kumimoji="0" lang="en-US" sz="1600" b="0" i="0" u="none" strike="noStrike" kern="1200" cap="none" spc="0" normalizeH="0" baseline="0" noProof="0">
                <a:ln>
                  <a:noFill/>
                </a:ln>
                <a:solidFill>
                  <a:srgbClr val="0078D4">
                    <a:lumMod val="75000"/>
                  </a:srgbClr>
                </a:solidFill>
                <a:effectLst/>
                <a:uLnTx/>
                <a:uFillTx/>
                <a:latin typeface="Segoe UI Semibold"/>
                <a:ea typeface="Calibri" panose="020F0502020204030204" pitchFamily="34" charset="0"/>
                <a:cs typeface="Segoe UI"/>
              </a:rPr>
              <a:t> </a:t>
            </a:r>
            <a:r>
              <a:rPr kumimoji="0" lang="en-US" sz="16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lt"/>
                <a:cs typeface="Segoe UI"/>
              </a:rPr>
              <a:t>helps customers troubleshoot, root cause and resolve app compatibility issues</a:t>
            </a:r>
            <a:endParaRPr kumimoji="0" lang="en-US" sz="16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ea"/>
              <a:cs typeface="Segoe UI"/>
            </a:endParaRPr>
          </a:p>
        </p:txBody>
      </p:sp>
      <p:sp>
        <p:nvSpPr>
          <p:cNvPr id="7" name="Rectangle 6">
            <a:extLst>
              <a:ext uri="{FF2B5EF4-FFF2-40B4-BE49-F238E27FC236}">
                <a16:creationId xmlns:a16="http://schemas.microsoft.com/office/drawing/2014/main" id="{D6A355C9-1BF1-5EF8-8201-46D1511DF1D1}"/>
              </a:ext>
            </a:extLst>
          </p:cNvPr>
          <p:cNvSpPr/>
          <p:nvPr/>
        </p:nvSpPr>
        <p:spPr>
          <a:xfrm>
            <a:off x="5005051" y="4371570"/>
            <a:ext cx="2510232" cy="86337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lt"/>
                <a:cs typeface="Segoe UI"/>
              </a:rPr>
              <a:t>Included as part of your license, this service is at no additional cost</a:t>
            </a:r>
          </a:p>
        </p:txBody>
      </p:sp>
      <p:sp>
        <p:nvSpPr>
          <p:cNvPr id="8" name="Rectangle 7">
            <a:extLst>
              <a:ext uri="{FF2B5EF4-FFF2-40B4-BE49-F238E27FC236}">
                <a16:creationId xmlns:a16="http://schemas.microsoft.com/office/drawing/2014/main" id="{CDDAF6CF-DCDC-1F9B-A7B2-35FF89A598CF}"/>
              </a:ext>
            </a:extLst>
          </p:cNvPr>
          <p:cNvSpPr/>
          <p:nvPr/>
        </p:nvSpPr>
        <p:spPr>
          <a:xfrm>
            <a:off x="8685118" y="4239836"/>
            <a:ext cx="2510232" cy="112684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lt"/>
                <a:cs typeface="Segoe UI"/>
              </a:rPr>
              <a:t>Customers get a direct line of communication to Microsoft product engineering teams</a:t>
            </a:r>
          </a:p>
        </p:txBody>
      </p:sp>
      <p:sp>
        <p:nvSpPr>
          <p:cNvPr id="11" name="Graphic 9">
            <a:extLst>
              <a:ext uri="{FF2B5EF4-FFF2-40B4-BE49-F238E27FC236}">
                <a16:creationId xmlns:a16="http://schemas.microsoft.com/office/drawing/2014/main" id="{7BD4C0EA-3B2C-ED3F-C289-4694C4ECBE4A}"/>
              </a:ext>
              <a:ext uri="{C183D7F6-B498-43B3-948B-1728B52AA6E4}">
                <adec:decorative xmlns:adec="http://schemas.microsoft.com/office/drawing/2017/decorative" val="1"/>
              </a:ext>
            </a:extLst>
          </p:cNvPr>
          <p:cNvSpPr/>
          <p:nvPr/>
        </p:nvSpPr>
        <p:spPr>
          <a:xfrm>
            <a:off x="904603" y="4529280"/>
            <a:ext cx="438426" cy="547940"/>
          </a:xfrm>
          <a:custGeom>
            <a:avLst/>
            <a:gdLst>
              <a:gd name="connsiteX0" fmla="*/ 438426 w 438426"/>
              <a:gd name="connsiteY0" fmla="*/ 390326 h 547940"/>
              <a:gd name="connsiteX1" fmla="*/ 376800 w 438426"/>
              <a:gd name="connsiteY1" fmla="*/ 328700 h 547940"/>
              <a:gd name="connsiteX2" fmla="*/ 376772 w 438426"/>
              <a:gd name="connsiteY2" fmla="*/ 328700 h 547940"/>
              <a:gd name="connsiteX3" fmla="*/ 61654 w 438426"/>
              <a:gd name="connsiteY3" fmla="*/ 328700 h 547940"/>
              <a:gd name="connsiteX4" fmla="*/ 0 w 438426"/>
              <a:gd name="connsiteY4" fmla="*/ 390299 h 547940"/>
              <a:gd name="connsiteX5" fmla="*/ 0 w 438426"/>
              <a:gd name="connsiteY5" fmla="*/ 390353 h 547940"/>
              <a:gd name="connsiteX6" fmla="*/ 0 w 438426"/>
              <a:gd name="connsiteY6" fmla="*/ 415563 h 547940"/>
              <a:gd name="connsiteX7" fmla="*/ 13975 w 438426"/>
              <a:gd name="connsiteY7" fmla="*/ 459268 h 547940"/>
              <a:gd name="connsiteX8" fmla="*/ 219103 w 438426"/>
              <a:gd name="connsiteY8" fmla="*/ 547940 h 547940"/>
              <a:gd name="connsiteX9" fmla="*/ 424342 w 438426"/>
              <a:gd name="connsiteY9" fmla="*/ 459296 h 547940"/>
              <a:gd name="connsiteX10" fmla="*/ 438426 w 438426"/>
              <a:gd name="connsiteY10" fmla="*/ 415536 h 547940"/>
              <a:gd name="connsiteX11" fmla="*/ 438426 w 438426"/>
              <a:gd name="connsiteY11" fmla="*/ 390353 h 547940"/>
              <a:gd name="connsiteX12" fmla="*/ 356139 w 438426"/>
              <a:gd name="connsiteY12" fmla="*/ 137025 h 547940"/>
              <a:gd name="connsiteX13" fmla="*/ 219147 w 438426"/>
              <a:gd name="connsiteY13" fmla="*/ 0 h 547940"/>
              <a:gd name="connsiteX14" fmla="*/ 108839 w 438426"/>
              <a:gd name="connsiteY14" fmla="*/ 55725 h 547940"/>
              <a:gd name="connsiteX15" fmla="*/ 102701 w 438426"/>
              <a:gd name="connsiteY15" fmla="*/ 54766 h 547940"/>
              <a:gd name="connsiteX16" fmla="*/ 34252 w 438426"/>
              <a:gd name="connsiteY16" fmla="*/ 54766 h 547940"/>
              <a:gd name="connsiteX17" fmla="*/ 13701 w 438426"/>
              <a:gd name="connsiteY17" fmla="*/ 75317 h 547940"/>
              <a:gd name="connsiteX18" fmla="*/ 13701 w 438426"/>
              <a:gd name="connsiteY18" fmla="*/ 225971 h 547940"/>
              <a:gd name="connsiteX19" fmla="*/ 89000 w 438426"/>
              <a:gd name="connsiteY19" fmla="*/ 301380 h 547940"/>
              <a:gd name="connsiteX20" fmla="*/ 89055 w 438426"/>
              <a:gd name="connsiteY20" fmla="*/ 301380 h 547940"/>
              <a:gd name="connsiteX21" fmla="*/ 95906 w 438426"/>
              <a:gd name="connsiteY21" fmla="*/ 301380 h 547940"/>
              <a:gd name="connsiteX22" fmla="*/ 95906 w 438426"/>
              <a:gd name="connsiteY22" fmla="*/ 301271 h 547940"/>
              <a:gd name="connsiteX23" fmla="*/ 96180 w 438426"/>
              <a:gd name="connsiteY23" fmla="*/ 301271 h 547940"/>
              <a:gd name="connsiteX24" fmla="*/ 123569 w 438426"/>
              <a:gd name="connsiteY24" fmla="*/ 273968 h 547940"/>
              <a:gd name="connsiteX25" fmla="*/ 96265 w 438426"/>
              <a:gd name="connsiteY25" fmla="*/ 246577 h 547940"/>
              <a:gd name="connsiteX26" fmla="*/ 74642 w 438426"/>
              <a:gd name="connsiteY26" fmla="*/ 257127 h 547940"/>
              <a:gd name="connsiteX27" fmla="*/ 54803 w 438426"/>
              <a:gd name="connsiteY27" fmla="*/ 225998 h 547940"/>
              <a:gd name="connsiteX28" fmla="*/ 54803 w 438426"/>
              <a:gd name="connsiteY28" fmla="*/ 219175 h 547940"/>
              <a:gd name="connsiteX29" fmla="*/ 75300 w 438426"/>
              <a:gd name="connsiteY29" fmla="*/ 219175 h 547940"/>
              <a:gd name="connsiteX30" fmla="*/ 103249 w 438426"/>
              <a:gd name="connsiteY30" fmla="*/ 210188 h 547940"/>
              <a:gd name="connsiteX31" fmla="*/ 292225 w 438426"/>
              <a:gd name="connsiteY31" fmla="*/ 252975 h 547940"/>
              <a:gd name="connsiteX32" fmla="*/ 356139 w 438426"/>
              <a:gd name="connsiteY32" fmla="*/ 137025 h 547940"/>
              <a:gd name="connsiteX33" fmla="*/ 82123 w 438426"/>
              <a:gd name="connsiteY33" fmla="*/ 134121 h 547940"/>
              <a:gd name="connsiteX34" fmla="*/ 82123 w 438426"/>
              <a:gd name="connsiteY34" fmla="*/ 139930 h 547940"/>
              <a:gd name="connsiteX35" fmla="*/ 82123 w 438426"/>
              <a:gd name="connsiteY35" fmla="*/ 171195 h 547940"/>
              <a:gd name="connsiteX36" fmla="*/ 75272 w 438426"/>
              <a:gd name="connsiteY36" fmla="*/ 178046 h 547940"/>
              <a:gd name="connsiteX37" fmla="*/ 54803 w 438426"/>
              <a:gd name="connsiteY37" fmla="*/ 178046 h 547940"/>
              <a:gd name="connsiteX38" fmla="*/ 54803 w 438426"/>
              <a:gd name="connsiteY38" fmla="*/ 95896 h 547940"/>
              <a:gd name="connsiteX39" fmla="*/ 82150 w 438426"/>
              <a:gd name="connsiteY39" fmla="*/ 95896 h 547940"/>
              <a:gd name="connsiteX40" fmla="*/ 82150 w 438426"/>
              <a:gd name="connsiteY40" fmla="*/ 134121 h 54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8426" h="547940">
                <a:moveTo>
                  <a:pt x="438426" y="390326"/>
                </a:moveTo>
                <a:cubicBezTo>
                  <a:pt x="438426" y="356290"/>
                  <a:pt x="410835" y="328700"/>
                  <a:pt x="376800" y="328700"/>
                </a:cubicBezTo>
                <a:cubicBezTo>
                  <a:pt x="376792" y="328700"/>
                  <a:pt x="376781" y="328700"/>
                  <a:pt x="376772" y="328700"/>
                </a:cubicBezTo>
                <a:lnTo>
                  <a:pt x="61654" y="328700"/>
                </a:lnTo>
                <a:cubicBezTo>
                  <a:pt x="27618" y="328683"/>
                  <a:pt x="15" y="356263"/>
                  <a:pt x="0" y="390299"/>
                </a:cubicBezTo>
                <a:cubicBezTo>
                  <a:pt x="0" y="390318"/>
                  <a:pt x="0" y="390334"/>
                  <a:pt x="0" y="390353"/>
                </a:cubicBezTo>
                <a:lnTo>
                  <a:pt x="0" y="415563"/>
                </a:lnTo>
                <a:cubicBezTo>
                  <a:pt x="0" y="431209"/>
                  <a:pt x="4877" y="446499"/>
                  <a:pt x="13975" y="459268"/>
                </a:cubicBezTo>
                <a:cubicBezTo>
                  <a:pt x="56256" y="518566"/>
                  <a:pt x="125362" y="547940"/>
                  <a:pt x="219103" y="547940"/>
                </a:cubicBezTo>
                <a:cubicBezTo>
                  <a:pt x="312817" y="547940"/>
                  <a:pt x="382006" y="518593"/>
                  <a:pt x="424342" y="459296"/>
                </a:cubicBezTo>
                <a:cubicBezTo>
                  <a:pt x="433480" y="446532"/>
                  <a:pt x="438404" y="431234"/>
                  <a:pt x="438426" y="415536"/>
                </a:cubicBezTo>
                <a:lnTo>
                  <a:pt x="438426" y="390353"/>
                </a:lnTo>
                <a:close/>
                <a:moveTo>
                  <a:pt x="356139" y="137025"/>
                </a:moveTo>
                <a:cubicBezTo>
                  <a:pt x="356147" y="61358"/>
                  <a:pt x="294814" y="10"/>
                  <a:pt x="219147" y="0"/>
                </a:cubicBezTo>
                <a:cubicBezTo>
                  <a:pt x="175614" y="-5"/>
                  <a:pt x="134667" y="20679"/>
                  <a:pt x="108839" y="55725"/>
                </a:cubicBezTo>
                <a:cubicBezTo>
                  <a:pt x="106854" y="55096"/>
                  <a:pt x="104784" y="54773"/>
                  <a:pt x="102701" y="54766"/>
                </a:cubicBezTo>
                <a:lnTo>
                  <a:pt x="34252" y="54766"/>
                </a:lnTo>
                <a:cubicBezTo>
                  <a:pt x="22902" y="54766"/>
                  <a:pt x="13701" y="63967"/>
                  <a:pt x="13701" y="75317"/>
                </a:cubicBezTo>
                <a:lnTo>
                  <a:pt x="13701" y="225971"/>
                </a:lnTo>
                <a:cubicBezTo>
                  <a:pt x="13671" y="267589"/>
                  <a:pt x="47383" y="301350"/>
                  <a:pt x="89000" y="301380"/>
                </a:cubicBezTo>
                <a:cubicBezTo>
                  <a:pt x="89019" y="301380"/>
                  <a:pt x="89037" y="301380"/>
                  <a:pt x="89055" y="301380"/>
                </a:cubicBezTo>
                <a:lnTo>
                  <a:pt x="95906" y="301380"/>
                </a:lnTo>
                <a:lnTo>
                  <a:pt x="95906" y="301271"/>
                </a:lnTo>
                <a:lnTo>
                  <a:pt x="96180" y="301271"/>
                </a:lnTo>
                <a:cubicBezTo>
                  <a:pt x="111283" y="301295"/>
                  <a:pt x="123545" y="289069"/>
                  <a:pt x="123569" y="273968"/>
                </a:cubicBezTo>
                <a:cubicBezTo>
                  <a:pt x="123592" y="258864"/>
                  <a:pt x="111368" y="246602"/>
                  <a:pt x="96265" y="246577"/>
                </a:cubicBezTo>
                <a:cubicBezTo>
                  <a:pt x="87814" y="246563"/>
                  <a:pt x="79832" y="250457"/>
                  <a:pt x="74642" y="257127"/>
                </a:cubicBezTo>
                <a:cubicBezTo>
                  <a:pt x="62526" y="251507"/>
                  <a:pt x="54781" y="239354"/>
                  <a:pt x="54803" y="225998"/>
                </a:cubicBezTo>
                <a:lnTo>
                  <a:pt x="54803" y="219175"/>
                </a:lnTo>
                <a:lnTo>
                  <a:pt x="75300" y="219175"/>
                </a:lnTo>
                <a:cubicBezTo>
                  <a:pt x="85712" y="219175"/>
                  <a:pt x="95385" y="215832"/>
                  <a:pt x="103249" y="210188"/>
                </a:cubicBezTo>
                <a:cubicBezTo>
                  <a:pt x="143618" y="274187"/>
                  <a:pt x="228225" y="293343"/>
                  <a:pt x="292225" y="252975"/>
                </a:cubicBezTo>
                <a:cubicBezTo>
                  <a:pt x="332031" y="227867"/>
                  <a:pt x="356164" y="184087"/>
                  <a:pt x="356139" y="137025"/>
                </a:cubicBezTo>
                <a:close/>
                <a:moveTo>
                  <a:pt x="82123" y="134121"/>
                </a:moveTo>
                <a:cubicBezTo>
                  <a:pt x="82083" y="136057"/>
                  <a:pt x="82083" y="137994"/>
                  <a:pt x="82123" y="139930"/>
                </a:cubicBezTo>
                <a:lnTo>
                  <a:pt x="82123" y="171195"/>
                </a:lnTo>
                <a:cubicBezTo>
                  <a:pt x="82123" y="174979"/>
                  <a:pt x="79056" y="178046"/>
                  <a:pt x="75272" y="178046"/>
                </a:cubicBezTo>
                <a:lnTo>
                  <a:pt x="54803" y="178046"/>
                </a:lnTo>
                <a:lnTo>
                  <a:pt x="54803" y="95896"/>
                </a:lnTo>
                <a:lnTo>
                  <a:pt x="82150" y="95896"/>
                </a:lnTo>
                <a:lnTo>
                  <a:pt x="82150" y="134121"/>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Graphic 11">
            <a:extLst>
              <a:ext uri="{FF2B5EF4-FFF2-40B4-BE49-F238E27FC236}">
                <a16:creationId xmlns:a16="http://schemas.microsoft.com/office/drawing/2014/main" id="{B6669D0B-D0F9-C283-BE09-74B0C5AC3967}"/>
              </a:ext>
              <a:ext uri="{C183D7F6-B498-43B3-948B-1728B52AA6E4}">
                <adec:decorative xmlns:adec="http://schemas.microsoft.com/office/drawing/2017/decorative" val="1"/>
              </a:ext>
            </a:extLst>
          </p:cNvPr>
          <p:cNvSpPr/>
          <p:nvPr/>
        </p:nvSpPr>
        <p:spPr>
          <a:xfrm>
            <a:off x="4445081" y="4556644"/>
            <a:ext cx="493229" cy="493229"/>
          </a:xfrm>
          <a:custGeom>
            <a:avLst/>
            <a:gdLst>
              <a:gd name="connsiteX0" fmla="*/ 89055 w 493229"/>
              <a:gd name="connsiteY0" fmla="*/ 0 h 493229"/>
              <a:gd name="connsiteX1" fmla="*/ 0 w 493229"/>
              <a:gd name="connsiteY1" fmla="*/ 89055 h 493229"/>
              <a:gd name="connsiteX2" fmla="*/ 0 w 493229"/>
              <a:gd name="connsiteY2" fmla="*/ 404174 h 493229"/>
              <a:gd name="connsiteX3" fmla="*/ 89055 w 493229"/>
              <a:gd name="connsiteY3" fmla="*/ 493229 h 493229"/>
              <a:gd name="connsiteX4" fmla="*/ 404174 w 493229"/>
              <a:gd name="connsiteY4" fmla="*/ 493229 h 493229"/>
              <a:gd name="connsiteX5" fmla="*/ 493229 w 493229"/>
              <a:gd name="connsiteY5" fmla="*/ 404174 h 493229"/>
              <a:gd name="connsiteX6" fmla="*/ 493229 w 493229"/>
              <a:gd name="connsiteY6" fmla="*/ 89055 h 493229"/>
              <a:gd name="connsiteX7" fmla="*/ 404174 w 493229"/>
              <a:gd name="connsiteY7" fmla="*/ 0 h 493229"/>
              <a:gd name="connsiteX8" fmla="*/ 89055 w 493229"/>
              <a:gd name="connsiteY8" fmla="*/ 0 h 493229"/>
              <a:gd name="connsiteX9" fmla="*/ 363894 w 493229"/>
              <a:gd name="connsiteY9" fmla="*/ 185783 h 493229"/>
              <a:gd name="connsiteX10" fmla="*/ 226885 w 493229"/>
              <a:gd name="connsiteY10" fmla="*/ 322791 h 493229"/>
              <a:gd name="connsiteX11" fmla="*/ 197840 w 493229"/>
              <a:gd name="connsiteY11" fmla="*/ 322791 h 493229"/>
              <a:gd name="connsiteX12" fmla="*/ 142927 w 493229"/>
              <a:gd name="connsiteY12" fmla="*/ 267878 h 493229"/>
              <a:gd name="connsiteX13" fmla="*/ 141902 w 493229"/>
              <a:gd name="connsiteY13" fmla="*/ 238833 h 493229"/>
              <a:gd name="connsiteX14" fmla="*/ 170947 w 493229"/>
              <a:gd name="connsiteY14" fmla="*/ 237808 h 493229"/>
              <a:gd name="connsiteX15" fmla="*/ 171973 w 493229"/>
              <a:gd name="connsiteY15" fmla="*/ 238833 h 493229"/>
              <a:gd name="connsiteX16" fmla="*/ 212363 w 493229"/>
              <a:gd name="connsiteY16" fmla="*/ 279195 h 493229"/>
              <a:gd name="connsiteX17" fmla="*/ 334848 w 493229"/>
              <a:gd name="connsiteY17" fmla="*/ 156710 h 493229"/>
              <a:gd name="connsiteX18" fmla="*/ 363907 w 493229"/>
              <a:gd name="connsiteY18" fmla="*/ 156219 h 493229"/>
              <a:gd name="connsiteX19" fmla="*/ 364398 w 493229"/>
              <a:gd name="connsiteY19" fmla="*/ 185278 h 493229"/>
              <a:gd name="connsiteX20" fmla="*/ 363894 w 493229"/>
              <a:gd name="connsiteY20" fmla="*/ 185783 h 4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3229" h="493229">
                <a:moveTo>
                  <a:pt x="89055" y="0"/>
                </a:moveTo>
                <a:cubicBezTo>
                  <a:pt x="39871" y="0"/>
                  <a:pt x="0" y="39871"/>
                  <a:pt x="0" y="89055"/>
                </a:cubicBezTo>
                <a:lnTo>
                  <a:pt x="0" y="404174"/>
                </a:lnTo>
                <a:cubicBezTo>
                  <a:pt x="0" y="453357"/>
                  <a:pt x="39871" y="493229"/>
                  <a:pt x="89055" y="493229"/>
                </a:cubicBezTo>
                <a:lnTo>
                  <a:pt x="404174" y="493229"/>
                </a:lnTo>
                <a:cubicBezTo>
                  <a:pt x="453357" y="493229"/>
                  <a:pt x="493229" y="453357"/>
                  <a:pt x="493229" y="404174"/>
                </a:cubicBezTo>
                <a:lnTo>
                  <a:pt x="493229" y="89055"/>
                </a:lnTo>
                <a:cubicBezTo>
                  <a:pt x="493229" y="39871"/>
                  <a:pt x="453357" y="0"/>
                  <a:pt x="404174" y="0"/>
                </a:cubicBezTo>
                <a:lnTo>
                  <a:pt x="89055" y="0"/>
                </a:lnTo>
                <a:close/>
                <a:moveTo>
                  <a:pt x="363894" y="185783"/>
                </a:moveTo>
                <a:lnTo>
                  <a:pt x="226885" y="322791"/>
                </a:lnTo>
                <a:cubicBezTo>
                  <a:pt x="218862" y="330806"/>
                  <a:pt x="205863" y="330806"/>
                  <a:pt x="197840" y="322791"/>
                </a:cubicBezTo>
                <a:lnTo>
                  <a:pt x="142927" y="267878"/>
                </a:lnTo>
                <a:cubicBezTo>
                  <a:pt x="134623" y="260140"/>
                  <a:pt x="134164" y="247135"/>
                  <a:pt x="141902" y="238833"/>
                </a:cubicBezTo>
                <a:cubicBezTo>
                  <a:pt x="149639" y="230530"/>
                  <a:pt x="162643" y="230070"/>
                  <a:pt x="170947" y="237808"/>
                </a:cubicBezTo>
                <a:cubicBezTo>
                  <a:pt x="171301" y="238137"/>
                  <a:pt x="171643" y="238479"/>
                  <a:pt x="171973" y="238833"/>
                </a:cubicBezTo>
                <a:lnTo>
                  <a:pt x="212363" y="279195"/>
                </a:lnTo>
                <a:lnTo>
                  <a:pt x="334848" y="156710"/>
                </a:lnTo>
                <a:cubicBezTo>
                  <a:pt x="342737" y="148550"/>
                  <a:pt x="355747" y="148330"/>
                  <a:pt x="363907" y="156219"/>
                </a:cubicBezTo>
                <a:cubicBezTo>
                  <a:pt x="372068" y="164108"/>
                  <a:pt x="372287" y="177118"/>
                  <a:pt x="364398" y="185278"/>
                </a:cubicBezTo>
                <a:cubicBezTo>
                  <a:pt x="364233" y="185450"/>
                  <a:pt x="364063" y="185618"/>
                  <a:pt x="363894" y="185783"/>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 name="Graphic 13">
            <a:extLst>
              <a:ext uri="{FF2B5EF4-FFF2-40B4-BE49-F238E27FC236}">
                <a16:creationId xmlns:a16="http://schemas.microsoft.com/office/drawing/2014/main" id="{99ABB679-AE25-2ED9-053A-936A20AB08C8}"/>
              </a:ext>
              <a:ext uri="{C183D7F6-B498-43B3-948B-1728B52AA6E4}">
                <adec:decorative xmlns:adec="http://schemas.microsoft.com/office/drawing/2017/decorative" val="1"/>
              </a:ext>
            </a:extLst>
          </p:cNvPr>
          <p:cNvSpPr/>
          <p:nvPr/>
        </p:nvSpPr>
        <p:spPr>
          <a:xfrm>
            <a:off x="7963948" y="4556644"/>
            <a:ext cx="549877" cy="493332"/>
          </a:xfrm>
          <a:custGeom>
            <a:avLst/>
            <a:gdLst>
              <a:gd name="connsiteX0" fmla="*/ 205572 w 549877"/>
              <a:gd name="connsiteY0" fmla="*/ 0 h 493332"/>
              <a:gd name="connsiteX1" fmla="*/ 0 w 549877"/>
              <a:gd name="connsiteY1" fmla="*/ 205452 h 493332"/>
              <a:gd name="connsiteX2" fmla="*/ 19323 w 549877"/>
              <a:gd name="connsiteY2" fmla="*/ 292512 h 493332"/>
              <a:gd name="connsiteX3" fmla="*/ 663 w 549877"/>
              <a:gd name="connsiteY3" fmla="*/ 378608 h 493332"/>
              <a:gd name="connsiteX4" fmla="*/ 22263 w 549877"/>
              <a:gd name="connsiteY4" fmla="*/ 410594 h 493332"/>
              <a:gd name="connsiteX5" fmla="*/ 32257 w 549877"/>
              <a:gd name="connsiteY5" fmla="*/ 410668 h 493332"/>
              <a:gd name="connsiteX6" fmla="*/ 120929 w 549877"/>
              <a:gd name="connsiteY6" fmla="*/ 392857 h 493332"/>
              <a:gd name="connsiteX7" fmla="*/ 392755 w 549877"/>
              <a:gd name="connsiteY7" fmla="*/ 289994 h 493332"/>
              <a:gd name="connsiteX8" fmla="*/ 289893 w 549877"/>
              <a:gd name="connsiteY8" fmla="*/ 18167 h 493332"/>
              <a:gd name="connsiteX9" fmla="*/ 205572 w 549877"/>
              <a:gd name="connsiteY9" fmla="*/ 0 h 493332"/>
              <a:gd name="connsiteX10" fmla="*/ 204531 w 549877"/>
              <a:gd name="connsiteY10" fmla="*/ 438426 h 493332"/>
              <a:gd name="connsiteX11" fmla="*/ 344279 w 549877"/>
              <a:gd name="connsiteY11" fmla="*/ 493229 h 493332"/>
              <a:gd name="connsiteX12" fmla="*/ 428895 w 549877"/>
              <a:gd name="connsiteY12" fmla="*/ 475062 h 493332"/>
              <a:gd name="connsiteX13" fmla="*/ 508716 w 549877"/>
              <a:gd name="connsiteY13" fmla="*/ 492599 h 493332"/>
              <a:gd name="connsiteX14" fmla="*/ 549079 w 549877"/>
              <a:gd name="connsiteY14" fmla="*/ 466239 h 493332"/>
              <a:gd name="connsiteX15" fmla="*/ 548915 w 549877"/>
              <a:gd name="connsiteY15" fmla="*/ 451497 h 493332"/>
              <a:gd name="connsiteX16" fmla="*/ 530528 w 549877"/>
              <a:gd name="connsiteY16" fmla="*/ 374690 h 493332"/>
              <a:gd name="connsiteX17" fmla="*/ 431203 w 549877"/>
              <a:gd name="connsiteY17" fmla="*/ 101427 h 493332"/>
              <a:gd name="connsiteX18" fmla="*/ 411495 w 549877"/>
              <a:gd name="connsiteY18" fmla="*/ 93440 h 493332"/>
              <a:gd name="connsiteX19" fmla="*/ 433417 w 549877"/>
              <a:gd name="connsiteY19" fmla="*/ 149558 h 493332"/>
              <a:gd name="connsiteX20" fmla="*/ 508689 w 549877"/>
              <a:gd name="connsiteY20" fmla="*/ 287717 h 493332"/>
              <a:gd name="connsiteX21" fmla="*/ 490467 w 549877"/>
              <a:gd name="connsiteY21" fmla="*/ 362989 h 493332"/>
              <a:gd name="connsiteX22" fmla="*/ 486905 w 549877"/>
              <a:gd name="connsiteY22" fmla="*/ 369922 h 493332"/>
              <a:gd name="connsiteX23" fmla="*/ 488823 w 549877"/>
              <a:gd name="connsiteY23" fmla="*/ 377485 h 493332"/>
              <a:gd name="connsiteX24" fmla="*/ 506415 w 549877"/>
              <a:gd name="connsiteY24" fmla="*/ 450099 h 493332"/>
              <a:gd name="connsiteX25" fmla="*/ 431334 w 549877"/>
              <a:gd name="connsiteY25" fmla="*/ 433384 h 493332"/>
              <a:gd name="connsiteX26" fmla="*/ 424100 w 549877"/>
              <a:gd name="connsiteY26" fmla="*/ 431685 h 493332"/>
              <a:gd name="connsiteX27" fmla="*/ 417442 w 549877"/>
              <a:gd name="connsiteY27" fmla="*/ 435001 h 493332"/>
              <a:gd name="connsiteX28" fmla="*/ 344279 w 549877"/>
              <a:gd name="connsiteY28" fmla="*/ 452127 h 493332"/>
              <a:gd name="connsiteX29" fmla="*/ 264267 w 549877"/>
              <a:gd name="connsiteY29" fmla="*/ 431411 h 493332"/>
              <a:gd name="connsiteX30" fmla="*/ 204531 w 549877"/>
              <a:gd name="connsiteY30" fmla="*/ 438426 h 49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9877" h="493332">
                <a:moveTo>
                  <a:pt x="205572" y="0"/>
                </a:moveTo>
                <a:cubicBezTo>
                  <a:pt x="92071" y="-33"/>
                  <a:pt x="33" y="91951"/>
                  <a:pt x="0" y="205452"/>
                </a:cubicBezTo>
                <a:cubicBezTo>
                  <a:pt x="-9" y="235536"/>
                  <a:pt x="6588" y="265256"/>
                  <a:pt x="19323" y="292512"/>
                </a:cubicBezTo>
                <a:cubicBezTo>
                  <a:pt x="12426" y="321059"/>
                  <a:pt x="6205" y="349768"/>
                  <a:pt x="663" y="378608"/>
                </a:cubicBezTo>
                <a:cubicBezTo>
                  <a:pt x="-2205" y="393405"/>
                  <a:pt x="7465" y="407728"/>
                  <a:pt x="22263" y="410594"/>
                </a:cubicBezTo>
                <a:cubicBezTo>
                  <a:pt x="25561" y="411235"/>
                  <a:pt x="28950" y="411260"/>
                  <a:pt x="32257" y="410668"/>
                </a:cubicBezTo>
                <a:cubicBezTo>
                  <a:pt x="49328" y="407654"/>
                  <a:pt x="86457" y="400804"/>
                  <a:pt x="120929" y="392857"/>
                </a:cubicBezTo>
                <a:cubicBezTo>
                  <a:pt x="224397" y="439514"/>
                  <a:pt x="346096" y="393463"/>
                  <a:pt x="392755" y="289994"/>
                </a:cubicBezTo>
                <a:cubicBezTo>
                  <a:pt x="439412" y="186526"/>
                  <a:pt x="393358" y="64825"/>
                  <a:pt x="289893" y="18167"/>
                </a:cubicBezTo>
                <a:cubicBezTo>
                  <a:pt x="263387" y="6215"/>
                  <a:pt x="234648" y="23"/>
                  <a:pt x="205572" y="0"/>
                </a:cubicBezTo>
                <a:close/>
                <a:moveTo>
                  <a:pt x="204531" y="438426"/>
                </a:moveTo>
                <a:cubicBezTo>
                  <a:pt x="242499" y="473725"/>
                  <a:pt x="292438" y="493309"/>
                  <a:pt x="344279" y="493229"/>
                </a:cubicBezTo>
                <a:cubicBezTo>
                  <a:pt x="374421" y="493229"/>
                  <a:pt x="403056" y="486735"/>
                  <a:pt x="428895" y="475062"/>
                </a:cubicBezTo>
                <a:cubicBezTo>
                  <a:pt x="457475" y="481748"/>
                  <a:pt x="488795" y="488434"/>
                  <a:pt x="508716" y="492599"/>
                </a:cubicBezTo>
                <a:cubicBezTo>
                  <a:pt x="527141" y="496465"/>
                  <a:pt x="545213" y="484664"/>
                  <a:pt x="549079" y="466239"/>
                </a:cubicBezTo>
                <a:cubicBezTo>
                  <a:pt x="550101" y="461372"/>
                  <a:pt x="550044" y="456341"/>
                  <a:pt x="548915" y="451497"/>
                </a:cubicBezTo>
                <a:cubicBezTo>
                  <a:pt x="544476" y="432233"/>
                  <a:pt x="537461" y="402311"/>
                  <a:pt x="530528" y="374690"/>
                </a:cubicBezTo>
                <a:cubicBezTo>
                  <a:pt x="578560" y="271802"/>
                  <a:pt x="534090" y="149459"/>
                  <a:pt x="431203" y="101427"/>
                </a:cubicBezTo>
                <a:cubicBezTo>
                  <a:pt x="424777" y="98426"/>
                  <a:pt x="418198" y="95760"/>
                  <a:pt x="411495" y="93440"/>
                </a:cubicBezTo>
                <a:cubicBezTo>
                  <a:pt x="421218" y="111110"/>
                  <a:pt x="428589" y="129976"/>
                  <a:pt x="433417" y="149558"/>
                </a:cubicBezTo>
                <a:cubicBezTo>
                  <a:pt x="480364" y="179819"/>
                  <a:pt x="508719" y="231862"/>
                  <a:pt x="508689" y="287717"/>
                </a:cubicBezTo>
                <a:cubicBezTo>
                  <a:pt x="508689" y="314899"/>
                  <a:pt x="502113" y="340465"/>
                  <a:pt x="490467" y="362989"/>
                </a:cubicBezTo>
                <a:lnTo>
                  <a:pt x="486905" y="369922"/>
                </a:lnTo>
                <a:lnTo>
                  <a:pt x="488823" y="377485"/>
                </a:lnTo>
                <a:cubicBezTo>
                  <a:pt x="495070" y="402009"/>
                  <a:pt x="501619" y="429548"/>
                  <a:pt x="506415" y="450099"/>
                </a:cubicBezTo>
                <a:cubicBezTo>
                  <a:pt x="485206" y="445633"/>
                  <a:pt x="456598" y="439412"/>
                  <a:pt x="431334" y="433384"/>
                </a:cubicBezTo>
                <a:lnTo>
                  <a:pt x="424100" y="431685"/>
                </a:lnTo>
                <a:lnTo>
                  <a:pt x="417442" y="435001"/>
                </a:lnTo>
                <a:cubicBezTo>
                  <a:pt x="395411" y="445961"/>
                  <a:pt x="370585" y="452127"/>
                  <a:pt x="344279" y="452127"/>
                </a:cubicBezTo>
                <a:cubicBezTo>
                  <a:pt x="316275" y="452179"/>
                  <a:pt x="288725" y="445046"/>
                  <a:pt x="264267" y="431411"/>
                </a:cubicBezTo>
                <a:cubicBezTo>
                  <a:pt x="244740" y="436316"/>
                  <a:pt x="224663" y="438675"/>
                  <a:pt x="204531" y="438426"/>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20" name="Straight Connector 19">
            <a:extLst>
              <a:ext uri="{FF2B5EF4-FFF2-40B4-BE49-F238E27FC236}">
                <a16:creationId xmlns:a16="http://schemas.microsoft.com/office/drawing/2014/main" id="{0650FDF9-D48C-1426-0EFA-94D53FB5F6FE}"/>
              </a:ext>
              <a:ext uri="{C183D7F6-B498-43B3-948B-1728B52AA6E4}">
                <adec:decorative xmlns:adec="http://schemas.microsoft.com/office/drawing/2017/decorative" val="1"/>
              </a:ext>
            </a:extLst>
          </p:cNvPr>
          <p:cNvCxnSpPr/>
          <p:nvPr/>
        </p:nvCxnSpPr>
        <p:spPr>
          <a:xfrm>
            <a:off x="4121427" y="3858451"/>
            <a:ext cx="0" cy="188961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979007-5926-E2E1-65D8-9F1487CED8AA}"/>
              </a:ext>
              <a:ext uri="{C183D7F6-B498-43B3-948B-1728B52AA6E4}">
                <adec:decorative xmlns:adec="http://schemas.microsoft.com/office/drawing/2017/decorative" val="1"/>
              </a:ext>
            </a:extLst>
          </p:cNvPr>
          <p:cNvCxnSpPr/>
          <p:nvPr/>
        </p:nvCxnSpPr>
        <p:spPr>
          <a:xfrm>
            <a:off x="7646505" y="3858451"/>
            <a:ext cx="0" cy="188961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A534FDC-4892-B064-48AF-A57330F04D75}"/>
              </a:ext>
            </a:extLst>
          </p:cNvPr>
          <p:cNvSpPr txBox="1"/>
          <p:nvPr/>
        </p:nvSpPr>
        <p:spPr>
          <a:xfrm>
            <a:off x="579438" y="5972433"/>
            <a:ext cx="11011601" cy="302955"/>
          </a:xfrm>
          <a:prstGeom prst="roundRect">
            <a:avLst>
              <a:gd name="adj" fmla="val 50000"/>
            </a:avLst>
          </a:prstGeom>
          <a:solidFill>
            <a:schemeClr val="accent2"/>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a:ea typeface="+mn-ea"/>
                <a:cs typeface="+mn-cs"/>
              </a:rPr>
              <a:t>Questions?        </a:t>
            </a:r>
            <a:r>
              <a:rPr kumimoji="0" lang="en-US" sz="1400" b="0" i="0" u="none" strike="noStrike" kern="1200" cap="none" spc="0" normalizeH="0" baseline="0" noProof="0">
                <a:ln>
                  <a:noFill/>
                </a:ln>
                <a:solidFill>
                  <a:srgbClr val="FFFFFF"/>
                </a:solidFill>
                <a:effectLst/>
                <a:uLnTx/>
                <a:uFillTx/>
                <a:latin typeface="Segoe UI"/>
                <a:ea typeface="+mn-ea"/>
                <a:cs typeface="+mn-cs"/>
              </a:rPr>
              <a:t>Email: </a:t>
            </a:r>
            <a:r>
              <a:rPr kumimoji="0" lang="en-US" sz="1400" b="0" i="0" u="none" strike="noStrike" kern="1200" cap="none" spc="0" normalizeH="0" baseline="0" noProof="0">
                <a:ln>
                  <a:noFill/>
                </a:ln>
                <a:solidFill>
                  <a:srgbClr val="FFFFFF"/>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achelp@microsoft.com</a:t>
            </a:r>
            <a:r>
              <a:rPr kumimoji="0" lang="en-US" sz="1400" b="0" i="0" u="none" strike="noStrike" kern="1200" cap="none" spc="0" normalizeH="0" baseline="0" noProof="0">
                <a:ln>
                  <a:noFill/>
                </a:ln>
                <a:solidFill>
                  <a:srgbClr val="FFFFFF"/>
                </a:solidFill>
                <a:effectLst/>
                <a:uLnTx/>
                <a:uFillTx/>
                <a:latin typeface="Segoe UI"/>
                <a:ea typeface="+mn-ea"/>
                <a:cs typeface="+mn-cs"/>
              </a:rPr>
              <a:t>    |    Submit a </a:t>
            </a:r>
            <a:r>
              <a:rPr kumimoji="0" lang="en-US" sz="1400" b="0" i="0" u="none" strike="noStrike" kern="1200" cap="none" spc="0" normalizeH="0" baseline="0" noProof="0">
                <a:ln>
                  <a:noFill/>
                </a:ln>
                <a:solidFill>
                  <a:srgbClr val="FFFFFF"/>
                </a:solidFill>
                <a:effectLst/>
                <a:uLnTx/>
                <a:uFillTx/>
                <a:latin typeface="Segoe UI"/>
                <a:ea typeface="+mn-ea"/>
                <a:cs typeface="+mn-cs"/>
                <a:hlinkClick r:id="rId7">
                  <a:extLst>
                    <a:ext uri="{A12FA001-AC4F-418D-AE19-62706E023703}">
                      <ahyp:hlinkClr xmlns:ahyp="http://schemas.microsoft.com/office/drawing/2018/hyperlinkcolor" val="tx"/>
                    </a:ext>
                  </a:extLst>
                </a:hlinkClick>
              </a:rPr>
              <a:t>Request for assistance</a:t>
            </a:r>
            <a:r>
              <a:rPr kumimoji="0" lang="en-US" sz="1400" b="0" i="0" u="none" strike="noStrike" kern="1200" cap="none" spc="0" normalizeH="0" baseline="0" noProof="0">
                <a:ln>
                  <a:noFill/>
                </a:ln>
                <a:solidFill>
                  <a:srgbClr val="FFFFFF"/>
                </a:solidFill>
                <a:effectLst/>
                <a:uLnTx/>
                <a:uFillTx/>
                <a:latin typeface="Segoe UI"/>
                <a:ea typeface="+mn-ea"/>
                <a:cs typeface="+mn-cs"/>
              </a:rPr>
              <a:t>    |    For more information visit </a:t>
            </a:r>
            <a:r>
              <a:rPr kumimoji="0" lang="en-US" sz="1400" b="0" i="0" u="none" strike="noStrike" kern="1200" cap="none" spc="0" normalizeH="0" baseline="0" noProof="0">
                <a:ln>
                  <a:noFill/>
                </a:ln>
                <a:solidFill>
                  <a:srgbClr val="FFFFFF"/>
                </a:solidFill>
                <a:effectLst/>
                <a:uLnTx/>
                <a:uFillTx/>
                <a:latin typeface="Segoe UI"/>
                <a:ea typeface="+mn-ea"/>
                <a:cs typeface="+mn-cs"/>
                <a:hlinkClick r:id="rId8">
                  <a:extLst>
                    <a:ext uri="{A12FA001-AC4F-418D-AE19-62706E023703}">
                      <ahyp:hlinkClr xmlns:ahyp="http://schemas.microsoft.com/office/drawing/2018/hyperlinkcolor" val="tx"/>
                    </a:ext>
                  </a:extLst>
                </a:hlinkClick>
              </a:rPr>
              <a:t>aka.ms/AppAssure</a:t>
            </a:r>
            <a:endParaRPr kumimoji="0" lang="en-US" sz="1400" b="0" i="0" u="none" strike="noStrike" kern="1200" cap="none" spc="0" normalizeH="0" baseline="0" noProof="0">
              <a:ln>
                <a:noFill/>
              </a:ln>
              <a:solidFill>
                <a:srgbClr val="FFFFFF"/>
              </a:solidFill>
              <a:effectLst/>
              <a:uLnTx/>
              <a:uFillTx/>
              <a:latin typeface="Segoe UI"/>
              <a:ea typeface="+mn-ea"/>
              <a:cs typeface="Segoe UI"/>
            </a:endParaRPr>
          </a:p>
        </p:txBody>
      </p:sp>
    </p:spTree>
    <p:extLst>
      <p:ext uri="{BB962C8B-B14F-4D97-AF65-F5344CB8AC3E}">
        <p14:creationId xmlns:p14="http://schemas.microsoft.com/office/powerpoint/2010/main" val="1759050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200"/>
                                  </p:stCondLst>
                                  <p:childTnLst>
                                    <p:animMotion origin="layout" path="M 3.54167E-6 -7.40741E-7 L 3.54167E-6 0.03542 " pathEditMode="relative" rAng="0" ptsTypes="AA">
                                      <p:cBhvr>
                                        <p:cTn id="9"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6B59D-485E-2BCA-A068-B2C6BCE8631D}"/>
              </a:ext>
            </a:extLst>
          </p:cNvPr>
          <p:cNvSpPr>
            <a:spLocks noGrp="1"/>
          </p:cNvSpPr>
          <p:nvPr>
            <p:ph type="title"/>
          </p:nvPr>
        </p:nvSpPr>
        <p:spPr>
          <a:xfrm>
            <a:off x="588261" y="585216"/>
            <a:ext cx="11011601" cy="861774"/>
          </a:xfrm>
        </p:spPr>
        <p:txBody>
          <a:bodyPr/>
          <a:lstStyle/>
          <a:p>
            <a:r>
              <a:rPr lang="en-US"/>
              <a:t>Management tools for Microsoft 365 Apps</a:t>
            </a:r>
            <a:br>
              <a:rPr lang="en-US"/>
            </a:br>
            <a:r>
              <a:rPr lang="en-US" sz="2000"/>
              <a:t>Planning your update management strategy</a:t>
            </a:r>
          </a:p>
        </p:txBody>
      </p:sp>
      <p:sp>
        <p:nvSpPr>
          <p:cNvPr id="4" name="TextBox 3">
            <a:extLst>
              <a:ext uri="{FF2B5EF4-FFF2-40B4-BE49-F238E27FC236}">
                <a16:creationId xmlns:a16="http://schemas.microsoft.com/office/drawing/2014/main" id="{EEA0AC05-7B1F-9686-BE80-5E46351BFEF9}"/>
              </a:ext>
            </a:extLst>
          </p:cNvPr>
          <p:cNvSpPr txBox="1"/>
          <p:nvPr/>
        </p:nvSpPr>
        <p:spPr>
          <a:xfrm>
            <a:off x="588261" y="1632834"/>
            <a:ext cx="10420562" cy="687111"/>
          </a:xfrm>
          <a:prstGeom prst="rect">
            <a:avLst/>
          </a:prstGeom>
          <a:noFill/>
        </p:spPr>
        <p:txBody>
          <a:bodyPr wrap="square" rtlCol="0">
            <a:spAutoFit/>
          </a:bodyPr>
          <a:lstStyle/>
          <a:p>
            <a:pPr marL="285750" marR="0" lvl="0" indent="-285750" algn="l" defTabSz="91436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There are multiple tools available for managing Microsoft 365 Apps</a:t>
            </a:r>
          </a:p>
          <a:p>
            <a:pPr marL="285750" marR="0" lvl="0" indent="-285750" algn="l" defTabSz="91436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Microsoft recommends </a:t>
            </a:r>
            <a:r>
              <a:rPr kumimoji="0" lang="en-US" sz="1600" b="0" i="0" u="none" strike="noStrike" kern="1200" cap="none" spc="0" normalizeH="0" baseline="0" noProof="0">
                <a:ln>
                  <a:noFill/>
                </a:ln>
                <a:solidFill>
                  <a:srgbClr val="000000"/>
                </a:solidFill>
                <a:effectLst/>
                <a:uLnTx/>
                <a:uFillTx/>
                <a:latin typeface="Segoe UI Semibold"/>
                <a:ea typeface="+mn-ea"/>
                <a:cs typeface="+mn-cs"/>
                <a:hlinkClick r:id="rId3"/>
              </a:rPr>
              <a:t>Cloud Update</a:t>
            </a:r>
            <a:r>
              <a:rPr kumimoji="0" lang="en-US" sz="1600" b="0" i="0" u="none" strike="noStrike" kern="1200" cap="none" spc="0" normalizeH="0" baseline="0" noProof="0">
                <a:ln>
                  <a:noFill/>
                </a:ln>
                <a:solidFill>
                  <a:srgbClr val="000000"/>
                </a:solidFill>
                <a:effectLst/>
                <a:uLnTx/>
                <a:uFillTx/>
                <a:latin typeface="Segoe UI Semibold"/>
                <a:ea typeface="+mn-ea"/>
                <a:cs typeface="+mn-cs"/>
              </a:rPr>
              <a:t> for managing Microsoft 365 Apps across your organization</a:t>
            </a:r>
          </a:p>
        </p:txBody>
      </p:sp>
      <p:graphicFrame>
        <p:nvGraphicFramePr>
          <p:cNvPr id="3" name="Table 2">
            <a:extLst>
              <a:ext uri="{FF2B5EF4-FFF2-40B4-BE49-F238E27FC236}">
                <a16:creationId xmlns:a16="http://schemas.microsoft.com/office/drawing/2014/main" id="{AEEEA2C7-425B-5E14-485A-A8CC1BEB441E}"/>
              </a:ext>
            </a:extLst>
          </p:cNvPr>
          <p:cNvGraphicFramePr>
            <a:graphicFrameLocks noGrp="1"/>
          </p:cNvGraphicFramePr>
          <p:nvPr/>
        </p:nvGraphicFramePr>
        <p:xfrm>
          <a:off x="588261" y="2534234"/>
          <a:ext cx="11011602" cy="1838960"/>
        </p:xfrm>
        <a:graphic>
          <a:graphicData uri="http://schemas.openxmlformats.org/drawingml/2006/table">
            <a:tbl>
              <a:tblPr firstRow="1" bandRow="1">
                <a:tableStyleId>{5C22544A-7EE6-4342-B048-85BDC9FD1C3A}</a:tableStyleId>
              </a:tblPr>
              <a:tblGrid>
                <a:gridCol w="2318232">
                  <a:extLst>
                    <a:ext uri="{9D8B030D-6E8A-4147-A177-3AD203B41FA5}">
                      <a16:colId xmlns:a16="http://schemas.microsoft.com/office/drawing/2014/main" val="2945523536"/>
                    </a:ext>
                  </a:extLst>
                </a:gridCol>
                <a:gridCol w="1738674">
                  <a:extLst>
                    <a:ext uri="{9D8B030D-6E8A-4147-A177-3AD203B41FA5}">
                      <a16:colId xmlns:a16="http://schemas.microsoft.com/office/drawing/2014/main" val="1116924590"/>
                    </a:ext>
                  </a:extLst>
                </a:gridCol>
                <a:gridCol w="1738674">
                  <a:extLst>
                    <a:ext uri="{9D8B030D-6E8A-4147-A177-3AD203B41FA5}">
                      <a16:colId xmlns:a16="http://schemas.microsoft.com/office/drawing/2014/main" val="873338005"/>
                    </a:ext>
                  </a:extLst>
                </a:gridCol>
                <a:gridCol w="1738674">
                  <a:extLst>
                    <a:ext uri="{9D8B030D-6E8A-4147-A177-3AD203B41FA5}">
                      <a16:colId xmlns:a16="http://schemas.microsoft.com/office/drawing/2014/main" val="244412487"/>
                    </a:ext>
                  </a:extLst>
                </a:gridCol>
                <a:gridCol w="1738674">
                  <a:extLst>
                    <a:ext uri="{9D8B030D-6E8A-4147-A177-3AD203B41FA5}">
                      <a16:colId xmlns:a16="http://schemas.microsoft.com/office/drawing/2014/main" val="4210992618"/>
                    </a:ext>
                  </a:extLst>
                </a:gridCol>
                <a:gridCol w="1738674">
                  <a:extLst>
                    <a:ext uri="{9D8B030D-6E8A-4147-A177-3AD203B41FA5}">
                      <a16:colId xmlns:a16="http://schemas.microsoft.com/office/drawing/2014/main" val="3552897139"/>
                    </a:ext>
                  </a:extLst>
                </a:gridCol>
              </a:tblGrid>
              <a:tr h="370840">
                <a:tc>
                  <a:txBody>
                    <a:bodyPr/>
                    <a:lstStyle/>
                    <a:p>
                      <a:r>
                        <a:rPr lang="en-US" sz="1600" b="0">
                          <a:gradFill>
                            <a:gsLst>
                              <a:gs pos="0">
                                <a:srgbClr val="0078D4"/>
                              </a:gs>
                              <a:gs pos="100000">
                                <a:srgbClr val="0078D4"/>
                              </a:gs>
                            </a:gsLst>
                            <a:lin ang="5400000" scaled="1"/>
                          </a:gradFill>
                          <a:latin typeface="+mj-lt"/>
                        </a:rPr>
                        <a:t>Planning</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gradFill>
                            <a:gsLst>
                              <a:gs pos="0">
                                <a:srgbClr val="0078D4"/>
                              </a:gs>
                              <a:gs pos="100000">
                                <a:srgbClr val="0078D4"/>
                              </a:gs>
                            </a:gsLst>
                            <a:lin ang="5400000" scaled="1"/>
                          </a:gradFill>
                          <a:latin typeface="+mj-lt"/>
                        </a:rPr>
                        <a:t>Group Policy</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gradFill>
                            <a:gsLst>
                              <a:gs pos="0">
                                <a:srgbClr val="0078D4"/>
                              </a:gs>
                              <a:gs pos="100000">
                                <a:srgbClr val="0078D4"/>
                              </a:gs>
                            </a:gsLst>
                            <a:lin ang="5400000" scaled="1"/>
                          </a:gradFill>
                          <a:latin typeface="+mj-lt"/>
                        </a:rPr>
                        <a:t>Microsoft Intune</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gradFill>
                            <a:gsLst>
                              <a:gs pos="0">
                                <a:srgbClr val="0078D4"/>
                              </a:gs>
                              <a:gs pos="100000">
                                <a:srgbClr val="0078D4"/>
                              </a:gs>
                            </a:gsLst>
                            <a:lin ang="5400000" scaled="1"/>
                          </a:gradFill>
                          <a:latin typeface="+mj-lt"/>
                        </a:rPr>
                        <a:t>Windows Autopatch</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gradFill>
                            <a:gsLst>
                              <a:gs pos="0">
                                <a:srgbClr val="0078D4"/>
                              </a:gs>
                              <a:gs pos="100000">
                                <a:srgbClr val="0078D4"/>
                              </a:gs>
                            </a:gsLst>
                            <a:lin ang="5400000" scaled="1"/>
                          </a:gradFill>
                          <a:latin typeface="+mj-lt"/>
                        </a:rPr>
                        <a:t>Configuration Manager</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gradFill>
                            <a:gsLst>
                              <a:gs pos="0">
                                <a:srgbClr val="0078D4"/>
                              </a:gs>
                              <a:gs pos="100000">
                                <a:srgbClr val="0078D4"/>
                              </a:gs>
                            </a:gsLst>
                            <a:lin ang="5400000" scaled="1"/>
                          </a:gradFill>
                          <a:latin typeface="+mj-lt"/>
                        </a:rPr>
                        <a:t>Cloud Update</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6597373"/>
                  </a:ext>
                </a:extLst>
              </a:tr>
              <a:tr h="370840">
                <a:tc>
                  <a:txBody>
                    <a:bodyPr/>
                    <a:lstStyle/>
                    <a:p>
                      <a:r>
                        <a:rPr lang="en-US" sz="1400">
                          <a:solidFill>
                            <a:schemeClr val="tx1"/>
                          </a:solidFill>
                        </a:rPr>
                        <a:t>TCO</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Medium</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Medium</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Low</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High</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chemeClr val="tx1"/>
                          </a:solidFill>
                        </a:rPr>
                        <a:t>Low</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54594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Enterprise controls</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Lightweight</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Lightweight</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Lightweight</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Extensive</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chemeClr val="tx1"/>
                          </a:solidFill>
                        </a:rPr>
                        <a:t>Enterprise Ready</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6163908"/>
                  </a:ext>
                </a:extLst>
              </a:tr>
              <a:tr h="370840">
                <a:tc>
                  <a:txBody>
                    <a:bodyPr/>
                    <a:lstStyle/>
                    <a:p>
                      <a:r>
                        <a:rPr lang="en-US" sz="1400">
                          <a:solidFill>
                            <a:schemeClr val="tx1"/>
                          </a:solidFill>
                        </a:rPr>
                        <a:t>Supported enclaves</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a:solidFill>
                            <a:schemeClr val="tx1"/>
                          </a:solidFill>
                        </a:rPr>
                        <a:t>Commercial</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a:solidFill>
                            <a:schemeClr val="tx1"/>
                          </a:solidFill>
                        </a:rPr>
                        <a:t>Commercial, GCC, GCC-H</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a:solidFill>
                            <a:schemeClr val="tx1"/>
                          </a:solidFill>
                        </a:rPr>
                        <a:t>Commercial</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a:solidFill>
                            <a:schemeClr val="tx1"/>
                          </a:solidFill>
                        </a:rPr>
                        <a:t>Commercial, GCC, GCC-H, DoD, AG</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b="0" dirty="0">
                          <a:solidFill>
                            <a:schemeClr val="tx1"/>
                          </a:solidFill>
                        </a:rPr>
                        <a:t>Commercial</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11523444"/>
                  </a:ext>
                </a:extLst>
              </a:tr>
            </a:tbl>
          </a:graphicData>
        </a:graphic>
      </p:graphicFrame>
      <p:sp>
        <p:nvSpPr>
          <p:cNvPr id="31" name="Rounded Rectangle 30">
            <a:extLst>
              <a:ext uri="{FF2B5EF4-FFF2-40B4-BE49-F238E27FC236}">
                <a16:creationId xmlns:a16="http://schemas.microsoft.com/office/drawing/2014/main" id="{53205C57-0385-5D0F-14A9-72720F8E34D0}"/>
              </a:ext>
              <a:ext uri="{C183D7F6-B498-43B3-948B-1728B52AA6E4}">
                <adec:decorative xmlns:adec="http://schemas.microsoft.com/office/drawing/2017/decorative" val="1"/>
              </a:ext>
            </a:extLst>
          </p:cNvPr>
          <p:cNvSpPr/>
          <p:nvPr/>
        </p:nvSpPr>
        <p:spPr bwMode="auto">
          <a:xfrm>
            <a:off x="9846365" y="2517579"/>
            <a:ext cx="1753496" cy="1878868"/>
          </a:xfrm>
          <a:prstGeom prst="roundRect">
            <a:avLst>
              <a:gd name="adj" fmla="val 8623"/>
            </a:avLst>
          </a:prstGeom>
          <a:solidFill>
            <a:srgbClr val="8DC8E8">
              <a:alpha val="41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Rounded Rectangle 29">
            <a:extLst>
              <a:ext uri="{FF2B5EF4-FFF2-40B4-BE49-F238E27FC236}">
                <a16:creationId xmlns:a16="http://schemas.microsoft.com/office/drawing/2014/main" id="{E7E8286A-710D-8658-C48A-366012B2B716}"/>
              </a:ext>
              <a:ext uri="{C183D7F6-B498-43B3-948B-1728B52AA6E4}">
                <adec:decorative xmlns:adec="http://schemas.microsoft.com/office/drawing/2017/decorative" val="1"/>
              </a:ext>
            </a:extLst>
          </p:cNvPr>
          <p:cNvSpPr/>
          <p:nvPr/>
        </p:nvSpPr>
        <p:spPr bwMode="auto">
          <a:xfrm>
            <a:off x="588259" y="2517579"/>
            <a:ext cx="11011602" cy="1878868"/>
          </a:xfrm>
          <a:prstGeom prst="roundRect">
            <a:avLst>
              <a:gd name="adj" fmla="val 9613"/>
            </a:avLst>
          </a:prstGeom>
          <a:noFill/>
          <a:ln w="158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TextBox 28">
            <a:extLst>
              <a:ext uri="{FF2B5EF4-FFF2-40B4-BE49-F238E27FC236}">
                <a16:creationId xmlns:a16="http://schemas.microsoft.com/office/drawing/2014/main" id="{C8540F30-77C3-EF4D-DE6B-DE443CFA97FE}"/>
              </a:ext>
            </a:extLst>
          </p:cNvPr>
          <p:cNvSpPr txBox="1"/>
          <p:nvPr/>
        </p:nvSpPr>
        <p:spPr>
          <a:xfrm>
            <a:off x="588261" y="4706894"/>
            <a:ext cx="3237410" cy="1554480"/>
          </a:xfrm>
          <a:prstGeom prst="roundRect">
            <a:avLst>
              <a:gd name="adj" fmla="val 10699"/>
            </a:avLst>
          </a:prstGeom>
          <a:solidFill>
            <a:srgbClr val="0078D4"/>
          </a:solidFill>
          <a:ln>
            <a:noFill/>
          </a:ln>
        </p:spPr>
        <p:style>
          <a:lnRef idx="2">
            <a:schemeClr val="accent4">
              <a:shade val="15000"/>
            </a:schemeClr>
          </a:lnRef>
          <a:fillRef idx="1">
            <a:schemeClr val="accent4"/>
          </a:fillRef>
          <a:effectRef idx="0">
            <a:schemeClr val="accent4"/>
          </a:effectRef>
          <a:fontRef idx="minor">
            <a:schemeClr val="lt1"/>
          </a:fontRef>
        </p:style>
        <p:txBody>
          <a:bodyPr wrap="square" rtlCol="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gradFill>
                  <a:gsLst>
                    <a:gs pos="0">
                      <a:srgbClr val="FFFFFF"/>
                    </a:gs>
                    <a:gs pos="100000">
                      <a:srgbClr val="FFFFFF"/>
                    </a:gs>
                  </a:gsLst>
                  <a:lin ang="5400000" scaled="1"/>
                </a:gradFill>
                <a:effectLst/>
                <a:uLnTx/>
                <a:uFillTx/>
                <a:latin typeface="Segoe UI Semibold"/>
                <a:ea typeface="+mn-ea"/>
                <a:cs typeface="+mn-cs"/>
              </a:rPr>
              <a:t>The benefits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gradFill>
                  <a:gsLst>
                    <a:gs pos="0">
                      <a:srgbClr val="FFFFFF"/>
                    </a:gs>
                    <a:gs pos="100000">
                      <a:srgbClr val="FFFFFF"/>
                    </a:gs>
                  </a:gsLst>
                  <a:lin ang="5400000" scaled="1"/>
                </a:gradFill>
                <a:effectLst/>
                <a:uLnTx/>
                <a:uFillTx/>
                <a:latin typeface="Segoe UI Semibold"/>
                <a:ea typeface="+mn-ea"/>
                <a:cs typeface="+mn-cs"/>
              </a:rPr>
              <a:t>of Cloud Update</a:t>
            </a:r>
          </a:p>
        </p:txBody>
      </p:sp>
      <p:sp>
        <p:nvSpPr>
          <p:cNvPr id="16" name="TextBox 15">
            <a:extLst>
              <a:ext uri="{FF2B5EF4-FFF2-40B4-BE49-F238E27FC236}">
                <a16:creationId xmlns:a16="http://schemas.microsoft.com/office/drawing/2014/main" id="{73A70294-86CF-149A-F6B8-FA03D4AB00C3}"/>
              </a:ext>
            </a:extLst>
          </p:cNvPr>
          <p:cNvSpPr txBox="1"/>
          <p:nvPr/>
        </p:nvSpPr>
        <p:spPr>
          <a:xfrm>
            <a:off x="4472355" y="4647334"/>
            <a:ext cx="1595438" cy="276999"/>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0078D4"/>
                    </a:gs>
                    <a:gs pos="100000">
                      <a:srgbClr val="0078D4"/>
                    </a:gs>
                  </a:gsLst>
                  <a:lin ang="5400000" scaled="1"/>
                </a:gradFill>
                <a:effectLst/>
                <a:uLnTx/>
                <a:uFillTx/>
                <a:latin typeface="Segoe UI Semibold"/>
                <a:ea typeface="+mn-ea"/>
                <a:cs typeface="+mn-cs"/>
              </a:rPr>
              <a:t>27% more</a:t>
            </a:r>
          </a:p>
        </p:txBody>
      </p:sp>
      <p:sp>
        <p:nvSpPr>
          <p:cNvPr id="14" name="TextBox 13">
            <a:extLst>
              <a:ext uri="{FF2B5EF4-FFF2-40B4-BE49-F238E27FC236}">
                <a16:creationId xmlns:a16="http://schemas.microsoft.com/office/drawing/2014/main" id="{DF7D9BA0-BE82-FCDD-46F7-E2FCC8E299DB}"/>
              </a:ext>
            </a:extLst>
          </p:cNvPr>
          <p:cNvSpPr txBox="1"/>
          <p:nvPr/>
        </p:nvSpPr>
        <p:spPr>
          <a:xfrm>
            <a:off x="4397872" y="5875442"/>
            <a:ext cx="174440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Light" panose="020B0502040204020203" pitchFamily="34" charset="0"/>
              </a:rPr>
              <a:t>apps updated at the end of the month</a:t>
            </a:r>
          </a:p>
        </p:txBody>
      </p:sp>
      <p:sp>
        <p:nvSpPr>
          <p:cNvPr id="13" name="TextBox 12">
            <a:extLst>
              <a:ext uri="{FF2B5EF4-FFF2-40B4-BE49-F238E27FC236}">
                <a16:creationId xmlns:a16="http://schemas.microsoft.com/office/drawing/2014/main" id="{7B984164-F4C8-1C0D-07AA-5D891E11BB40}"/>
              </a:ext>
            </a:extLst>
          </p:cNvPr>
          <p:cNvSpPr txBox="1"/>
          <p:nvPr/>
        </p:nvSpPr>
        <p:spPr>
          <a:xfrm>
            <a:off x="6871737" y="4647335"/>
            <a:ext cx="1577975" cy="276999"/>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0078D4"/>
                    </a:gs>
                    <a:gs pos="100000">
                      <a:srgbClr val="0078D4"/>
                    </a:gs>
                  </a:gsLst>
                  <a:lin ang="5400000" scaled="1"/>
                </a:gradFill>
                <a:effectLst/>
                <a:uLnTx/>
                <a:uFillTx/>
                <a:latin typeface="Segoe UI Semibold"/>
                <a:ea typeface="+mn-ea"/>
                <a:cs typeface="+mn-cs"/>
              </a:rPr>
              <a:t>Less than 1%</a:t>
            </a:r>
          </a:p>
        </p:txBody>
      </p:sp>
      <p:sp>
        <p:nvSpPr>
          <p:cNvPr id="11" name="TextBox 10">
            <a:extLst>
              <a:ext uri="{FF2B5EF4-FFF2-40B4-BE49-F238E27FC236}">
                <a16:creationId xmlns:a16="http://schemas.microsoft.com/office/drawing/2014/main" id="{21821CEC-2787-D110-3ED8-274A76C0E12A}"/>
              </a:ext>
            </a:extLst>
          </p:cNvPr>
          <p:cNvSpPr txBox="1"/>
          <p:nvPr/>
        </p:nvSpPr>
        <p:spPr>
          <a:xfrm>
            <a:off x="6751112" y="5875441"/>
            <a:ext cx="189439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Light" panose="020B0502040204020203" pitchFamily="34" charset="0"/>
              </a:rPr>
              <a:t>install errors detected using automation</a:t>
            </a:r>
          </a:p>
        </p:txBody>
      </p:sp>
      <p:sp>
        <p:nvSpPr>
          <p:cNvPr id="10" name="TextBox 9">
            <a:extLst>
              <a:ext uri="{FF2B5EF4-FFF2-40B4-BE49-F238E27FC236}">
                <a16:creationId xmlns:a16="http://schemas.microsoft.com/office/drawing/2014/main" id="{3F062CA9-1C59-485B-BC23-95641F626C42}"/>
              </a:ext>
            </a:extLst>
          </p:cNvPr>
          <p:cNvSpPr txBox="1"/>
          <p:nvPr/>
        </p:nvSpPr>
        <p:spPr>
          <a:xfrm>
            <a:off x="9253655" y="4632836"/>
            <a:ext cx="1741349" cy="285281"/>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0078D4"/>
                    </a:gs>
                    <a:gs pos="100000">
                      <a:srgbClr val="0078D4"/>
                    </a:gs>
                  </a:gsLst>
                  <a:lin ang="5400000" scaled="1"/>
                </a:gradFill>
                <a:effectLst/>
                <a:uLnTx/>
                <a:uFillTx/>
                <a:latin typeface="Segoe UI Semibold"/>
                <a:ea typeface="+mn-ea"/>
                <a:cs typeface="+mn-cs"/>
              </a:rPr>
              <a:t>More than 6hrs</a:t>
            </a:r>
          </a:p>
        </p:txBody>
      </p:sp>
      <p:sp>
        <p:nvSpPr>
          <p:cNvPr id="8" name="TextBox 7">
            <a:extLst>
              <a:ext uri="{FF2B5EF4-FFF2-40B4-BE49-F238E27FC236}">
                <a16:creationId xmlns:a16="http://schemas.microsoft.com/office/drawing/2014/main" id="{B7E6919F-3764-652B-6B1D-DA67BAF03FA7}"/>
              </a:ext>
            </a:extLst>
          </p:cNvPr>
          <p:cNvSpPr txBox="1"/>
          <p:nvPr/>
        </p:nvSpPr>
        <p:spPr>
          <a:xfrm>
            <a:off x="9046070" y="5869225"/>
            <a:ext cx="200624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saved per week troubleshooting updates</a:t>
            </a:r>
          </a:p>
        </p:txBody>
      </p:sp>
      <p:cxnSp>
        <p:nvCxnSpPr>
          <p:cNvPr id="7" name="Straight Connector 6">
            <a:extLst>
              <a:ext uri="{FF2B5EF4-FFF2-40B4-BE49-F238E27FC236}">
                <a16:creationId xmlns:a16="http://schemas.microsoft.com/office/drawing/2014/main" id="{FCFCCA41-C13A-AEAC-BC53-473084E9118F}"/>
              </a:ext>
              <a:ext uri="{C183D7F6-B498-43B3-948B-1728B52AA6E4}">
                <adec:decorative xmlns:adec="http://schemas.microsoft.com/office/drawing/2017/decorative" val="1"/>
              </a:ext>
            </a:extLst>
          </p:cNvPr>
          <p:cNvCxnSpPr>
            <a:cxnSpLocks/>
          </p:cNvCxnSpPr>
          <p:nvPr/>
        </p:nvCxnSpPr>
        <p:spPr>
          <a:xfrm>
            <a:off x="3856383" y="5391211"/>
            <a:ext cx="7246321" cy="0"/>
          </a:xfrm>
          <a:prstGeom prst="line">
            <a:avLst/>
          </a:prstGeom>
          <a:ln w="25400" cap="rnd">
            <a:solidFill>
              <a:schemeClr val="tx2"/>
            </a:solidFill>
            <a:prstDash val="sysDot"/>
            <a:headEnd type="none" w="med" len="med"/>
            <a:tailEnd type="arrow" w="lg" len="med"/>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771F45E7-60C0-4CBF-FDBA-EC4F70C4CDD1}"/>
              </a:ext>
              <a:ext uri="{C183D7F6-B498-43B3-948B-1728B52AA6E4}">
                <adec:decorative xmlns:adec="http://schemas.microsoft.com/office/drawing/2017/decorative" val="1"/>
              </a:ext>
            </a:extLst>
          </p:cNvPr>
          <p:cNvSpPr/>
          <p:nvPr/>
        </p:nvSpPr>
        <p:spPr bwMode="auto">
          <a:xfrm>
            <a:off x="9633529" y="4992607"/>
            <a:ext cx="835688" cy="835688"/>
          </a:xfrm>
          <a:prstGeom prst="ellipse">
            <a:avLst/>
          </a:pr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3" name="Oval 22">
            <a:extLst>
              <a:ext uri="{FF2B5EF4-FFF2-40B4-BE49-F238E27FC236}">
                <a16:creationId xmlns:a16="http://schemas.microsoft.com/office/drawing/2014/main" id="{0927981D-CC67-49B4-1A0F-01C68B574EAF}"/>
              </a:ext>
              <a:ext uri="{C183D7F6-B498-43B3-948B-1728B52AA6E4}">
                <adec:decorative xmlns:adec="http://schemas.microsoft.com/office/drawing/2017/decorative" val="1"/>
              </a:ext>
            </a:extLst>
          </p:cNvPr>
          <p:cNvSpPr/>
          <p:nvPr/>
        </p:nvSpPr>
        <p:spPr bwMode="auto">
          <a:xfrm>
            <a:off x="7242880" y="4992607"/>
            <a:ext cx="835688" cy="835688"/>
          </a:xfrm>
          <a:prstGeom prst="ellipse">
            <a:avLst/>
          </a:pr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 name="Oval 18">
            <a:extLst>
              <a:ext uri="{FF2B5EF4-FFF2-40B4-BE49-F238E27FC236}">
                <a16:creationId xmlns:a16="http://schemas.microsoft.com/office/drawing/2014/main" id="{5D62639D-A750-E5E2-F971-3CFFDFB403C8}"/>
              </a:ext>
              <a:ext uri="{C183D7F6-B498-43B3-948B-1728B52AA6E4}">
                <adec:decorative xmlns:adec="http://schemas.microsoft.com/office/drawing/2017/decorative" val="1"/>
              </a:ext>
            </a:extLst>
          </p:cNvPr>
          <p:cNvSpPr/>
          <p:nvPr/>
        </p:nvSpPr>
        <p:spPr bwMode="auto">
          <a:xfrm>
            <a:off x="4852231" y="4992607"/>
            <a:ext cx="835688" cy="835688"/>
          </a:xfrm>
          <a:prstGeom prst="ellipse">
            <a:avLst/>
          </a:pr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34" name="Graphic 33">
            <a:extLst>
              <a:ext uri="{FF2B5EF4-FFF2-40B4-BE49-F238E27FC236}">
                <a16:creationId xmlns:a16="http://schemas.microsoft.com/office/drawing/2014/main" id="{812739B3-3C96-DA0A-3FE9-8812C1593EC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53751" y="5194128"/>
            <a:ext cx="432650" cy="432648"/>
          </a:xfrm>
          <a:prstGeom prst="rect">
            <a:avLst/>
          </a:prstGeom>
        </p:spPr>
      </p:pic>
      <p:pic>
        <p:nvPicPr>
          <p:cNvPr id="36" name="Graphic 35">
            <a:extLst>
              <a:ext uri="{FF2B5EF4-FFF2-40B4-BE49-F238E27FC236}">
                <a16:creationId xmlns:a16="http://schemas.microsoft.com/office/drawing/2014/main" id="{6717C774-92E6-5102-86DD-64B692B71686}"/>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44400" y="5192239"/>
            <a:ext cx="432650" cy="432648"/>
          </a:xfrm>
          <a:prstGeom prst="rect">
            <a:avLst/>
          </a:prstGeom>
        </p:spPr>
      </p:pic>
      <p:pic>
        <p:nvPicPr>
          <p:cNvPr id="38" name="Graphic 37">
            <a:extLst>
              <a:ext uri="{FF2B5EF4-FFF2-40B4-BE49-F238E27FC236}">
                <a16:creationId xmlns:a16="http://schemas.microsoft.com/office/drawing/2014/main" id="{8CA94C0F-44BE-A1EC-ABB9-4AAE8535AB74}"/>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35049" y="5194128"/>
            <a:ext cx="432650" cy="432648"/>
          </a:xfrm>
          <a:prstGeom prst="rect">
            <a:avLst/>
          </a:prstGeom>
        </p:spPr>
      </p:pic>
    </p:spTree>
    <p:extLst>
      <p:ext uri="{BB962C8B-B14F-4D97-AF65-F5344CB8AC3E}">
        <p14:creationId xmlns:p14="http://schemas.microsoft.com/office/powerpoint/2010/main" val="1796506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5EEB4423-D137-83BA-EB5E-7F0FEEE2203F}"/>
              </a:ext>
              <a:ext uri="{C183D7F6-B498-43B3-948B-1728B52AA6E4}">
                <adec:decorative xmlns:adec="http://schemas.microsoft.com/office/drawing/2017/decorative" val="1"/>
              </a:ext>
            </a:extLst>
          </p:cNvPr>
          <p:cNvSpPr/>
          <p:nvPr/>
        </p:nvSpPr>
        <p:spPr>
          <a:xfrm>
            <a:off x="3371958" y="1789042"/>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384E155D-6E9B-0AF6-DE12-18497075A7D0}"/>
              </a:ext>
            </a:extLst>
          </p:cNvPr>
          <p:cNvSpPr>
            <a:spLocks noGrp="1"/>
          </p:cNvSpPr>
          <p:nvPr>
            <p:ph type="title"/>
          </p:nvPr>
        </p:nvSpPr>
        <p:spPr/>
        <p:txBody>
          <a:bodyPr/>
          <a:lstStyle/>
          <a:p>
            <a:r>
              <a:rPr lang="en-US"/>
              <a:t>The benefits of cloud update</a:t>
            </a:r>
            <a:br>
              <a:rPr lang="en-US"/>
            </a:br>
            <a:r>
              <a:rPr lang="en-US" sz="2000"/>
              <a:t>Microsoft 365 Apps admin center (config.office.com)</a:t>
            </a:r>
          </a:p>
        </p:txBody>
      </p:sp>
      <p:sp>
        <p:nvSpPr>
          <p:cNvPr id="4" name="Rounded Rectangle 3">
            <a:extLst>
              <a:ext uri="{FF2B5EF4-FFF2-40B4-BE49-F238E27FC236}">
                <a16:creationId xmlns:a16="http://schemas.microsoft.com/office/drawing/2014/main" id="{4CC3A2A1-4A07-E6F1-8DB4-CED4C7E2BCD4}"/>
              </a:ext>
              <a:ext uri="{C183D7F6-B498-43B3-948B-1728B52AA6E4}">
                <adec:decorative xmlns:adec="http://schemas.microsoft.com/office/drawing/2017/decorative" val="1"/>
              </a:ext>
            </a:extLst>
          </p:cNvPr>
          <p:cNvSpPr/>
          <p:nvPr/>
        </p:nvSpPr>
        <p:spPr>
          <a:xfrm>
            <a:off x="588263" y="1789042"/>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TextBox 21">
            <a:extLst>
              <a:ext uri="{FF2B5EF4-FFF2-40B4-BE49-F238E27FC236}">
                <a16:creationId xmlns:a16="http://schemas.microsoft.com/office/drawing/2014/main" id="{30129385-2320-897A-400C-93E2CF0AACEC}"/>
              </a:ext>
            </a:extLst>
          </p:cNvPr>
          <p:cNvSpPr txBox="1"/>
          <p:nvPr/>
        </p:nvSpPr>
        <p:spPr>
          <a:xfrm>
            <a:off x="713231" y="2431258"/>
            <a:ext cx="2410578" cy="1323439"/>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Rich data insights </a:t>
            </a:r>
            <a:r>
              <a:rPr kumimoji="0" lang="en-US" sz="1600" b="0" i="0" u="none" strike="noStrike" kern="1200" cap="none" spc="0" normalizeH="0" baseline="0" noProof="0">
                <a:ln>
                  <a:noFill/>
                </a:ln>
                <a:solidFill>
                  <a:srgbClr val="000000"/>
                </a:solidFill>
                <a:effectLst/>
                <a:uLnTx/>
                <a:uFillTx/>
                <a:latin typeface="Segoe UI"/>
                <a:ea typeface="+mn-ea"/>
                <a:cs typeface="+mn-cs"/>
              </a:rPr>
              <a:t>that keep you informed about the Microsoft 365 Apps across your organization</a:t>
            </a:r>
          </a:p>
        </p:txBody>
      </p:sp>
      <p:sp>
        <p:nvSpPr>
          <p:cNvPr id="25" name="TextBox 24">
            <a:extLst>
              <a:ext uri="{FF2B5EF4-FFF2-40B4-BE49-F238E27FC236}">
                <a16:creationId xmlns:a16="http://schemas.microsoft.com/office/drawing/2014/main" id="{139621E7-9806-9ED8-6852-1A79C4D210AB}"/>
              </a:ext>
            </a:extLst>
          </p:cNvPr>
          <p:cNvSpPr txBox="1"/>
          <p:nvPr/>
        </p:nvSpPr>
        <p:spPr>
          <a:xfrm>
            <a:off x="3496926" y="2431258"/>
            <a:ext cx="2410578" cy="1077218"/>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Automatic updates </a:t>
            </a:r>
            <a:r>
              <a:rPr kumimoji="0" lang="en-US" sz="1600" b="0" i="0" u="none" strike="noStrike" kern="1200" cap="none" spc="0" normalizeH="0" baseline="0" noProof="0">
                <a:ln>
                  <a:noFill/>
                </a:ln>
                <a:solidFill>
                  <a:srgbClr val="000000"/>
                </a:solidFill>
                <a:effectLst/>
                <a:uLnTx/>
                <a:uFillTx/>
                <a:latin typeface="Segoe UI"/>
                <a:ea typeface="+mn-ea"/>
                <a:cs typeface="+mn-cs"/>
              </a:rPr>
              <a:t>that keep your apps up to date with the least amount of effort</a:t>
            </a:r>
          </a:p>
        </p:txBody>
      </p:sp>
      <p:sp>
        <p:nvSpPr>
          <p:cNvPr id="13" name="Freeform 12">
            <a:extLst>
              <a:ext uri="{FF2B5EF4-FFF2-40B4-BE49-F238E27FC236}">
                <a16:creationId xmlns:a16="http://schemas.microsoft.com/office/drawing/2014/main" id="{4403BC09-3ED4-746D-3D2A-731CD5E79E3D}"/>
              </a:ext>
              <a:ext uri="{C183D7F6-B498-43B3-948B-1728B52AA6E4}">
                <adec:decorative xmlns:adec="http://schemas.microsoft.com/office/drawing/2017/decorative" val="1"/>
              </a:ext>
            </a:extLst>
          </p:cNvPr>
          <p:cNvSpPr/>
          <p:nvPr/>
        </p:nvSpPr>
        <p:spPr>
          <a:xfrm>
            <a:off x="825935" y="1982950"/>
            <a:ext cx="358180" cy="358180"/>
          </a:xfrm>
          <a:custGeom>
            <a:avLst/>
            <a:gdLst>
              <a:gd name="connsiteX0" fmla="*/ 0 w 358180"/>
              <a:gd name="connsiteY0" fmla="*/ 14924 h 358180"/>
              <a:gd name="connsiteX1" fmla="*/ 14924 w 358180"/>
              <a:gd name="connsiteY1" fmla="*/ 0 h 358180"/>
              <a:gd name="connsiteX2" fmla="*/ 29848 w 358180"/>
              <a:gd name="connsiteY2" fmla="*/ 14924 h 358180"/>
              <a:gd name="connsiteX3" fmla="*/ 29848 w 358180"/>
              <a:gd name="connsiteY3" fmla="*/ 328332 h 358180"/>
              <a:gd name="connsiteX4" fmla="*/ 343256 w 358180"/>
              <a:gd name="connsiteY4" fmla="*/ 328332 h 358180"/>
              <a:gd name="connsiteX5" fmla="*/ 358181 w 358180"/>
              <a:gd name="connsiteY5" fmla="*/ 343256 h 358180"/>
              <a:gd name="connsiteX6" fmla="*/ 343256 w 358180"/>
              <a:gd name="connsiteY6" fmla="*/ 358181 h 358180"/>
              <a:gd name="connsiteX7" fmla="*/ 14924 w 358180"/>
              <a:gd name="connsiteY7" fmla="*/ 358181 h 358180"/>
              <a:gd name="connsiteX8" fmla="*/ 0 w 358180"/>
              <a:gd name="connsiteY8" fmla="*/ 343256 h 358180"/>
              <a:gd name="connsiteX9" fmla="*/ 0 w 358180"/>
              <a:gd name="connsiteY9" fmla="*/ 14924 h 35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180" h="358180">
                <a:moveTo>
                  <a:pt x="0" y="14924"/>
                </a:moveTo>
                <a:cubicBezTo>
                  <a:pt x="0" y="6682"/>
                  <a:pt x="6682" y="0"/>
                  <a:pt x="14924" y="0"/>
                </a:cubicBezTo>
                <a:cubicBezTo>
                  <a:pt x="23167" y="0"/>
                  <a:pt x="29848" y="6682"/>
                  <a:pt x="29848" y="14924"/>
                </a:cubicBezTo>
                <a:lnTo>
                  <a:pt x="29848" y="328332"/>
                </a:lnTo>
                <a:lnTo>
                  <a:pt x="343256" y="328332"/>
                </a:lnTo>
                <a:cubicBezTo>
                  <a:pt x="351498" y="328332"/>
                  <a:pt x="358181" y="335014"/>
                  <a:pt x="358181" y="343256"/>
                </a:cubicBezTo>
                <a:cubicBezTo>
                  <a:pt x="358181" y="351498"/>
                  <a:pt x="351498" y="358181"/>
                  <a:pt x="343256" y="358181"/>
                </a:cubicBezTo>
                <a:lnTo>
                  <a:pt x="14924" y="358181"/>
                </a:lnTo>
                <a:cubicBezTo>
                  <a:pt x="6682" y="358181"/>
                  <a:pt x="0" y="351498"/>
                  <a:pt x="0" y="343256"/>
                </a:cubicBezTo>
                <a:lnTo>
                  <a:pt x="0" y="14924"/>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Freeform 20">
            <a:extLst>
              <a:ext uri="{FF2B5EF4-FFF2-40B4-BE49-F238E27FC236}">
                <a16:creationId xmlns:a16="http://schemas.microsoft.com/office/drawing/2014/main" id="{456CFB9A-4288-A592-9CD3-944FEEF92EDD}"/>
              </a:ext>
              <a:ext uri="{C183D7F6-B498-43B3-948B-1728B52AA6E4}">
                <adec:decorative xmlns:adec="http://schemas.microsoft.com/office/drawing/2017/decorative" val="1"/>
              </a:ext>
            </a:extLst>
          </p:cNvPr>
          <p:cNvSpPr/>
          <p:nvPr/>
        </p:nvSpPr>
        <p:spPr>
          <a:xfrm>
            <a:off x="875683" y="2042647"/>
            <a:ext cx="278584" cy="248736"/>
          </a:xfrm>
          <a:custGeom>
            <a:avLst/>
            <a:gdLst>
              <a:gd name="connsiteX0" fmla="*/ 278585 w 278584"/>
              <a:gd name="connsiteY0" fmla="*/ 14924 h 248736"/>
              <a:gd name="connsiteX1" fmla="*/ 263661 w 278584"/>
              <a:gd name="connsiteY1" fmla="*/ 0 h 248736"/>
              <a:gd name="connsiteX2" fmla="*/ 254706 w 278584"/>
              <a:gd name="connsiteY2" fmla="*/ 2985 h 248736"/>
              <a:gd name="connsiteX3" fmla="*/ 143272 w 278584"/>
              <a:gd name="connsiteY3" fmla="*/ 86560 h 248736"/>
              <a:gd name="connsiteX4" fmla="*/ 67258 w 278584"/>
              <a:gd name="connsiteY4" fmla="*/ 41867 h 248736"/>
              <a:gd name="connsiteX5" fmla="*/ 53031 w 278584"/>
              <a:gd name="connsiteY5" fmla="*/ 41370 h 248736"/>
              <a:gd name="connsiteX6" fmla="*/ 0 w 278584"/>
              <a:gd name="connsiteY6" fmla="*/ 67875 h 248736"/>
              <a:gd name="connsiteX7" fmla="*/ 0 w 278584"/>
              <a:gd name="connsiteY7" fmla="*/ 248736 h 248736"/>
              <a:gd name="connsiteX8" fmla="*/ 278585 w 278584"/>
              <a:gd name="connsiteY8" fmla="*/ 248736 h 248736"/>
              <a:gd name="connsiteX9" fmla="*/ 278585 w 278584"/>
              <a:gd name="connsiteY9" fmla="*/ 14924 h 24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584" h="248736">
                <a:moveTo>
                  <a:pt x="278585" y="14924"/>
                </a:moveTo>
                <a:cubicBezTo>
                  <a:pt x="278585" y="6682"/>
                  <a:pt x="271903" y="0"/>
                  <a:pt x="263661" y="0"/>
                </a:cubicBezTo>
                <a:cubicBezTo>
                  <a:pt x="260431" y="0"/>
                  <a:pt x="257289" y="1047"/>
                  <a:pt x="254706" y="2985"/>
                </a:cubicBezTo>
                <a:lnTo>
                  <a:pt x="143272" y="86560"/>
                </a:lnTo>
                <a:lnTo>
                  <a:pt x="67258" y="41867"/>
                </a:lnTo>
                <a:cubicBezTo>
                  <a:pt x="62905" y="39304"/>
                  <a:pt x="57552" y="39117"/>
                  <a:pt x="53031" y="41370"/>
                </a:cubicBezTo>
                <a:lnTo>
                  <a:pt x="0" y="67875"/>
                </a:lnTo>
                <a:lnTo>
                  <a:pt x="0" y="248736"/>
                </a:lnTo>
                <a:lnTo>
                  <a:pt x="278585" y="248736"/>
                </a:lnTo>
                <a:lnTo>
                  <a:pt x="278585" y="14924"/>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ounded Rectangle 14">
            <a:extLst>
              <a:ext uri="{FF2B5EF4-FFF2-40B4-BE49-F238E27FC236}">
                <a16:creationId xmlns:a16="http://schemas.microsoft.com/office/drawing/2014/main" id="{EDD01F4B-ECA1-D38F-D9EF-10E07A5F1604}"/>
              </a:ext>
              <a:ext uri="{C183D7F6-B498-43B3-948B-1728B52AA6E4}">
                <adec:decorative xmlns:adec="http://schemas.microsoft.com/office/drawing/2017/decorative" val="1"/>
              </a:ext>
            </a:extLst>
          </p:cNvPr>
          <p:cNvSpPr/>
          <p:nvPr/>
        </p:nvSpPr>
        <p:spPr>
          <a:xfrm>
            <a:off x="6155653" y="1789042"/>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 name="TextBox 27">
            <a:extLst>
              <a:ext uri="{FF2B5EF4-FFF2-40B4-BE49-F238E27FC236}">
                <a16:creationId xmlns:a16="http://schemas.microsoft.com/office/drawing/2014/main" id="{AFCBDAD0-31CB-33FD-0F93-A9F81A908539}"/>
              </a:ext>
            </a:extLst>
          </p:cNvPr>
          <p:cNvSpPr txBox="1"/>
          <p:nvPr/>
        </p:nvSpPr>
        <p:spPr>
          <a:xfrm>
            <a:off x="6280621" y="2431258"/>
            <a:ext cx="2410578" cy="1323439"/>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Channel management </a:t>
            </a:r>
            <a:r>
              <a:rPr kumimoji="0" lang="en-US" sz="1600" b="0" i="0" u="none" strike="noStrike" kern="1200" cap="none" spc="0" normalizeH="0" baseline="0" noProof="0">
                <a:ln>
                  <a:noFill/>
                </a:ln>
                <a:solidFill>
                  <a:srgbClr val="000000"/>
                </a:solidFill>
                <a:effectLst/>
                <a:uLnTx/>
                <a:uFillTx/>
                <a:latin typeface="Segoe UI"/>
                <a:ea typeface="+mn-ea"/>
                <a:cs typeface="+mn-cs"/>
              </a:rPr>
              <a:t>simplifies the task of changing update channels and prevents configuration drift</a:t>
            </a:r>
          </a:p>
        </p:txBody>
      </p:sp>
      <p:sp>
        <p:nvSpPr>
          <p:cNvPr id="3" name="Graphic 47">
            <a:extLst>
              <a:ext uri="{FF2B5EF4-FFF2-40B4-BE49-F238E27FC236}">
                <a16:creationId xmlns:a16="http://schemas.microsoft.com/office/drawing/2014/main" id="{39370DA4-D56E-3A9C-B35C-C9CC7DC77260}"/>
              </a:ext>
              <a:ext uri="{C183D7F6-B498-43B3-948B-1728B52AA6E4}">
                <adec:decorative xmlns:adec="http://schemas.microsoft.com/office/drawing/2017/decorative" val="1"/>
              </a:ext>
            </a:extLst>
          </p:cNvPr>
          <p:cNvSpPr/>
          <p:nvPr/>
        </p:nvSpPr>
        <p:spPr>
          <a:xfrm>
            <a:off x="6373426" y="1983049"/>
            <a:ext cx="397978" cy="377980"/>
          </a:xfrm>
          <a:custGeom>
            <a:avLst/>
            <a:gdLst>
              <a:gd name="connsiteX0" fmla="*/ 81327 w 397978"/>
              <a:gd name="connsiteY0" fmla="*/ 94421 h 377980"/>
              <a:gd name="connsiteX1" fmla="*/ 214071 w 397978"/>
              <a:gd name="connsiteY1" fmla="*/ 1790 h 377980"/>
              <a:gd name="connsiteX2" fmla="*/ 306702 w 397978"/>
              <a:gd name="connsiteY2" fmla="*/ 94421 h 377980"/>
              <a:gd name="connsiteX3" fmla="*/ 308433 w 397978"/>
              <a:gd name="connsiteY3" fmla="*/ 94421 h 377980"/>
              <a:gd name="connsiteX4" fmla="*/ 388035 w 397978"/>
              <a:gd name="connsiteY4" fmla="*/ 174011 h 377980"/>
              <a:gd name="connsiteX5" fmla="*/ 387273 w 397978"/>
              <a:gd name="connsiteY5" fmla="*/ 185001 h 377980"/>
              <a:gd name="connsiteX6" fmla="*/ 204957 w 397978"/>
              <a:gd name="connsiteY6" fmla="*/ 169816 h 377980"/>
              <a:gd name="connsiteX7" fmla="*/ 160027 w 397978"/>
              <a:gd name="connsiteY7" fmla="*/ 253612 h 377980"/>
              <a:gd name="connsiteX8" fmla="*/ 79596 w 397978"/>
              <a:gd name="connsiteY8" fmla="*/ 253612 h 377980"/>
              <a:gd name="connsiteX9" fmla="*/ 0 w 397978"/>
              <a:gd name="connsiteY9" fmla="*/ 174017 h 377980"/>
              <a:gd name="connsiteX10" fmla="*/ 79596 w 397978"/>
              <a:gd name="connsiteY10" fmla="*/ 94421 h 377980"/>
              <a:gd name="connsiteX11" fmla="*/ 81327 w 397978"/>
              <a:gd name="connsiteY11" fmla="*/ 94421 h 377980"/>
              <a:gd name="connsiteX12" fmla="*/ 397978 w 397978"/>
              <a:gd name="connsiteY12" fmla="*/ 268537 h 377980"/>
              <a:gd name="connsiteX13" fmla="*/ 288534 w 397978"/>
              <a:gd name="connsiteY13" fmla="*/ 159093 h 377980"/>
              <a:gd name="connsiteX14" fmla="*/ 179090 w 397978"/>
              <a:gd name="connsiteY14" fmla="*/ 268537 h 377980"/>
              <a:gd name="connsiteX15" fmla="*/ 288534 w 397978"/>
              <a:gd name="connsiteY15" fmla="*/ 377981 h 377980"/>
              <a:gd name="connsiteX16" fmla="*/ 397978 w 397978"/>
              <a:gd name="connsiteY16" fmla="*/ 268537 h 377980"/>
              <a:gd name="connsiteX17" fmla="*/ 278585 w 397978"/>
              <a:gd name="connsiteY17" fmla="*/ 208840 h 377980"/>
              <a:gd name="connsiteX18" fmla="*/ 288534 w 397978"/>
              <a:gd name="connsiteY18" fmla="*/ 198890 h 377980"/>
              <a:gd name="connsiteX19" fmla="*/ 298484 w 397978"/>
              <a:gd name="connsiteY19" fmla="*/ 208840 h 377980"/>
              <a:gd name="connsiteX20" fmla="*/ 298484 w 397978"/>
              <a:gd name="connsiteY20" fmla="*/ 304215 h 377980"/>
              <a:gd name="connsiteX21" fmla="*/ 331237 w 397978"/>
              <a:gd name="connsiteY21" fmla="*/ 271442 h 377980"/>
              <a:gd name="connsiteX22" fmla="*/ 345326 w 397978"/>
              <a:gd name="connsiteY22" fmla="*/ 271442 h 377980"/>
              <a:gd name="connsiteX23" fmla="*/ 345326 w 397978"/>
              <a:gd name="connsiteY23" fmla="*/ 285530 h 377980"/>
              <a:gd name="connsiteX24" fmla="*/ 295579 w 397978"/>
              <a:gd name="connsiteY24" fmla="*/ 335278 h 377980"/>
              <a:gd name="connsiteX25" fmla="*/ 281508 w 397978"/>
              <a:gd name="connsiteY25" fmla="*/ 335295 h 377980"/>
              <a:gd name="connsiteX26" fmla="*/ 281490 w 397978"/>
              <a:gd name="connsiteY26" fmla="*/ 335278 h 377980"/>
              <a:gd name="connsiteX27" fmla="*/ 231743 w 397978"/>
              <a:gd name="connsiteY27" fmla="*/ 285530 h 377980"/>
              <a:gd name="connsiteX28" fmla="*/ 231743 w 397978"/>
              <a:gd name="connsiteY28" fmla="*/ 271442 h 377980"/>
              <a:gd name="connsiteX29" fmla="*/ 245831 w 397978"/>
              <a:gd name="connsiteY29" fmla="*/ 271442 h 377980"/>
              <a:gd name="connsiteX30" fmla="*/ 278585 w 397978"/>
              <a:gd name="connsiteY30" fmla="*/ 304215 h 377980"/>
              <a:gd name="connsiteX31" fmla="*/ 278585 w 397978"/>
              <a:gd name="connsiteY31" fmla="*/ 208840 h 37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97978" h="377980">
                <a:moveTo>
                  <a:pt x="81327" y="94421"/>
                </a:moveTo>
                <a:cubicBezTo>
                  <a:pt x="92404" y="32185"/>
                  <a:pt x="151836" y="-9287"/>
                  <a:pt x="214071" y="1790"/>
                </a:cubicBezTo>
                <a:cubicBezTo>
                  <a:pt x="261313" y="10198"/>
                  <a:pt x="298295" y="47180"/>
                  <a:pt x="306702" y="94421"/>
                </a:cubicBezTo>
                <a:lnTo>
                  <a:pt x="308433" y="94421"/>
                </a:lnTo>
                <a:cubicBezTo>
                  <a:pt x="352392" y="94418"/>
                  <a:pt x="388031" y="130052"/>
                  <a:pt x="388035" y="174011"/>
                </a:cubicBezTo>
                <a:cubicBezTo>
                  <a:pt x="388035" y="177688"/>
                  <a:pt x="387780" y="181359"/>
                  <a:pt x="387273" y="185001"/>
                </a:cubicBezTo>
                <a:cubicBezTo>
                  <a:pt x="341121" y="130463"/>
                  <a:pt x="259496" y="123664"/>
                  <a:pt x="204957" y="169816"/>
                </a:cubicBezTo>
                <a:cubicBezTo>
                  <a:pt x="179886" y="191032"/>
                  <a:pt x="163824" y="220990"/>
                  <a:pt x="160027" y="253612"/>
                </a:cubicBezTo>
                <a:lnTo>
                  <a:pt x="79596" y="253612"/>
                </a:lnTo>
                <a:cubicBezTo>
                  <a:pt x="35636" y="253612"/>
                  <a:pt x="0" y="217975"/>
                  <a:pt x="0" y="174017"/>
                </a:cubicBezTo>
                <a:cubicBezTo>
                  <a:pt x="0" y="130057"/>
                  <a:pt x="35636" y="94421"/>
                  <a:pt x="79596" y="94421"/>
                </a:cubicBezTo>
                <a:lnTo>
                  <a:pt x="81327" y="94421"/>
                </a:lnTo>
                <a:close/>
                <a:moveTo>
                  <a:pt x="397978" y="268537"/>
                </a:moveTo>
                <a:cubicBezTo>
                  <a:pt x="397978" y="208092"/>
                  <a:pt x="348979" y="159093"/>
                  <a:pt x="288534" y="159093"/>
                </a:cubicBezTo>
                <a:cubicBezTo>
                  <a:pt x="228089" y="159093"/>
                  <a:pt x="179090" y="208092"/>
                  <a:pt x="179090" y="268537"/>
                </a:cubicBezTo>
                <a:cubicBezTo>
                  <a:pt x="179090" y="328982"/>
                  <a:pt x="228089" y="377981"/>
                  <a:pt x="288534" y="377981"/>
                </a:cubicBezTo>
                <a:cubicBezTo>
                  <a:pt x="348979" y="377981"/>
                  <a:pt x="397978" y="328982"/>
                  <a:pt x="397978" y="268537"/>
                </a:cubicBezTo>
                <a:close/>
                <a:moveTo>
                  <a:pt x="278585" y="208840"/>
                </a:moveTo>
                <a:cubicBezTo>
                  <a:pt x="278585" y="203346"/>
                  <a:pt x="283040" y="198890"/>
                  <a:pt x="288534" y="198890"/>
                </a:cubicBezTo>
                <a:cubicBezTo>
                  <a:pt x="294028" y="198890"/>
                  <a:pt x="298484" y="203346"/>
                  <a:pt x="298484" y="208840"/>
                </a:cubicBezTo>
                <a:lnTo>
                  <a:pt x="298484" y="304215"/>
                </a:lnTo>
                <a:lnTo>
                  <a:pt x="331237" y="271442"/>
                </a:lnTo>
                <a:cubicBezTo>
                  <a:pt x="335128" y="267552"/>
                  <a:pt x="341436" y="267552"/>
                  <a:pt x="345326" y="271442"/>
                </a:cubicBezTo>
                <a:cubicBezTo>
                  <a:pt x="349216" y="275332"/>
                  <a:pt x="349216" y="281640"/>
                  <a:pt x="345326" y="285530"/>
                </a:cubicBezTo>
                <a:lnTo>
                  <a:pt x="295579" y="335278"/>
                </a:lnTo>
                <a:cubicBezTo>
                  <a:pt x="291698" y="339168"/>
                  <a:pt x="285398" y="339176"/>
                  <a:pt x="281508" y="335295"/>
                </a:cubicBezTo>
                <a:cubicBezTo>
                  <a:pt x="281502" y="335289"/>
                  <a:pt x="281496" y="335283"/>
                  <a:pt x="281490" y="335278"/>
                </a:cubicBezTo>
                <a:lnTo>
                  <a:pt x="231743" y="285530"/>
                </a:lnTo>
                <a:cubicBezTo>
                  <a:pt x="227853" y="281640"/>
                  <a:pt x="227853" y="275332"/>
                  <a:pt x="231743" y="271442"/>
                </a:cubicBezTo>
                <a:cubicBezTo>
                  <a:pt x="235633" y="267552"/>
                  <a:pt x="241941" y="267552"/>
                  <a:pt x="245831" y="271442"/>
                </a:cubicBezTo>
                <a:lnTo>
                  <a:pt x="278585" y="304215"/>
                </a:lnTo>
                <a:lnTo>
                  <a:pt x="278585" y="208840"/>
                </a:ln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Freeform 6">
            <a:extLst>
              <a:ext uri="{FF2B5EF4-FFF2-40B4-BE49-F238E27FC236}">
                <a16:creationId xmlns:a16="http://schemas.microsoft.com/office/drawing/2014/main" id="{74917E1A-425D-BE1C-7C70-D489C520F5A5}"/>
              </a:ext>
              <a:ext uri="{C183D7F6-B498-43B3-948B-1728B52AA6E4}">
                <adec:decorative xmlns:adec="http://schemas.microsoft.com/office/drawing/2017/decorative" val="1"/>
              </a:ext>
            </a:extLst>
          </p:cNvPr>
          <p:cNvSpPr/>
          <p:nvPr/>
        </p:nvSpPr>
        <p:spPr>
          <a:xfrm>
            <a:off x="3589688" y="1963091"/>
            <a:ext cx="398061" cy="397938"/>
          </a:xfrm>
          <a:custGeom>
            <a:avLst/>
            <a:gdLst>
              <a:gd name="connsiteX0" fmla="*/ 179134 w 398061"/>
              <a:gd name="connsiteY0" fmla="*/ 288495 h 397938"/>
              <a:gd name="connsiteX1" fmla="*/ 137426 w 398061"/>
              <a:gd name="connsiteY1" fmla="*/ 288495 h 397938"/>
              <a:gd name="connsiteX2" fmla="*/ 138580 w 398061"/>
              <a:gd name="connsiteY2" fmla="*/ 294365 h 397938"/>
              <a:gd name="connsiteX3" fmla="*/ 199033 w 398061"/>
              <a:gd name="connsiteY3" fmla="*/ 397939 h 397938"/>
              <a:gd name="connsiteX4" fmla="*/ 227866 w 398061"/>
              <a:gd name="connsiteY4" fmla="*/ 378060 h 397938"/>
              <a:gd name="connsiteX5" fmla="*/ 218932 w 398061"/>
              <a:gd name="connsiteY5" fmla="*/ 378060 h 397938"/>
              <a:gd name="connsiteX6" fmla="*/ 179134 w 398061"/>
              <a:gd name="connsiteY6" fmla="*/ 338262 h 397938"/>
              <a:gd name="connsiteX7" fmla="*/ 179134 w 398061"/>
              <a:gd name="connsiteY7" fmla="*/ 288514 h 397938"/>
              <a:gd name="connsiteX8" fmla="*/ 179134 w 398061"/>
              <a:gd name="connsiteY8" fmla="*/ 258646 h 397938"/>
              <a:gd name="connsiteX9" fmla="*/ 132849 w 398061"/>
              <a:gd name="connsiteY9" fmla="*/ 258646 h 397938"/>
              <a:gd name="connsiteX10" fmla="*/ 130222 w 398061"/>
              <a:gd name="connsiteY10" fmla="*/ 168862 h 397938"/>
              <a:gd name="connsiteX11" fmla="*/ 130899 w 398061"/>
              <a:gd name="connsiteY11" fmla="*/ 159152 h 397938"/>
              <a:gd name="connsiteX12" fmla="*/ 267186 w 398061"/>
              <a:gd name="connsiteY12" fmla="*/ 159152 h 397938"/>
              <a:gd name="connsiteX13" fmla="*/ 268719 w 398061"/>
              <a:gd name="connsiteY13" fmla="*/ 198949 h 397938"/>
              <a:gd name="connsiteX14" fmla="*/ 218932 w 398061"/>
              <a:gd name="connsiteY14" fmla="*/ 198949 h 397938"/>
              <a:gd name="connsiteX15" fmla="*/ 179134 w 398061"/>
              <a:gd name="connsiteY15" fmla="*/ 238747 h 397938"/>
              <a:gd name="connsiteX16" fmla="*/ 179134 w 398061"/>
              <a:gd name="connsiteY16" fmla="*/ 258646 h 397938"/>
              <a:gd name="connsiteX17" fmla="*/ 398062 w 398061"/>
              <a:gd name="connsiteY17" fmla="*/ 198949 h 397938"/>
              <a:gd name="connsiteX18" fmla="*/ 298567 w 398061"/>
              <a:gd name="connsiteY18" fmla="*/ 198949 h 397938"/>
              <a:gd name="connsiteX19" fmla="*/ 297930 w 398061"/>
              <a:gd name="connsiteY19" fmla="*/ 172225 h 397938"/>
              <a:gd name="connsiteX20" fmla="*/ 297174 w 398061"/>
              <a:gd name="connsiteY20" fmla="*/ 159152 h 397938"/>
              <a:gd name="connsiteX21" fmla="*/ 394082 w 398061"/>
              <a:gd name="connsiteY21" fmla="*/ 159152 h 397938"/>
              <a:gd name="connsiteX22" fmla="*/ 398062 w 398061"/>
              <a:gd name="connsiteY22" fmla="*/ 198929 h 397938"/>
              <a:gd name="connsiteX23" fmla="*/ 106940 w 398061"/>
              <a:gd name="connsiteY23" fmla="*/ 288495 h 397938"/>
              <a:gd name="connsiteX24" fmla="*/ 21256 w 398061"/>
              <a:gd name="connsiteY24" fmla="*/ 288514 h 397938"/>
              <a:gd name="connsiteX25" fmla="*/ 24161 w 398061"/>
              <a:gd name="connsiteY25" fmla="*/ 294066 h 397938"/>
              <a:gd name="connsiteX26" fmla="*/ 142599 w 398061"/>
              <a:gd name="connsiteY26" fmla="*/ 389860 h 397938"/>
              <a:gd name="connsiteX27" fmla="*/ 106940 w 398061"/>
              <a:gd name="connsiteY27" fmla="*/ 288514 h 397938"/>
              <a:gd name="connsiteX28" fmla="*/ 100911 w 398061"/>
              <a:gd name="connsiteY28" fmla="*/ 159152 h 397938"/>
              <a:gd name="connsiteX29" fmla="*/ 4003 w 398061"/>
              <a:gd name="connsiteY29" fmla="*/ 159152 h 397938"/>
              <a:gd name="connsiteX30" fmla="*/ 9117 w 398061"/>
              <a:gd name="connsiteY30" fmla="*/ 258646 h 397938"/>
              <a:gd name="connsiteX31" fmla="*/ 102722 w 398061"/>
              <a:gd name="connsiteY31" fmla="*/ 258646 h 397938"/>
              <a:gd name="connsiteX32" fmla="*/ 101588 w 398061"/>
              <a:gd name="connsiteY32" fmla="*/ 247105 h 397938"/>
              <a:gd name="connsiteX33" fmla="*/ 100911 w 398061"/>
              <a:gd name="connsiteY33" fmla="*/ 159152 h 397938"/>
              <a:gd name="connsiteX34" fmla="*/ 255466 w 398061"/>
              <a:gd name="connsiteY34" fmla="*/ 8059 h 397938"/>
              <a:gd name="connsiteX35" fmla="*/ 257615 w 398061"/>
              <a:gd name="connsiteY35" fmla="*/ 11442 h 397938"/>
              <a:gd name="connsiteX36" fmla="*/ 294169 w 398061"/>
              <a:gd name="connsiteY36" fmla="*/ 129303 h 397938"/>
              <a:gd name="connsiteX37" fmla="*/ 385525 w 398061"/>
              <a:gd name="connsiteY37" fmla="*/ 129303 h 397938"/>
              <a:gd name="connsiteX38" fmla="*/ 255466 w 398061"/>
              <a:gd name="connsiteY38" fmla="*/ 8059 h 397938"/>
              <a:gd name="connsiteX39" fmla="*/ 142599 w 398061"/>
              <a:gd name="connsiteY39" fmla="*/ 8059 h 397938"/>
              <a:gd name="connsiteX40" fmla="*/ 140172 w 398061"/>
              <a:gd name="connsiteY40" fmla="*/ 8795 h 397938"/>
              <a:gd name="connsiteX41" fmla="*/ 12540 w 398061"/>
              <a:gd name="connsiteY41" fmla="*/ 129303 h 397938"/>
              <a:gd name="connsiteX42" fmla="*/ 103916 w 398061"/>
              <a:gd name="connsiteY42" fmla="*/ 129303 h 397938"/>
              <a:gd name="connsiteX43" fmla="*/ 105150 w 398061"/>
              <a:gd name="connsiteY43" fmla="*/ 120548 h 397938"/>
              <a:gd name="connsiteX44" fmla="*/ 142619 w 398061"/>
              <a:gd name="connsiteY44" fmla="*/ 8059 h 397938"/>
              <a:gd name="connsiteX45" fmla="*/ 262988 w 398061"/>
              <a:gd name="connsiteY45" fmla="*/ 123035 h 397938"/>
              <a:gd name="connsiteX46" fmla="*/ 199033 w 398061"/>
              <a:gd name="connsiteY46" fmla="*/ 0 h 397938"/>
              <a:gd name="connsiteX47" fmla="*/ 134162 w 398061"/>
              <a:gd name="connsiteY47" fmla="*/ 129303 h 397938"/>
              <a:gd name="connsiteX48" fmla="*/ 263903 w 398061"/>
              <a:gd name="connsiteY48" fmla="*/ 129303 h 397938"/>
              <a:gd name="connsiteX49" fmla="*/ 262988 w 398061"/>
              <a:gd name="connsiteY49" fmla="*/ 123035 h 39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98061" h="397938">
                <a:moveTo>
                  <a:pt x="179134" y="288495"/>
                </a:moveTo>
                <a:lnTo>
                  <a:pt x="137426" y="288495"/>
                </a:lnTo>
                <a:lnTo>
                  <a:pt x="138580" y="294365"/>
                </a:lnTo>
                <a:cubicBezTo>
                  <a:pt x="151275" y="356250"/>
                  <a:pt x="175214" y="397939"/>
                  <a:pt x="199033" y="397939"/>
                </a:cubicBezTo>
                <a:cubicBezTo>
                  <a:pt x="208883" y="397939"/>
                  <a:pt x="218772" y="390815"/>
                  <a:pt x="227866" y="378060"/>
                </a:cubicBezTo>
                <a:lnTo>
                  <a:pt x="218932" y="378060"/>
                </a:lnTo>
                <a:cubicBezTo>
                  <a:pt x="196951" y="378060"/>
                  <a:pt x="179134" y="360242"/>
                  <a:pt x="179134" y="338262"/>
                </a:cubicBezTo>
                <a:lnTo>
                  <a:pt x="179134" y="288514"/>
                </a:lnTo>
                <a:close/>
                <a:moveTo>
                  <a:pt x="179134" y="258646"/>
                </a:moveTo>
                <a:lnTo>
                  <a:pt x="132849" y="258646"/>
                </a:lnTo>
                <a:cubicBezTo>
                  <a:pt x="129371" y="228851"/>
                  <a:pt x="128492" y="198810"/>
                  <a:pt x="130222" y="168862"/>
                </a:cubicBezTo>
                <a:lnTo>
                  <a:pt x="130899" y="159152"/>
                </a:lnTo>
                <a:lnTo>
                  <a:pt x="267186" y="159152"/>
                </a:lnTo>
                <a:cubicBezTo>
                  <a:pt x="268181" y="172006"/>
                  <a:pt x="268719" y="185299"/>
                  <a:pt x="268719" y="198949"/>
                </a:cubicBezTo>
                <a:lnTo>
                  <a:pt x="218932" y="198949"/>
                </a:lnTo>
                <a:cubicBezTo>
                  <a:pt x="196951" y="198949"/>
                  <a:pt x="179134" y="216767"/>
                  <a:pt x="179134" y="238747"/>
                </a:cubicBezTo>
                <a:lnTo>
                  <a:pt x="179134" y="258646"/>
                </a:lnTo>
                <a:close/>
                <a:moveTo>
                  <a:pt x="398062" y="198949"/>
                </a:moveTo>
                <a:lnTo>
                  <a:pt x="298567" y="198949"/>
                </a:lnTo>
                <a:cubicBezTo>
                  <a:pt x="298567" y="189915"/>
                  <a:pt x="298348" y="181001"/>
                  <a:pt x="297930" y="172225"/>
                </a:cubicBezTo>
                <a:lnTo>
                  <a:pt x="297174" y="159152"/>
                </a:lnTo>
                <a:lnTo>
                  <a:pt x="394082" y="159152"/>
                </a:lnTo>
                <a:cubicBezTo>
                  <a:pt x="396669" y="171986"/>
                  <a:pt x="398062" y="185299"/>
                  <a:pt x="398062" y="198929"/>
                </a:cubicBezTo>
                <a:close/>
                <a:moveTo>
                  <a:pt x="106940" y="288495"/>
                </a:moveTo>
                <a:lnTo>
                  <a:pt x="21256" y="288514"/>
                </a:lnTo>
                <a:lnTo>
                  <a:pt x="24161" y="294066"/>
                </a:lnTo>
                <a:cubicBezTo>
                  <a:pt x="49422" y="340401"/>
                  <a:pt x="92007" y="374844"/>
                  <a:pt x="142599" y="389860"/>
                </a:cubicBezTo>
                <a:cubicBezTo>
                  <a:pt x="126481" y="365185"/>
                  <a:pt x="114184" y="329944"/>
                  <a:pt x="106940" y="288514"/>
                </a:cubicBezTo>
                <a:close/>
                <a:moveTo>
                  <a:pt x="100911" y="159152"/>
                </a:moveTo>
                <a:lnTo>
                  <a:pt x="4003" y="159152"/>
                </a:lnTo>
                <a:cubicBezTo>
                  <a:pt x="-2715" y="192218"/>
                  <a:pt x="-956" y="226444"/>
                  <a:pt x="9117" y="258646"/>
                </a:cubicBezTo>
                <a:lnTo>
                  <a:pt x="102722" y="258646"/>
                </a:lnTo>
                <a:lnTo>
                  <a:pt x="101588" y="247105"/>
                </a:lnTo>
                <a:cubicBezTo>
                  <a:pt x="99062" y="217849"/>
                  <a:pt x="98836" y="188443"/>
                  <a:pt x="100911" y="159152"/>
                </a:cubicBezTo>
                <a:close/>
                <a:moveTo>
                  <a:pt x="255466" y="8059"/>
                </a:moveTo>
                <a:lnTo>
                  <a:pt x="257615" y="11442"/>
                </a:lnTo>
                <a:cubicBezTo>
                  <a:pt x="275126" y="39897"/>
                  <a:pt x="287901" y="81227"/>
                  <a:pt x="294169" y="129303"/>
                </a:cubicBezTo>
                <a:lnTo>
                  <a:pt x="385525" y="129303"/>
                </a:lnTo>
                <a:cubicBezTo>
                  <a:pt x="363571" y="70737"/>
                  <a:pt x="315425" y="25855"/>
                  <a:pt x="255466" y="8059"/>
                </a:cubicBezTo>
                <a:close/>
                <a:moveTo>
                  <a:pt x="142599" y="8059"/>
                </a:moveTo>
                <a:lnTo>
                  <a:pt x="140172" y="8795"/>
                </a:lnTo>
                <a:cubicBezTo>
                  <a:pt x="81296" y="27091"/>
                  <a:pt x="34183" y="71574"/>
                  <a:pt x="12540" y="129303"/>
                </a:cubicBezTo>
                <a:lnTo>
                  <a:pt x="103916" y="129303"/>
                </a:lnTo>
                <a:lnTo>
                  <a:pt x="105150" y="120548"/>
                </a:lnTo>
                <a:cubicBezTo>
                  <a:pt x="112054" y="74303"/>
                  <a:pt x="125088" y="34903"/>
                  <a:pt x="142619" y="8059"/>
                </a:cubicBezTo>
                <a:close/>
                <a:moveTo>
                  <a:pt x="262988" y="123035"/>
                </a:moveTo>
                <a:cubicBezTo>
                  <a:pt x="251685" y="50583"/>
                  <a:pt x="225299" y="0"/>
                  <a:pt x="199033" y="0"/>
                </a:cubicBezTo>
                <a:cubicBezTo>
                  <a:pt x="172050" y="0"/>
                  <a:pt x="144888" y="53508"/>
                  <a:pt x="134162" y="129303"/>
                </a:cubicBezTo>
                <a:lnTo>
                  <a:pt x="263903" y="129303"/>
                </a:lnTo>
                <a:lnTo>
                  <a:pt x="262988" y="123035"/>
                </a:ln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Freeform 7">
            <a:extLst>
              <a:ext uri="{FF2B5EF4-FFF2-40B4-BE49-F238E27FC236}">
                <a16:creationId xmlns:a16="http://schemas.microsoft.com/office/drawing/2014/main" id="{854E3094-6654-71B2-C3F4-22A928296D12}"/>
              </a:ext>
              <a:ext uri="{C183D7F6-B498-43B3-948B-1728B52AA6E4}">
                <adec:decorative xmlns:adec="http://schemas.microsoft.com/office/drawing/2017/decorative" val="1"/>
              </a:ext>
            </a:extLst>
          </p:cNvPr>
          <p:cNvSpPr/>
          <p:nvPr/>
        </p:nvSpPr>
        <p:spPr>
          <a:xfrm>
            <a:off x="3788721" y="2181939"/>
            <a:ext cx="218888" cy="198989"/>
          </a:xfrm>
          <a:custGeom>
            <a:avLst/>
            <a:gdLst>
              <a:gd name="connsiteX0" fmla="*/ 0 w 218888"/>
              <a:gd name="connsiteY0" fmla="*/ 19899 h 198989"/>
              <a:gd name="connsiteX1" fmla="*/ 19899 w 218888"/>
              <a:gd name="connsiteY1" fmla="*/ 0 h 198989"/>
              <a:gd name="connsiteX2" fmla="*/ 198989 w 218888"/>
              <a:gd name="connsiteY2" fmla="*/ 0 h 198989"/>
              <a:gd name="connsiteX3" fmla="*/ 218888 w 218888"/>
              <a:gd name="connsiteY3" fmla="*/ 19899 h 198989"/>
              <a:gd name="connsiteX4" fmla="*/ 218888 w 218888"/>
              <a:gd name="connsiteY4" fmla="*/ 119394 h 198989"/>
              <a:gd name="connsiteX5" fmla="*/ 198989 w 218888"/>
              <a:gd name="connsiteY5" fmla="*/ 139292 h 198989"/>
              <a:gd name="connsiteX6" fmla="*/ 139292 w 218888"/>
              <a:gd name="connsiteY6" fmla="*/ 139292 h 198989"/>
              <a:gd name="connsiteX7" fmla="*/ 139292 w 218888"/>
              <a:gd name="connsiteY7" fmla="*/ 179090 h 198989"/>
              <a:gd name="connsiteX8" fmla="*/ 149242 w 218888"/>
              <a:gd name="connsiteY8" fmla="*/ 179090 h 198989"/>
              <a:gd name="connsiteX9" fmla="*/ 159191 w 218888"/>
              <a:gd name="connsiteY9" fmla="*/ 189040 h 198989"/>
              <a:gd name="connsiteX10" fmla="*/ 149242 w 218888"/>
              <a:gd name="connsiteY10" fmla="*/ 198989 h 198989"/>
              <a:gd name="connsiteX11" fmla="*/ 69646 w 218888"/>
              <a:gd name="connsiteY11" fmla="*/ 198989 h 198989"/>
              <a:gd name="connsiteX12" fmla="*/ 59697 w 218888"/>
              <a:gd name="connsiteY12" fmla="*/ 189040 h 198989"/>
              <a:gd name="connsiteX13" fmla="*/ 69646 w 218888"/>
              <a:gd name="connsiteY13" fmla="*/ 179090 h 198989"/>
              <a:gd name="connsiteX14" fmla="*/ 79596 w 218888"/>
              <a:gd name="connsiteY14" fmla="*/ 179090 h 198989"/>
              <a:gd name="connsiteX15" fmla="*/ 79596 w 218888"/>
              <a:gd name="connsiteY15" fmla="*/ 139292 h 198989"/>
              <a:gd name="connsiteX16" fmla="*/ 19899 w 218888"/>
              <a:gd name="connsiteY16" fmla="*/ 139292 h 198989"/>
              <a:gd name="connsiteX17" fmla="*/ 0 w 218888"/>
              <a:gd name="connsiteY17" fmla="*/ 119394 h 198989"/>
              <a:gd name="connsiteX18" fmla="*/ 0 w 218888"/>
              <a:gd name="connsiteY18" fmla="*/ 19899 h 19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888" h="198989">
                <a:moveTo>
                  <a:pt x="0" y="19899"/>
                </a:moveTo>
                <a:cubicBezTo>
                  <a:pt x="0" y="8909"/>
                  <a:pt x="8909" y="0"/>
                  <a:pt x="19899" y="0"/>
                </a:cubicBezTo>
                <a:lnTo>
                  <a:pt x="198989" y="0"/>
                </a:lnTo>
                <a:cubicBezTo>
                  <a:pt x="209979" y="0"/>
                  <a:pt x="218888" y="8909"/>
                  <a:pt x="218888" y="19899"/>
                </a:cubicBezTo>
                <a:lnTo>
                  <a:pt x="218888" y="119394"/>
                </a:lnTo>
                <a:cubicBezTo>
                  <a:pt x="218888" y="130384"/>
                  <a:pt x="209979" y="139292"/>
                  <a:pt x="198989" y="139292"/>
                </a:cubicBezTo>
                <a:lnTo>
                  <a:pt x="139292" y="139292"/>
                </a:lnTo>
                <a:lnTo>
                  <a:pt x="139292" y="179090"/>
                </a:lnTo>
                <a:lnTo>
                  <a:pt x="149242" y="179090"/>
                </a:lnTo>
                <a:cubicBezTo>
                  <a:pt x="154736" y="179090"/>
                  <a:pt x="159191" y="183546"/>
                  <a:pt x="159191" y="189040"/>
                </a:cubicBezTo>
                <a:cubicBezTo>
                  <a:pt x="159191" y="194534"/>
                  <a:pt x="154736" y="198989"/>
                  <a:pt x="149242" y="198989"/>
                </a:cubicBezTo>
                <a:lnTo>
                  <a:pt x="69646" y="198989"/>
                </a:lnTo>
                <a:cubicBezTo>
                  <a:pt x="64152" y="198989"/>
                  <a:pt x="59697" y="194534"/>
                  <a:pt x="59697" y="189040"/>
                </a:cubicBezTo>
                <a:cubicBezTo>
                  <a:pt x="59697" y="183546"/>
                  <a:pt x="64152" y="179090"/>
                  <a:pt x="69646" y="179090"/>
                </a:cubicBezTo>
                <a:lnTo>
                  <a:pt x="79596" y="179090"/>
                </a:lnTo>
                <a:lnTo>
                  <a:pt x="79596" y="139292"/>
                </a:lnTo>
                <a:lnTo>
                  <a:pt x="19899" y="139292"/>
                </a:lnTo>
                <a:cubicBezTo>
                  <a:pt x="8909" y="139292"/>
                  <a:pt x="0" y="130384"/>
                  <a:pt x="0" y="119394"/>
                </a:cubicBezTo>
                <a:lnTo>
                  <a:pt x="0" y="19899"/>
                </a:ln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 name="Rounded Rectangle 15">
            <a:extLst>
              <a:ext uri="{FF2B5EF4-FFF2-40B4-BE49-F238E27FC236}">
                <a16:creationId xmlns:a16="http://schemas.microsoft.com/office/drawing/2014/main" id="{5346DB8F-F754-9E8F-17E1-284A54F2E120}"/>
              </a:ext>
              <a:ext uri="{C183D7F6-B498-43B3-948B-1728B52AA6E4}">
                <adec:decorative xmlns:adec="http://schemas.microsoft.com/office/drawing/2017/decorative" val="1"/>
              </a:ext>
            </a:extLst>
          </p:cNvPr>
          <p:cNvSpPr/>
          <p:nvPr/>
        </p:nvSpPr>
        <p:spPr>
          <a:xfrm>
            <a:off x="8939347" y="1789042"/>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TextBox 30">
            <a:extLst>
              <a:ext uri="{FF2B5EF4-FFF2-40B4-BE49-F238E27FC236}">
                <a16:creationId xmlns:a16="http://schemas.microsoft.com/office/drawing/2014/main" id="{8CF9F070-E1B3-9C03-4261-1D8FDE5714BA}"/>
              </a:ext>
            </a:extLst>
          </p:cNvPr>
          <p:cNvSpPr txBox="1"/>
          <p:nvPr/>
        </p:nvSpPr>
        <p:spPr>
          <a:xfrm>
            <a:off x="9064315" y="2431258"/>
            <a:ext cx="2410578" cy="1077218"/>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Custom waves </a:t>
            </a:r>
            <a:r>
              <a:rPr kumimoji="0" lang="en-US" sz="1600" b="0" i="0" u="none" strike="noStrike" kern="1200" cap="none" spc="0" normalizeH="0" baseline="0" noProof="0">
                <a:ln>
                  <a:noFill/>
                </a:ln>
                <a:solidFill>
                  <a:srgbClr val="000000"/>
                </a:solidFill>
                <a:effectLst/>
                <a:uLnTx/>
                <a:uFillTx/>
                <a:latin typeface="Segoe UI"/>
                <a:ea typeface="+mn-ea"/>
                <a:cs typeface="+mn-cs"/>
              </a:rPr>
              <a:t>enable you to customize your rollout and define which users goes first</a:t>
            </a:r>
          </a:p>
        </p:txBody>
      </p:sp>
      <p:sp>
        <p:nvSpPr>
          <p:cNvPr id="11" name="Graphic 51">
            <a:extLst>
              <a:ext uri="{FF2B5EF4-FFF2-40B4-BE49-F238E27FC236}">
                <a16:creationId xmlns:a16="http://schemas.microsoft.com/office/drawing/2014/main" id="{C5D7F7F3-A09C-30ED-8B2E-DD8642073FAE}"/>
              </a:ext>
              <a:ext uri="{C183D7F6-B498-43B3-948B-1728B52AA6E4}">
                <adec:decorative xmlns:adec="http://schemas.microsoft.com/office/drawing/2017/decorative" val="1"/>
              </a:ext>
            </a:extLst>
          </p:cNvPr>
          <p:cNvSpPr/>
          <p:nvPr/>
        </p:nvSpPr>
        <p:spPr>
          <a:xfrm>
            <a:off x="9169843" y="1968026"/>
            <a:ext cx="372591" cy="388017"/>
          </a:xfrm>
          <a:custGeom>
            <a:avLst/>
            <a:gdLst>
              <a:gd name="connsiteX0" fmla="*/ 186505 w 372591"/>
              <a:gd name="connsiteY0" fmla="*/ 0 h 388017"/>
              <a:gd name="connsiteX1" fmla="*/ 229924 w 372591"/>
              <a:gd name="connsiteY1" fmla="*/ 5034 h 388017"/>
              <a:gd name="connsiteX2" fmla="*/ 241505 w 372591"/>
              <a:gd name="connsiteY2" fmla="*/ 17949 h 388017"/>
              <a:gd name="connsiteX3" fmla="*/ 244888 w 372591"/>
              <a:gd name="connsiteY3" fmla="*/ 48334 h 388017"/>
              <a:gd name="connsiteX4" fmla="*/ 275310 w 372591"/>
              <a:gd name="connsiteY4" fmla="*/ 72653 h 388017"/>
              <a:gd name="connsiteX5" fmla="*/ 283233 w 372591"/>
              <a:gd name="connsiteY5" fmla="*/ 70542 h 388017"/>
              <a:gd name="connsiteX6" fmla="*/ 311112 w 372591"/>
              <a:gd name="connsiteY6" fmla="*/ 58304 h 388017"/>
              <a:gd name="connsiteX7" fmla="*/ 328026 w 372591"/>
              <a:gd name="connsiteY7" fmla="*/ 61766 h 388017"/>
              <a:gd name="connsiteX8" fmla="*/ 371883 w 372591"/>
              <a:gd name="connsiteY8" fmla="*/ 137223 h 388017"/>
              <a:gd name="connsiteX9" fmla="*/ 366491 w 372591"/>
              <a:gd name="connsiteY9" fmla="*/ 153640 h 388017"/>
              <a:gd name="connsiteX10" fmla="*/ 341776 w 372591"/>
              <a:gd name="connsiteY10" fmla="*/ 171867 h 388017"/>
              <a:gd name="connsiteX11" fmla="*/ 335898 w 372591"/>
              <a:gd name="connsiteY11" fmla="*/ 210284 h 388017"/>
              <a:gd name="connsiteX12" fmla="*/ 341776 w 372591"/>
              <a:gd name="connsiteY12" fmla="*/ 216162 h 388017"/>
              <a:gd name="connsiteX13" fmla="*/ 366510 w 372591"/>
              <a:gd name="connsiteY13" fmla="*/ 234369 h 388017"/>
              <a:gd name="connsiteX14" fmla="*/ 371923 w 372591"/>
              <a:gd name="connsiteY14" fmla="*/ 250806 h 388017"/>
              <a:gd name="connsiteX15" fmla="*/ 328066 w 372591"/>
              <a:gd name="connsiteY15" fmla="*/ 326263 h 388017"/>
              <a:gd name="connsiteX16" fmla="*/ 311191 w 372591"/>
              <a:gd name="connsiteY16" fmla="*/ 329745 h 388017"/>
              <a:gd name="connsiteX17" fmla="*/ 283194 w 372591"/>
              <a:gd name="connsiteY17" fmla="*/ 317467 h 388017"/>
              <a:gd name="connsiteX18" fmla="*/ 247017 w 372591"/>
              <a:gd name="connsiteY18" fmla="*/ 331590 h 388017"/>
              <a:gd name="connsiteX19" fmla="*/ 244868 w 372591"/>
              <a:gd name="connsiteY19" fmla="*/ 339635 h 388017"/>
              <a:gd name="connsiteX20" fmla="*/ 241505 w 372591"/>
              <a:gd name="connsiteY20" fmla="*/ 370000 h 388017"/>
              <a:gd name="connsiteX21" fmla="*/ 230123 w 372591"/>
              <a:gd name="connsiteY21" fmla="*/ 382875 h 388017"/>
              <a:gd name="connsiteX22" fmla="*/ 142449 w 372591"/>
              <a:gd name="connsiteY22" fmla="*/ 382875 h 388017"/>
              <a:gd name="connsiteX23" fmla="*/ 131066 w 372591"/>
              <a:gd name="connsiteY23" fmla="*/ 370000 h 388017"/>
              <a:gd name="connsiteX24" fmla="*/ 127723 w 372591"/>
              <a:gd name="connsiteY24" fmla="*/ 339675 h 388017"/>
              <a:gd name="connsiteX25" fmla="*/ 97284 w 372591"/>
              <a:gd name="connsiteY25" fmla="*/ 315467 h 388017"/>
              <a:gd name="connsiteX26" fmla="*/ 89398 w 372591"/>
              <a:gd name="connsiteY26" fmla="*/ 317587 h 388017"/>
              <a:gd name="connsiteX27" fmla="*/ 61420 w 372591"/>
              <a:gd name="connsiteY27" fmla="*/ 329844 h 388017"/>
              <a:gd name="connsiteX28" fmla="*/ 44526 w 372591"/>
              <a:gd name="connsiteY28" fmla="*/ 326362 h 388017"/>
              <a:gd name="connsiteX29" fmla="*/ 669 w 372591"/>
              <a:gd name="connsiteY29" fmla="*/ 250826 h 388017"/>
              <a:gd name="connsiteX30" fmla="*/ 6081 w 372591"/>
              <a:gd name="connsiteY30" fmla="*/ 234389 h 388017"/>
              <a:gd name="connsiteX31" fmla="*/ 30816 w 372591"/>
              <a:gd name="connsiteY31" fmla="*/ 216162 h 388017"/>
              <a:gd name="connsiteX32" fmla="*/ 36728 w 372591"/>
              <a:gd name="connsiteY32" fmla="*/ 177779 h 388017"/>
              <a:gd name="connsiteX33" fmla="*/ 30816 w 372591"/>
              <a:gd name="connsiteY33" fmla="*/ 171867 h 388017"/>
              <a:gd name="connsiteX34" fmla="*/ 6081 w 372591"/>
              <a:gd name="connsiteY34" fmla="*/ 153679 h 388017"/>
              <a:gd name="connsiteX35" fmla="*/ 689 w 372591"/>
              <a:gd name="connsiteY35" fmla="*/ 137243 h 388017"/>
              <a:gd name="connsiteX36" fmla="*/ 44546 w 372591"/>
              <a:gd name="connsiteY36" fmla="*/ 61786 h 388017"/>
              <a:gd name="connsiteX37" fmla="*/ 61460 w 372591"/>
              <a:gd name="connsiteY37" fmla="*/ 58324 h 388017"/>
              <a:gd name="connsiteX38" fmla="*/ 89319 w 372591"/>
              <a:gd name="connsiteY38" fmla="*/ 70562 h 388017"/>
              <a:gd name="connsiteX39" fmla="*/ 125619 w 372591"/>
              <a:gd name="connsiteY39" fmla="*/ 56216 h 388017"/>
              <a:gd name="connsiteX40" fmla="*/ 127723 w 372591"/>
              <a:gd name="connsiteY40" fmla="*/ 48315 h 388017"/>
              <a:gd name="connsiteX41" fmla="*/ 131106 w 372591"/>
              <a:gd name="connsiteY41" fmla="*/ 17949 h 388017"/>
              <a:gd name="connsiteX42" fmla="*/ 142707 w 372591"/>
              <a:gd name="connsiteY42" fmla="*/ 5015 h 388017"/>
              <a:gd name="connsiteX43" fmla="*/ 186505 w 372591"/>
              <a:gd name="connsiteY43" fmla="*/ 0 h 388017"/>
              <a:gd name="connsiteX44" fmla="*/ 186266 w 372591"/>
              <a:gd name="connsiteY44" fmla="*/ 134318 h 388017"/>
              <a:gd name="connsiteX45" fmla="*/ 126569 w 372591"/>
              <a:gd name="connsiteY45" fmla="*/ 194014 h 388017"/>
              <a:gd name="connsiteX46" fmla="*/ 186266 w 372591"/>
              <a:gd name="connsiteY46" fmla="*/ 253711 h 388017"/>
              <a:gd name="connsiteX47" fmla="*/ 245963 w 372591"/>
              <a:gd name="connsiteY47" fmla="*/ 194014 h 388017"/>
              <a:gd name="connsiteX48" fmla="*/ 186266 w 372591"/>
              <a:gd name="connsiteY48" fmla="*/ 134318 h 38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72591" h="388017">
                <a:moveTo>
                  <a:pt x="186505" y="0"/>
                </a:moveTo>
                <a:cubicBezTo>
                  <a:pt x="201111" y="159"/>
                  <a:pt x="215657" y="1851"/>
                  <a:pt x="229924" y="5034"/>
                </a:cubicBezTo>
                <a:cubicBezTo>
                  <a:pt x="236147" y="6423"/>
                  <a:pt x="240799" y="11612"/>
                  <a:pt x="241505" y="17949"/>
                </a:cubicBezTo>
                <a:lnTo>
                  <a:pt x="244888" y="48334"/>
                </a:lnTo>
                <a:cubicBezTo>
                  <a:pt x="246574" y="63451"/>
                  <a:pt x="260195" y="74339"/>
                  <a:pt x="275310" y="72653"/>
                </a:cubicBezTo>
                <a:cubicBezTo>
                  <a:pt x="278042" y="72349"/>
                  <a:pt x="280712" y="71637"/>
                  <a:pt x="283233" y="70542"/>
                </a:cubicBezTo>
                <a:lnTo>
                  <a:pt x="311112" y="58304"/>
                </a:lnTo>
                <a:cubicBezTo>
                  <a:pt x="316912" y="55749"/>
                  <a:pt x="323696" y="57137"/>
                  <a:pt x="328026" y="61766"/>
                </a:cubicBezTo>
                <a:cubicBezTo>
                  <a:pt x="348162" y="83279"/>
                  <a:pt x="363157" y="109078"/>
                  <a:pt x="371883" y="137223"/>
                </a:cubicBezTo>
                <a:cubicBezTo>
                  <a:pt x="373758" y="143285"/>
                  <a:pt x="371595" y="149870"/>
                  <a:pt x="366491" y="153640"/>
                </a:cubicBezTo>
                <a:lnTo>
                  <a:pt x="341776" y="171867"/>
                </a:lnTo>
                <a:cubicBezTo>
                  <a:pt x="329544" y="180851"/>
                  <a:pt x="326912" y="198052"/>
                  <a:pt x="335898" y="210284"/>
                </a:cubicBezTo>
                <a:cubicBezTo>
                  <a:pt x="337548" y="212528"/>
                  <a:pt x="339530" y="214512"/>
                  <a:pt x="341776" y="216162"/>
                </a:cubicBezTo>
                <a:lnTo>
                  <a:pt x="366510" y="234369"/>
                </a:lnTo>
                <a:cubicBezTo>
                  <a:pt x="371630" y="238136"/>
                  <a:pt x="373803" y="244733"/>
                  <a:pt x="371923" y="250806"/>
                </a:cubicBezTo>
                <a:cubicBezTo>
                  <a:pt x="363193" y="278949"/>
                  <a:pt x="348199" y="304748"/>
                  <a:pt x="328066" y="326263"/>
                </a:cubicBezTo>
                <a:cubicBezTo>
                  <a:pt x="323746" y="330881"/>
                  <a:pt x="316986" y="332276"/>
                  <a:pt x="311191" y="329745"/>
                </a:cubicBezTo>
                <a:lnTo>
                  <a:pt x="283194" y="317467"/>
                </a:lnTo>
                <a:cubicBezTo>
                  <a:pt x="269304" y="311376"/>
                  <a:pt x="253107" y="317700"/>
                  <a:pt x="247017" y="331590"/>
                </a:cubicBezTo>
                <a:cubicBezTo>
                  <a:pt x="245897" y="334147"/>
                  <a:pt x="245171" y="336859"/>
                  <a:pt x="244868" y="339635"/>
                </a:cubicBezTo>
                <a:lnTo>
                  <a:pt x="241505" y="370000"/>
                </a:lnTo>
                <a:cubicBezTo>
                  <a:pt x="240811" y="376265"/>
                  <a:pt x="236256" y="381418"/>
                  <a:pt x="230123" y="382875"/>
                </a:cubicBezTo>
                <a:cubicBezTo>
                  <a:pt x="201300" y="389732"/>
                  <a:pt x="171272" y="389732"/>
                  <a:pt x="142449" y="382875"/>
                </a:cubicBezTo>
                <a:cubicBezTo>
                  <a:pt x="136317" y="381418"/>
                  <a:pt x="131761" y="376265"/>
                  <a:pt x="131066" y="370000"/>
                </a:cubicBezTo>
                <a:lnTo>
                  <a:pt x="127723" y="339675"/>
                </a:lnTo>
                <a:cubicBezTo>
                  <a:pt x="126003" y="324585"/>
                  <a:pt x="112375" y="313746"/>
                  <a:pt x="97284" y="315467"/>
                </a:cubicBezTo>
                <a:cubicBezTo>
                  <a:pt x="94565" y="315778"/>
                  <a:pt x="91907" y="316492"/>
                  <a:pt x="89398" y="317587"/>
                </a:cubicBezTo>
                <a:lnTo>
                  <a:pt x="61420" y="329844"/>
                </a:lnTo>
                <a:cubicBezTo>
                  <a:pt x="55620" y="332386"/>
                  <a:pt x="48849" y="330989"/>
                  <a:pt x="44526" y="326362"/>
                </a:cubicBezTo>
                <a:cubicBezTo>
                  <a:pt x="24383" y="304824"/>
                  <a:pt x="9387" y="278997"/>
                  <a:pt x="669" y="250826"/>
                </a:cubicBezTo>
                <a:cubicBezTo>
                  <a:pt x="-1212" y="244753"/>
                  <a:pt x="961" y="238156"/>
                  <a:pt x="6081" y="234389"/>
                </a:cubicBezTo>
                <a:lnTo>
                  <a:pt x="30816" y="216162"/>
                </a:lnTo>
                <a:cubicBezTo>
                  <a:pt x="43047" y="207195"/>
                  <a:pt x="45695" y="190011"/>
                  <a:pt x="36728" y="177779"/>
                </a:cubicBezTo>
                <a:cubicBezTo>
                  <a:pt x="35071" y="175518"/>
                  <a:pt x="33077" y="173525"/>
                  <a:pt x="30816" y="171867"/>
                </a:cubicBezTo>
                <a:lnTo>
                  <a:pt x="6081" y="153679"/>
                </a:lnTo>
                <a:cubicBezTo>
                  <a:pt x="968" y="149907"/>
                  <a:pt x="-1196" y="143311"/>
                  <a:pt x="689" y="137243"/>
                </a:cubicBezTo>
                <a:cubicBezTo>
                  <a:pt x="9415" y="109098"/>
                  <a:pt x="24410" y="83299"/>
                  <a:pt x="44546" y="61786"/>
                </a:cubicBezTo>
                <a:cubicBezTo>
                  <a:pt x="48877" y="57157"/>
                  <a:pt x="55659" y="55769"/>
                  <a:pt x="61460" y="58324"/>
                </a:cubicBezTo>
                <a:lnTo>
                  <a:pt x="89319" y="70562"/>
                </a:lnTo>
                <a:cubicBezTo>
                  <a:pt x="103304" y="76624"/>
                  <a:pt x="119556" y="70201"/>
                  <a:pt x="125619" y="56216"/>
                </a:cubicBezTo>
                <a:cubicBezTo>
                  <a:pt x="126709" y="53701"/>
                  <a:pt x="127418" y="51038"/>
                  <a:pt x="127723" y="48315"/>
                </a:cubicBezTo>
                <a:lnTo>
                  <a:pt x="131106" y="17949"/>
                </a:lnTo>
                <a:cubicBezTo>
                  <a:pt x="131806" y="11599"/>
                  <a:pt x="136471" y="6398"/>
                  <a:pt x="142707" y="5015"/>
                </a:cubicBezTo>
                <a:cubicBezTo>
                  <a:pt x="156975" y="1851"/>
                  <a:pt x="171561" y="179"/>
                  <a:pt x="186505" y="0"/>
                </a:cubicBezTo>
                <a:close/>
                <a:moveTo>
                  <a:pt x="186266" y="134318"/>
                </a:moveTo>
                <a:cubicBezTo>
                  <a:pt x="153296" y="134318"/>
                  <a:pt x="126569" y="161044"/>
                  <a:pt x="126569" y="194014"/>
                </a:cubicBezTo>
                <a:cubicBezTo>
                  <a:pt x="126569" y="226985"/>
                  <a:pt x="153296" y="253711"/>
                  <a:pt x="186266" y="253711"/>
                </a:cubicBezTo>
                <a:cubicBezTo>
                  <a:pt x="219237" y="253711"/>
                  <a:pt x="245963" y="226985"/>
                  <a:pt x="245963" y="194014"/>
                </a:cubicBezTo>
                <a:cubicBezTo>
                  <a:pt x="245963" y="161044"/>
                  <a:pt x="219237" y="134318"/>
                  <a:pt x="186266" y="134318"/>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Rounded Rectangle 16">
            <a:extLst>
              <a:ext uri="{FF2B5EF4-FFF2-40B4-BE49-F238E27FC236}">
                <a16:creationId xmlns:a16="http://schemas.microsoft.com/office/drawing/2014/main" id="{DBC4A3FC-EEE0-94CE-BA52-C1FCDF1DC222}"/>
              </a:ext>
              <a:ext uri="{C183D7F6-B498-43B3-948B-1728B52AA6E4}">
                <adec:decorative xmlns:adec="http://schemas.microsoft.com/office/drawing/2017/decorative" val="1"/>
              </a:ext>
            </a:extLst>
          </p:cNvPr>
          <p:cNvSpPr/>
          <p:nvPr/>
        </p:nvSpPr>
        <p:spPr>
          <a:xfrm>
            <a:off x="588263" y="4041911"/>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4" name="TextBox 33">
            <a:extLst>
              <a:ext uri="{FF2B5EF4-FFF2-40B4-BE49-F238E27FC236}">
                <a16:creationId xmlns:a16="http://schemas.microsoft.com/office/drawing/2014/main" id="{E59BDA74-781A-3BA8-F5C9-2E7D5A342F12}"/>
              </a:ext>
            </a:extLst>
          </p:cNvPr>
          <p:cNvSpPr txBox="1"/>
          <p:nvPr/>
        </p:nvSpPr>
        <p:spPr>
          <a:xfrm>
            <a:off x="713231" y="4721819"/>
            <a:ext cx="2410578" cy="1323439"/>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Update validation </a:t>
            </a:r>
            <a:r>
              <a:rPr kumimoji="0" lang="en-US" sz="1600" b="0" i="0" u="none" strike="noStrike" kern="1200" cap="none" spc="0" normalizeH="0" baseline="0" noProof="0">
                <a:ln>
                  <a:noFill/>
                </a:ln>
                <a:solidFill>
                  <a:srgbClr val="000000"/>
                </a:solidFill>
                <a:effectLst/>
                <a:uLnTx/>
                <a:uFillTx/>
                <a:latin typeface="Segoe UI"/>
                <a:ea typeface="+mn-ea"/>
                <a:cs typeface="+mn-cs"/>
              </a:rPr>
              <a:t>enables you to validate the latest build before you reach broad deployment</a:t>
            </a:r>
          </a:p>
        </p:txBody>
      </p:sp>
      <p:sp>
        <p:nvSpPr>
          <p:cNvPr id="9" name="Graphic 53">
            <a:extLst>
              <a:ext uri="{FF2B5EF4-FFF2-40B4-BE49-F238E27FC236}">
                <a16:creationId xmlns:a16="http://schemas.microsoft.com/office/drawing/2014/main" id="{55A8A24F-3D1F-8F50-8512-EA37B0A0DB4A}"/>
              </a:ext>
              <a:ext uri="{C183D7F6-B498-43B3-948B-1728B52AA6E4}">
                <adec:decorative xmlns:adec="http://schemas.microsoft.com/office/drawing/2017/decorative" val="1"/>
              </a:ext>
            </a:extLst>
          </p:cNvPr>
          <p:cNvSpPr/>
          <p:nvPr/>
        </p:nvSpPr>
        <p:spPr>
          <a:xfrm>
            <a:off x="845834" y="4214972"/>
            <a:ext cx="318382" cy="397978"/>
          </a:xfrm>
          <a:custGeom>
            <a:avLst/>
            <a:gdLst>
              <a:gd name="connsiteX0" fmla="*/ 194014 w 318382"/>
              <a:gd name="connsiteY0" fmla="*/ 0 h 397978"/>
              <a:gd name="connsiteX1" fmla="*/ 124368 w 318382"/>
              <a:gd name="connsiteY1" fmla="*/ 0 h 397978"/>
              <a:gd name="connsiteX2" fmla="*/ 79874 w 318382"/>
              <a:gd name="connsiteY2" fmla="*/ 39798 h 397978"/>
              <a:gd name="connsiteX3" fmla="*/ 44773 w 318382"/>
              <a:gd name="connsiteY3" fmla="*/ 39798 h 397978"/>
              <a:gd name="connsiteX4" fmla="*/ 0 w 318382"/>
              <a:gd name="connsiteY4" fmla="*/ 84570 h 397978"/>
              <a:gd name="connsiteX5" fmla="*/ 0 w 318382"/>
              <a:gd name="connsiteY5" fmla="*/ 353206 h 397978"/>
              <a:gd name="connsiteX6" fmla="*/ 44773 w 318382"/>
              <a:gd name="connsiteY6" fmla="*/ 397978 h 397978"/>
              <a:gd name="connsiteX7" fmla="*/ 273610 w 318382"/>
              <a:gd name="connsiteY7" fmla="*/ 397978 h 397978"/>
              <a:gd name="connsiteX8" fmla="*/ 318383 w 318382"/>
              <a:gd name="connsiteY8" fmla="*/ 353206 h 397978"/>
              <a:gd name="connsiteX9" fmla="*/ 318383 w 318382"/>
              <a:gd name="connsiteY9" fmla="*/ 84570 h 397978"/>
              <a:gd name="connsiteX10" fmla="*/ 273610 w 318382"/>
              <a:gd name="connsiteY10" fmla="*/ 39798 h 397978"/>
              <a:gd name="connsiteX11" fmla="*/ 238508 w 318382"/>
              <a:gd name="connsiteY11" fmla="*/ 39798 h 397978"/>
              <a:gd name="connsiteX12" fmla="*/ 194014 w 318382"/>
              <a:gd name="connsiteY12" fmla="*/ 0 h 397978"/>
              <a:gd name="connsiteX13" fmla="*/ 124368 w 318382"/>
              <a:gd name="connsiteY13" fmla="*/ 29848 h 397978"/>
              <a:gd name="connsiteX14" fmla="*/ 194014 w 318382"/>
              <a:gd name="connsiteY14" fmla="*/ 29848 h 397978"/>
              <a:gd name="connsiteX15" fmla="*/ 208939 w 318382"/>
              <a:gd name="connsiteY15" fmla="*/ 44773 h 397978"/>
              <a:gd name="connsiteX16" fmla="*/ 194014 w 318382"/>
              <a:gd name="connsiteY16" fmla="*/ 59697 h 397978"/>
              <a:gd name="connsiteX17" fmla="*/ 124368 w 318382"/>
              <a:gd name="connsiteY17" fmla="*/ 59697 h 397978"/>
              <a:gd name="connsiteX18" fmla="*/ 109444 w 318382"/>
              <a:gd name="connsiteY18" fmla="*/ 44773 h 397978"/>
              <a:gd name="connsiteX19" fmla="*/ 124368 w 318382"/>
              <a:gd name="connsiteY19" fmla="*/ 29848 h 397978"/>
              <a:gd name="connsiteX20" fmla="*/ 264258 w 318382"/>
              <a:gd name="connsiteY20" fmla="*/ 133721 h 397978"/>
              <a:gd name="connsiteX21" fmla="*/ 264258 w 318382"/>
              <a:gd name="connsiteY21" fmla="*/ 154814 h 397978"/>
              <a:gd name="connsiteX22" fmla="*/ 224460 w 318382"/>
              <a:gd name="connsiteY22" fmla="*/ 194611 h 397978"/>
              <a:gd name="connsiteX23" fmla="*/ 203367 w 318382"/>
              <a:gd name="connsiteY23" fmla="*/ 194611 h 397978"/>
              <a:gd name="connsiteX24" fmla="*/ 183468 w 318382"/>
              <a:gd name="connsiteY24" fmla="*/ 174712 h 397978"/>
              <a:gd name="connsiteX25" fmla="*/ 182724 w 318382"/>
              <a:gd name="connsiteY25" fmla="*/ 153620 h 397978"/>
              <a:gd name="connsiteX26" fmla="*/ 203817 w 318382"/>
              <a:gd name="connsiteY26" fmla="*/ 152875 h 397978"/>
              <a:gd name="connsiteX27" fmla="*/ 204561 w 318382"/>
              <a:gd name="connsiteY27" fmla="*/ 153620 h 397978"/>
              <a:gd name="connsiteX28" fmla="*/ 213913 w 318382"/>
              <a:gd name="connsiteY28" fmla="*/ 162972 h 397978"/>
              <a:gd name="connsiteX29" fmla="*/ 243165 w 318382"/>
              <a:gd name="connsiteY29" fmla="*/ 133721 h 397978"/>
              <a:gd name="connsiteX30" fmla="*/ 264258 w 318382"/>
              <a:gd name="connsiteY30" fmla="*/ 133721 h 397978"/>
              <a:gd name="connsiteX31" fmla="*/ 264258 w 318382"/>
              <a:gd name="connsiteY31" fmla="*/ 264258 h 397978"/>
              <a:gd name="connsiteX32" fmla="*/ 224460 w 318382"/>
              <a:gd name="connsiteY32" fmla="*/ 304055 h 397978"/>
              <a:gd name="connsiteX33" fmla="*/ 203367 w 318382"/>
              <a:gd name="connsiteY33" fmla="*/ 304055 h 397978"/>
              <a:gd name="connsiteX34" fmla="*/ 183468 w 318382"/>
              <a:gd name="connsiteY34" fmla="*/ 284157 h 397978"/>
              <a:gd name="connsiteX35" fmla="*/ 182724 w 318382"/>
              <a:gd name="connsiteY35" fmla="*/ 263064 h 397978"/>
              <a:gd name="connsiteX36" fmla="*/ 203817 w 318382"/>
              <a:gd name="connsiteY36" fmla="*/ 262319 h 397978"/>
              <a:gd name="connsiteX37" fmla="*/ 204561 w 318382"/>
              <a:gd name="connsiteY37" fmla="*/ 263064 h 397978"/>
              <a:gd name="connsiteX38" fmla="*/ 213913 w 318382"/>
              <a:gd name="connsiteY38" fmla="*/ 272416 h 397978"/>
              <a:gd name="connsiteX39" fmla="*/ 243165 w 318382"/>
              <a:gd name="connsiteY39" fmla="*/ 243165 h 397978"/>
              <a:gd name="connsiteX40" fmla="*/ 264258 w 318382"/>
              <a:gd name="connsiteY40" fmla="*/ 242421 h 397978"/>
              <a:gd name="connsiteX41" fmla="*/ 265002 w 318382"/>
              <a:gd name="connsiteY41" fmla="*/ 263513 h 397978"/>
              <a:gd name="connsiteX42" fmla="*/ 264258 w 318382"/>
              <a:gd name="connsiteY42" fmla="*/ 264258 h 397978"/>
              <a:gd name="connsiteX43" fmla="*/ 59697 w 318382"/>
              <a:gd name="connsiteY43" fmla="*/ 164166 h 397978"/>
              <a:gd name="connsiteX44" fmla="*/ 74621 w 318382"/>
              <a:gd name="connsiteY44" fmla="*/ 149242 h 397978"/>
              <a:gd name="connsiteX45" fmla="*/ 144267 w 318382"/>
              <a:gd name="connsiteY45" fmla="*/ 149242 h 397978"/>
              <a:gd name="connsiteX46" fmla="*/ 159191 w 318382"/>
              <a:gd name="connsiteY46" fmla="*/ 164166 h 397978"/>
              <a:gd name="connsiteX47" fmla="*/ 144267 w 318382"/>
              <a:gd name="connsiteY47" fmla="*/ 179090 h 397978"/>
              <a:gd name="connsiteX48" fmla="*/ 74621 w 318382"/>
              <a:gd name="connsiteY48" fmla="*/ 179090 h 397978"/>
              <a:gd name="connsiteX49" fmla="*/ 59697 w 318382"/>
              <a:gd name="connsiteY49" fmla="*/ 164166 h 397978"/>
              <a:gd name="connsiteX50" fmla="*/ 74621 w 318382"/>
              <a:gd name="connsiteY50" fmla="*/ 258686 h 397978"/>
              <a:gd name="connsiteX51" fmla="*/ 144267 w 318382"/>
              <a:gd name="connsiteY51" fmla="*/ 258686 h 397978"/>
              <a:gd name="connsiteX52" fmla="*/ 159191 w 318382"/>
              <a:gd name="connsiteY52" fmla="*/ 273610 h 397978"/>
              <a:gd name="connsiteX53" fmla="*/ 144267 w 318382"/>
              <a:gd name="connsiteY53" fmla="*/ 288534 h 397978"/>
              <a:gd name="connsiteX54" fmla="*/ 74621 w 318382"/>
              <a:gd name="connsiteY54" fmla="*/ 288534 h 397978"/>
              <a:gd name="connsiteX55" fmla="*/ 59697 w 318382"/>
              <a:gd name="connsiteY55" fmla="*/ 273610 h 397978"/>
              <a:gd name="connsiteX56" fmla="*/ 74621 w 318382"/>
              <a:gd name="connsiteY56" fmla="*/ 258686 h 39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8382" h="397978">
                <a:moveTo>
                  <a:pt x="194014" y="0"/>
                </a:moveTo>
                <a:lnTo>
                  <a:pt x="124368" y="0"/>
                </a:lnTo>
                <a:cubicBezTo>
                  <a:pt x="101567" y="1"/>
                  <a:pt x="82408" y="17137"/>
                  <a:pt x="79874" y="39798"/>
                </a:cubicBezTo>
                <a:lnTo>
                  <a:pt x="44773" y="39798"/>
                </a:lnTo>
                <a:cubicBezTo>
                  <a:pt x="20045" y="39798"/>
                  <a:pt x="0" y="59843"/>
                  <a:pt x="0" y="84570"/>
                </a:cubicBezTo>
                <a:lnTo>
                  <a:pt x="0" y="353206"/>
                </a:lnTo>
                <a:cubicBezTo>
                  <a:pt x="0" y="377932"/>
                  <a:pt x="20045" y="397978"/>
                  <a:pt x="44773" y="397978"/>
                </a:cubicBezTo>
                <a:lnTo>
                  <a:pt x="273610" y="397978"/>
                </a:lnTo>
                <a:cubicBezTo>
                  <a:pt x="298337" y="397978"/>
                  <a:pt x="318383" y="377932"/>
                  <a:pt x="318383" y="353206"/>
                </a:cubicBezTo>
                <a:lnTo>
                  <a:pt x="318383" y="84570"/>
                </a:lnTo>
                <a:cubicBezTo>
                  <a:pt x="318383" y="59843"/>
                  <a:pt x="298337" y="39798"/>
                  <a:pt x="273610" y="39798"/>
                </a:cubicBezTo>
                <a:lnTo>
                  <a:pt x="238508" y="39798"/>
                </a:lnTo>
                <a:cubicBezTo>
                  <a:pt x="235975" y="17137"/>
                  <a:pt x="216817" y="1"/>
                  <a:pt x="194014" y="0"/>
                </a:cubicBezTo>
                <a:close/>
                <a:moveTo>
                  <a:pt x="124368" y="29848"/>
                </a:moveTo>
                <a:lnTo>
                  <a:pt x="194014" y="29848"/>
                </a:lnTo>
                <a:cubicBezTo>
                  <a:pt x="202257" y="29848"/>
                  <a:pt x="208939" y="36530"/>
                  <a:pt x="208939" y="44773"/>
                </a:cubicBezTo>
                <a:cubicBezTo>
                  <a:pt x="208939" y="53015"/>
                  <a:pt x="202257" y="59697"/>
                  <a:pt x="194014" y="59697"/>
                </a:cubicBezTo>
                <a:lnTo>
                  <a:pt x="124368" y="59697"/>
                </a:lnTo>
                <a:cubicBezTo>
                  <a:pt x="116126" y="59697"/>
                  <a:pt x="109444" y="53015"/>
                  <a:pt x="109444" y="44773"/>
                </a:cubicBezTo>
                <a:cubicBezTo>
                  <a:pt x="109444" y="36530"/>
                  <a:pt x="116126" y="29848"/>
                  <a:pt x="124368" y="29848"/>
                </a:cubicBezTo>
                <a:close/>
                <a:moveTo>
                  <a:pt x="264258" y="133721"/>
                </a:moveTo>
                <a:cubicBezTo>
                  <a:pt x="270078" y="139548"/>
                  <a:pt x="270078" y="148987"/>
                  <a:pt x="264258" y="154814"/>
                </a:cubicBezTo>
                <a:lnTo>
                  <a:pt x="224460" y="194611"/>
                </a:lnTo>
                <a:cubicBezTo>
                  <a:pt x="218633" y="200432"/>
                  <a:pt x="209193" y="200432"/>
                  <a:pt x="203367" y="194611"/>
                </a:cubicBezTo>
                <a:lnTo>
                  <a:pt x="183468" y="174712"/>
                </a:lnTo>
                <a:cubicBezTo>
                  <a:pt x="177439" y="169093"/>
                  <a:pt x="177104" y="159649"/>
                  <a:pt x="182724" y="153620"/>
                </a:cubicBezTo>
                <a:cubicBezTo>
                  <a:pt x="188343" y="147589"/>
                  <a:pt x="197785" y="147256"/>
                  <a:pt x="203817" y="152875"/>
                </a:cubicBezTo>
                <a:cubicBezTo>
                  <a:pt x="204073" y="153114"/>
                  <a:pt x="204322" y="153363"/>
                  <a:pt x="204561" y="153620"/>
                </a:cubicBezTo>
                <a:lnTo>
                  <a:pt x="213913" y="162972"/>
                </a:lnTo>
                <a:lnTo>
                  <a:pt x="243165" y="133721"/>
                </a:lnTo>
                <a:cubicBezTo>
                  <a:pt x="248991" y="127901"/>
                  <a:pt x="258431" y="127901"/>
                  <a:pt x="264258" y="133721"/>
                </a:cubicBezTo>
                <a:close/>
                <a:moveTo>
                  <a:pt x="264258" y="264258"/>
                </a:moveTo>
                <a:lnTo>
                  <a:pt x="224460" y="304055"/>
                </a:lnTo>
                <a:cubicBezTo>
                  <a:pt x="218633" y="309876"/>
                  <a:pt x="209193" y="309876"/>
                  <a:pt x="203367" y="304055"/>
                </a:cubicBezTo>
                <a:lnTo>
                  <a:pt x="183468" y="284157"/>
                </a:lnTo>
                <a:cubicBezTo>
                  <a:pt x="177439" y="278537"/>
                  <a:pt x="177104" y="269093"/>
                  <a:pt x="182724" y="263064"/>
                </a:cubicBezTo>
                <a:cubicBezTo>
                  <a:pt x="188343" y="257034"/>
                  <a:pt x="197785" y="256700"/>
                  <a:pt x="203817" y="262319"/>
                </a:cubicBezTo>
                <a:cubicBezTo>
                  <a:pt x="204073" y="262558"/>
                  <a:pt x="204322" y="262807"/>
                  <a:pt x="204561" y="263064"/>
                </a:cubicBezTo>
                <a:lnTo>
                  <a:pt x="213913" y="272416"/>
                </a:lnTo>
                <a:lnTo>
                  <a:pt x="243165" y="243165"/>
                </a:lnTo>
                <a:cubicBezTo>
                  <a:pt x="248784" y="237135"/>
                  <a:pt x="258228" y="236801"/>
                  <a:pt x="264258" y="242421"/>
                </a:cubicBezTo>
                <a:cubicBezTo>
                  <a:pt x="270287" y="248040"/>
                  <a:pt x="270621" y="257482"/>
                  <a:pt x="265002" y="263513"/>
                </a:cubicBezTo>
                <a:cubicBezTo>
                  <a:pt x="264763" y="263770"/>
                  <a:pt x="264514" y="264019"/>
                  <a:pt x="264258" y="264258"/>
                </a:cubicBezTo>
                <a:close/>
                <a:moveTo>
                  <a:pt x="59697" y="164166"/>
                </a:moveTo>
                <a:cubicBezTo>
                  <a:pt x="59697" y="155924"/>
                  <a:pt x="66379" y="149242"/>
                  <a:pt x="74621" y="149242"/>
                </a:cubicBezTo>
                <a:lnTo>
                  <a:pt x="144267" y="149242"/>
                </a:lnTo>
                <a:cubicBezTo>
                  <a:pt x="152509" y="149242"/>
                  <a:pt x="159191" y="155924"/>
                  <a:pt x="159191" y="164166"/>
                </a:cubicBezTo>
                <a:cubicBezTo>
                  <a:pt x="159191" y="172408"/>
                  <a:pt x="152509" y="179090"/>
                  <a:pt x="144267" y="179090"/>
                </a:cubicBezTo>
                <a:lnTo>
                  <a:pt x="74621" y="179090"/>
                </a:lnTo>
                <a:cubicBezTo>
                  <a:pt x="66379" y="179090"/>
                  <a:pt x="59697" y="172408"/>
                  <a:pt x="59697" y="164166"/>
                </a:cubicBezTo>
                <a:close/>
                <a:moveTo>
                  <a:pt x="74621" y="258686"/>
                </a:moveTo>
                <a:lnTo>
                  <a:pt x="144267" y="258686"/>
                </a:lnTo>
                <a:cubicBezTo>
                  <a:pt x="152509" y="258686"/>
                  <a:pt x="159191" y="265368"/>
                  <a:pt x="159191" y="273610"/>
                </a:cubicBezTo>
                <a:cubicBezTo>
                  <a:pt x="159191" y="281852"/>
                  <a:pt x="152509" y="288534"/>
                  <a:pt x="144267" y="288534"/>
                </a:cubicBezTo>
                <a:lnTo>
                  <a:pt x="74621" y="288534"/>
                </a:lnTo>
                <a:cubicBezTo>
                  <a:pt x="66379" y="288534"/>
                  <a:pt x="59697" y="281852"/>
                  <a:pt x="59697" y="273610"/>
                </a:cubicBezTo>
                <a:cubicBezTo>
                  <a:pt x="59697" y="265368"/>
                  <a:pt x="66379" y="258686"/>
                  <a:pt x="74621" y="258686"/>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 name="Rounded Rectangle 17">
            <a:extLst>
              <a:ext uri="{FF2B5EF4-FFF2-40B4-BE49-F238E27FC236}">
                <a16:creationId xmlns:a16="http://schemas.microsoft.com/office/drawing/2014/main" id="{4947D012-F012-1652-0C33-8D4885201CDB}"/>
              </a:ext>
              <a:ext uri="{C183D7F6-B498-43B3-948B-1728B52AA6E4}">
                <adec:decorative xmlns:adec="http://schemas.microsoft.com/office/drawing/2017/decorative" val="1"/>
              </a:ext>
            </a:extLst>
          </p:cNvPr>
          <p:cNvSpPr/>
          <p:nvPr/>
        </p:nvSpPr>
        <p:spPr>
          <a:xfrm>
            <a:off x="3371958" y="4041911"/>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7" name="TextBox 36">
            <a:extLst>
              <a:ext uri="{FF2B5EF4-FFF2-40B4-BE49-F238E27FC236}">
                <a16:creationId xmlns:a16="http://schemas.microsoft.com/office/drawing/2014/main" id="{FF72F26E-38E5-8B27-7694-D5729FD57661}"/>
              </a:ext>
            </a:extLst>
          </p:cNvPr>
          <p:cNvSpPr txBox="1"/>
          <p:nvPr/>
        </p:nvSpPr>
        <p:spPr>
          <a:xfrm>
            <a:off x="3496925" y="4721819"/>
            <a:ext cx="2410579" cy="830997"/>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Pause</a:t>
            </a:r>
            <a:r>
              <a:rPr kumimoji="0" lang="en-US" sz="1600" b="0" i="0" u="none" strike="noStrike" kern="1200" cap="none" spc="0" normalizeH="0" baseline="0" noProof="0">
                <a:ln>
                  <a:noFill/>
                </a:ln>
                <a:solidFill>
                  <a:srgbClr val="000000"/>
                </a:solidFill>
                <a:effectLst/>
                <a:uLnTx/>
                <a:uFillTx/>
                <a:latin typeface="Segoe UI"/>
                <a:ea typeface="+mn-ea"/>
                <a:cs typeface="+mn-cs"/>
              </a:rPr>
              <a:t> your deployments at any time, for as long as you need</a:t>
            </a:r>
          </a:p>
        </p:txBody>
      </p:sp>
      <p:sp>
        <p:nvSpPr>
          <p:cNvPr id="5" name="Graphic 55">
            <a:extLst>
              <a:ext uri="{FF2B5EF4-FFF2-40B4-BE49-F238E27FC236}">
                <a16:creationId xmlns:a16="http://schemas.microsoft.com/office/drawing/2014/main" id="{F376F20C-D416-3C38-B17F-ED854FC7AF69}"/>
              </a:ext>
              <a:ext uri="{C183D7F6-B498-43B3-948B-1728B52AA6E4}">
                <adec:decorative xmlns:adec="http://schemas.microsoft.com/office/drawing/2017/decorative" val="1"/>
              </a:ext>
            </a:extLst>
          </p:cNvPr>
          <p:cNvSpPr/>
          <p:nvPr/>
        </p:nvSpPr>
        <p:spPr>
          <a:xfrm>
            <a:off x="3589731" y="4214972"/>
            <a:ext cx="397978" cy="397978"/>
          </a:xfrm>
          <a:custGeom>
            <a:avLst/>
            <a:gdLst>
              <a:gd name="connsiteX0" fmla="*/ 198989 w 397978"/>
              <a:gd name="connsiteY0" fmla="*/ 0 h 397978"/>
              <a:gd name="connsiteX1" fmla="*/ 0 w 397978"/>
              <a:gd name="connsiteY1" fmla="*/ 198989 h 397978"/>
              <a:gd name="connsiteX2" fmla="*/ 198989 w 397978"/>
              <a:gd name="connsiteY2" fmla="*/ 397978 h 397978"/>
              <a:gd name="connsiteX3" fmla="*/ 397978 w 397978"/>
              <a:gd name="connsiteY3" fmla="*/ 198989 h 397978"/>
              <a:gd name="connsiteX4" fmla="*/ 198989 w 397978"/>
              <a:gd name="connsiteY4" fmla="*/ 0 h 397978"/>
              <a:gd name="connsiteX5" fmla="*/ 169141 w 397978"/>
              <a:gd name="connsiteY5" fmla="*/ 124368 h 397978"/>
              <a:gd name="connsiteX6" fmla="*/ 169141 w 397978"/>
              <a:gd name="connsiteY6" fmla="*/ 273610 h 397978"/>
              <a:gd name="connsiteX7" fmla="*/ 154217 w 397978"/>
              <a:gd name="connsiteY7" fmla="*/ 288534 h 397978"/>
              <a:gd name="connsiteX8" fmla="*/ 139292 w 397978"/>
              <a:gd name="connsiteY8" fmla="*/ 273610 h 397978"/>
              <a:gd name="connsiteX9" fmla="*/ 139292 w 397978"/>
              <a:gd name="connsiteY9" fmla="*/ 124368 h 397978"/>
              <a:gd name="connsiteX10" fmla="*/ 154217 w 397978"/>
              <a:gd name="connsiteY10" fmla="*/ 109444 h 397978"/>
              <a:gd name="connsiteX11" fmla="*/ 169141 w 397978"/>
              <a:gd name="connsiteY11" fmla="*/ 124368 h 397978"/>
              <a:gd name="connsiteX12" fmla="*/ 258686 w 397978"/>
              <a:gd name="connsiteY12" fmla="*/ 124368 h 397978"/>
              <a:gd name="connsiteX13" fmla="*/ 258686 w 397978"/>
              <a:gd name="connsiteY13" fmla="*/ 273610 h 397978"/>
              <a:gd name="connsiteX14" fmla="*/ 243762 w 397978"/>
              <a:gd name="connsiteY14" fmla="*/ 288534 h 397978"/>
              <a:gd name="connsiteX15" fmla="*/ 228838 w 397978"/>
              <a:gd name="connsiteY15" fmla="*/ 273610 h 397978"/>
              <a:gd name="connsiteX16" fmla="*/ 228838 w 397978"/>
              <a:gd name="connsiteY16" fmla="*/ 124368 h 397978"/>
              <a:gd name="connsiteX17" fmla="*/ 243762 w 397978"/>
              <a:gd name="connsiteY17" fmla="*/ 109444 h 397978"/>
              <a:gd name="connsiteX18" fmla="*/ 258686 w 397978"/>
              <a:gd name="connsiteY18" fmla="*/ 124368 h 39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7978" h="397978">
                <a:moveTo>
                  <a:pt x="198989" y="0"/>
                </a:moveTo>
                <a:cubicBezTo>
                  <a:pt x="89087" y="0"/>
                  <a:pt x="0" y="89087"/>
                  <a:pt x="0" y="198989"/>
                </a:cubicBezTo>
                <a:cubicBezTo>
                  <a:pt x="0" y="308891"/>
                  <a:pt x="89087" y="397978"/>
                  <a:pt x="198989" y="397978"/>
                </a:cubicBezTo>
                <a:cubicBezTo>
                  <a:pt x="308891" y="397978"/>
                  <a:pt x="397978" y="308891"/>
                  <a:pt x="397978" y="198989"/>
                </a:cubicBezTo>
                <a:cubicBezTo>
                  <a:pt x="397978" y="89087"/>
                  <a:pt x="308891" y="0"/>
                  <a:pt x="198989" y="0"/>
                </a:cubicBezTo>
                <a:close/>
                <a:moveTo>
                  <a:pt x="169141" y="124368"/>
                </a:moveTo>
                <a:lnTo>
                  <a:pt x="169141" y="273610"/>
                </a:lnTo>
                <a:cubicBezTo>
                  <a:pt x="169141" y="281852"/>
                  <a:pt x="162459" y="288534"/>
                  <a:pt x="154217" y="288534"/>
                </a:cubicBezTo>
                <a:cubicBezTo>
                  <a:pt x="145974" y="288534"/>
                  <a:pt x="139292" y="281852"/>
                  <a:pt x="139292" y="273610"/>
                </a:cubicBezTo>
                <a:lnTo>
                  <a:pt x="139292" y="124368"/>
                </a:lnTo>
                <a:cubicBezTo>
                  <a:pt x="139292" y="116126"/>
                  <a:pt x="145974" y="109444"/>
                  <a:pt x="154217" y="109444"/>
                </a:cubicBezTo>
                <a:cubicBezTo>
                  <a:pt x="162459" y="109444"/>
                  <a:pt x="169141" y="116126"/>
                  <a:pt x="169141" y="124368"/>
                </a:cubicBezTo>
                <a:close/>
                <a:moveTo>
                  <a:pt x="258686" y="124368"/>
                </a:moveTo>
                <a:lnTo>
                  <a:pt x="258686" y="273610"/>
                </a:lnTo>
                <a:cubicBezTo>
                  <a:pt x="258686" y="281852"/>
                  <a:pt x="252004" y="288534"/>
                  <a:pt x="243762" y="288534"/>
                </a:cubicBezTo>
                <a:cubicBezTo>
                  <a:pt x="235520" y="288534"/>
                  <a:pt x="228838" y="281852"/>
                  <a:pt x="228838" y="273610"/>
                </a:cubicBezTo>
                <a:lnTo>
                  <a:pt x="228838" y="124368"/>
                </a:lnTo>
                <a:cubicBezTo>
                  <a:pt x="228838" y="116126"/>
                  <a:pt x="235520" y="109444"/>
                  <a:pt x="243762" y="109444"/>
                </a:cubicBezTo>
                <a:cubicBezTo>
                  <a:pt x="252004" y="109444"/>
                  <a:pt x="258686" y="116126"/>
                  <a:pt x="258686" y="124368"/>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 name="Rounded Rectangle 18">
            <a:extLst>
              <a:ext uri="{FF2B5EF4-FFF2-40B4-BE49-F238E27FC236}">
                <a16:creationId xmlns:a16="http://schemas.microsoft.com/office/drawing/2014/main" id="{3EB678CE-1798-F1FA-003E-012D3AB6D98E}"/>
              </a:ext>
              <a:ext uri="{C183D7F6-B498-43B3-948B-1728B52AA6E4}">
                <adec:decorative xmlns:adec="http://schemas.microsoft.com/office/drawing/2017/decorative" val="1"/>
              </a:ext>
            </a:extLst>
          </p:cNvPr>
          <p:cNvSpPr/>
          <p:nvPr/>
        </p:nvSpPr>
        <p:spPr>
          <a:xfrm>
            <a:off x="6155653" y="4041911"/>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3" name="TextBox 42">
            <a:extLst>
              <a:ext uri="{FF2B5EF4-FFF2-40B4-BE49-F238E27FC236}">
                <a16:creationId xmlns:a16="http://schemas.microsoft.com/office/drawing/2014/main" id="{C45C1501-9258-84BF-F9BD-4CCC91CAAB1D}"/>
              </a:ext>
            </a:extLst>
          </p:cNvPr>
          <p:cNvSpPr txBox="1"/>
          <p:nvPr/>
        </p:nvSpPr>
        <p:spPr>
          <a:xfrm>
            <a:off x="6280620" y="4721819"/>
            <a:ext cx="2410579" cy="1077218"/>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Exclusion windows </a:t>
            </a:r>
            <a:r>
              <a:rPr kumimoji="0" lang="en-US" sz="1600" b="0" i="0" u="none" strike="noStrike" kern="1200" cap="none" spc="0" normalizeH="0" baseline="0" noProof="0">
                <a:ln>
                  <a:noFill/>
                </a:ln>
                <a:solidFill>
                  <a:srgbClr val="000000"/>
                </a:solidFill>
                <a:effectLst/>
                <a:uLnTx/>
                <a:uFillTx/>
                <a:latin typeface="Segoe UI"/>
                <a:ea typeface="+mn-ea"/>
                <a:cs typeface="+mn-cs"/>
              </a:rPr>
              <a:t>enable you to schedule updates around critical freeze periods</a:t>
            </a:r>
          </a:p>
        </p:txBody>
      </p:sp>
      <p:sp>
        <p:nvSpPr>
          <p:cNvPr id="23" name="Graphic 57">
            <a:extLst>
              <a:ext uri="{FF2B5EF4-FFF2-40B4-BE49-F238E27FC236}">
                <a16:creationId xmlns:a16="http://schemas.microsoft.com/office/drawing/2014/main" id="{0488E235-1255-14E1-0002-B11D8C913577}"/>
              </a:ext>
              <a:ext uri="{C183D7F6-B498-43B3-948B-1728B52AA6E4}">
                <adec:decorative xmlns:adec="http://schemas.microsoft.com/office/drawing/2017/decorative" val="1"/>
              </a:ext>
            </a:extLst>
          </p:cNvPr>
          <p:cNvSpPr/>
          <p:nvPr/>
        </p:nvSpPr>
        <p:spPr>
          <a:xfrm>
            <a:off x="6393325" y="4234871"/>
            <a:ext cx="397978" cy="397978"/>
          </a:xfrm>
          <a:custGeom>
            <a:avLst/>
            <a:gdLst>
              <a:gd name="connsiteX0" fmla="*/ 288534 w 397978"/>
              <a:gd name="connsiteY0" fmla="*/ 179090 h 397978"/>
              <a:gd name="connsiteX1" fmla="*/ 397978 w 397978"/>
              <a:gd name="connsiteY1" fmla="*/ 288534 h 397978"/>
              <a:gd name="connsiteX2" fmla="*/ 288534 w 397978"/>
              <a:gd name="connsiteY2" fmla="*/ 397978 h 397978"/>
              <a:gd name="connsiteX3" fmla="*/ 179090 w 397978"/>
              <a:gd name="connsiteY3" fmla="*/ 288534 h 397978"/>
              <a:gd name="connsiteX4" fmla="*/ 288534 w 397978"/>
              <a:gd name="connsiteY4" fmla="*/ 179090 h 397978"/>
              <a:gd name="connsiteX5" fmla="*/ 239265 w 397978"/>
              <a:gd name="connsiteY5" fmla="*/ 239265 h 397978"/>
              <a:gd name="connsiteX6" fmla="*/ 239265 w 397978"/>
              <a:gd name="connsiteY6" fmla="*/ 253333 h 397978"/>
              <a:gd name="connsiteX7" fmla="*/ 274466 w 397978"/>
              <a:gd name="connsiteY7" fmla="*/ 288554 h 397978"/>
              <a:gd name="connsiteX8" fmla="*/ 239304 w 397978"/>
              <a:gd name="connsiteY8" fmla="*/ 323696 h 397978"/>
              <a:gd name="connsiteX9" fmla="*/ 239294 w 397978"/>
              <a:gd name="connsiteY9" fmla="*/ 337774 h 397978"/>
              <a:gd name="connsiteX10" fmla="*/ 253373 w 397978"/>
              <a:gd name="connsiteY10" fmla="*/ 337784 h 397978"/>
              <a:gd name="connsiteX11" fmla="*/ 288534 w 397978"/>
              <a:gd name="connsiteY11" fmla="*/ 302623 h 397978"/>
              <a:gd name="connsiteX12" fmla="*/ 323755 w 397978"/>
              <a:gd name="connsiteY12" fmla="*/ 337824 h 397978"/>
              <a:gd name="connsiteX13" fmla="*/ 337824 w 397978"/>
              <a:gd name="connsiteY13" fmla="*/ 338069 h 397978"/>
              <a:gd name="connsiteX14" fmla="*/ 338069 w 397978"/>
              <a:gd name="connsiteY14" fmla="*/ 324000 h 397978"/>
              <a:gd name="connsiteX15" fmla="*/ 337824 w 397978"/>
              <a:gd name="connsiteY15" fmla="*/ 323755 h 397978"/>
              <a:gd name="connsiteX16" fmla="*/ 302623 w 397978"/>
              <a:gd name="connsiteY16" fmla="*/ 288534 h 397978"/>
              <a:gd name="connsiteX17" fmla="*/ 337864 w 397978"/>
              <a:gd name="connsiteY17" fmla="*/ 253313 h 397978"/>
              <a:gd name="connsiteX18" fmla="*/ 337619 w 397978"/>
              <a:gd name="connsiteY18" fmla="*/ 239245 h 397978"/>
              <a:gd name="connsiteX19" fmla="*/ 323795 w 397978"/>
              <a:gd name="connsiteY19" fmla="*/ 239245 h 397978"/>
              <a:gd name="connsiteX20" fmla="*/ 288554 w 397978"/>
              <a:gd name="connsiteY20" fmla="*/ 274466 h 397978"/>
              <a:gd name="connsiteX21" fmla="*/ 253333 w 397978"/>
              <a:gd name="connsiteY21" fmla="*/ 239245 h 397978"/>
              <a:gd name="connsiteX22" fmla="*/ 239265 w 397978"/>
              <a:gd name="connsiteY22" fmla="*/ 239245 h 397978"/>
              <a:gd name="connsiteX23" fmla="*/ 358181 w 397978"/>
              <a:gd name="connsiteY23" fmla="*/ 109444 h 397978"/>
              <a:gd name="connsiteX24" fmla="*/ 358200 w 397978"/>
              <a:gd name="connsiteY24" fmla="*/ 179548 h 397978"/>
              <a:gd name="connsiteX25" fmla="*/ 179528 w 397978"/>
              <a:gd name="connsiteY25" fmla="*/ 218733 h 397978"/>
              <a:gd name="connsiteX26" fmla="*/ 179528 w 397978"/>
              <a:gd name="connsiteY26" fmla="*/ 358220 h 397978"/>
              <a:gd name="connsiteX27" fmla="*/ 64671 w 397978"/>
              <a:gd name="connsiteY27" fmla="*/ 358181 h 397978"/>
              <a:gd name="connsiteX28" fmla="*/ 0 w 397978"/>
              <a:gd name="connsiteY28" fmla="*/ 293509 h 397978"/>
              <a:gd name="connsiteX29" fmla="*/ 0 w 397978"/>
              <a:gd name="connsiteY29" fmla="*/ 109444 h 397978"/>
              <a:gd name="connsiteX30" fmla="*/ 358181 w 397978"/>
              <a:gd name="connsiteY30" fmla="*/ 109444 h 397978"/>
              <a:gd name="connsiteX31" fmla="*/ 293509 w 397978"/>
              <a:gd name="connsiteY31" fmla="*/ 0 h 397978"/>
              <a:gd name="connsiteX32" fmla="*/ 358181 w 397978"/>
              <a:gd name="connsiteY32" fmla="*/ 64671 h 397978"/>
              <a:gd name="connsiteX33" fmla="*/ 358181 w 397978"/>
              <a:gd name="connsiteY33" fmla="*/ 79596 h 397978"/>
              <a:gd name="connsiteX34" fmla="*/ 0 w 397978"/>
              <a:gd name="connsiteY34" fmla="*/ 79596 h 397978"/>
              <a:gd name="connsiteX35" fmla="*/ 0 w 397978"/>
              <a:gd name="connsiteY35" fmla="*/ 64671 h 397978"/>
              <a:gd name="connsiteX36" fmla="*/ 64671 w 397978"/>
              <a:gd name="connsiteY36" fmla="*/ 0 h 397978"/>
              <a:gd name="connsiteX37" fmla="*/ 293509 w 397978"/>
              <a:gd name="connsiteY37" fmla="*/ 0 h 39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7978" h="397978">
                <a:moveTo>
                  <a:pt x="288534" y="179090"/>
                </a:moveTo>
                <a:cubicBezTo>
                  <a:pt x="348979" y="179090"/>
                  <a:pt x="397978" y="228089"/>
                  <a:pt x="397978" y="288534"/>
                </a:cubicBezTo>
                <a:cubicBezTo>
                  <a:pt x="397978" y="348979"/>
                  <a:pt x="348979" y="397978"/>
                  <a:pt x="288534" y="397978"/>
                </a:cubicBezTo>
                <a:cubicBezTo>
                  <a:pt x="228089" y="397978"/>
                  <a:pt x="179090" y="348979"/>
                  <a:pt x="179090" y="288534"/>
                </a:cubicBezTo>
                <a:cubicBezTo>
                  <a:pt x="179090" y="228089"/>
                  <a:pt x="228089" y="179090"/>
                  <a:pt x="288534" y="179090"/>
                </a:cubicBezTo>
                <a:close/>
                <a:moveTo>
                  <a:pt x="239265" y="239265"/>
                </a:moveTo>
                <a:cubicBezTo>
                  <a:pt x="235380" y="243149"/>
                  <a:pt x="235380" y="249449"/>
                  <a:pt x="239265" y="253333"/>
                </a:cubicBezTo>
                <a:lnTo>
                  <a:pt x="274466" y="288554"/>
                </a:lnTo>
                <a:lnTo>
                  <a:pt x="239304" y="323696"/>
                </a:lnTo>
                <a:cubicBezTo>
                  <a:pt x="235414" y="327580"/>
                  <a:pt x="235410" y="333884"/>
                  <a:pt x="239294" y="337774"/>
                </a:cubicBezTo>
                <a:cubicBezTo>
                  <a:pt x="243179" y="341664"/>
                  <a:pt x="249483" y="341668"/>
                  <a:pt x="253373" y="337784"/>
                </a:cubicBezTo>
                <a:lnTo>
                  <a:pt x="288534" y="302623"/>
                </a:lnTo>
                <a:lnTo>
                  <a:pt x="323755" y="337824"/>
                </a:lnTo>
                <a:cubicBezTo>
                  <a:pt x="327572" y="341776"/>
                  <a:pt x="333872" y="341885"/>
                  <a:pt x="337824" y="338069"/>
                </a:cubicBezTo>
                <a:cubicBezTo>
                  <a:pt x="341776" y="334250"/>
                  <a:pt x="341885" y="327952"/>
                  <a:pt x="338069" y="324000"/>
                </a:cubicBezTo>
                <a:cubicBezTo>
                  <a:pt x="337989" y="323917"/>
                  <a:pt x="337907" y="323835"/>
                  <a:pt x="337824" y="323755"/>
                </a:cubicBezTo>
                <a:lnTo>
                  <a:pt x="302623" y="288534"/>
                </a:lnTo>
                <a:lnTo>
                  <a:pt x="337864" y="253313"/>
                </a:lnTo>
                <a:cubicBezTo>
                  <a:pt x="341680" y="249361"/>
                  <a:pt x="341571" y="243061"/>
                  <a:pt x="337619" y="239245"/>
                </a:cubicBezTo>
                <a:cubicBezTo>
                  <a:pt x="333763" y="235522"/>
                  <a:pt x="327652" y="235522"/>
                  <a:pt x="323795" y="239245"/>
                </a:cubicBezTo>
                <a:lnTo>
                  <a:pt x="288554" y="274466"/>
                </a:lnTo>
                <a:lnTo>
                  <a:pt x="253333" y="239245"/>
                </a:lnTo>
                <a:cubicBezTo>
                  <a:pt x="249449" y="235360"/>
                  <a:pt x="243149" y="235360"/>
                  <a:pt x="239265" y="239245"/>
                </a:cubicBezTo>
                <a:close/>
                <a:moveTo>
                  <a:pt x="358181" y="109444"/>
                </a:moveTo>
                <a:lnTo>
                  <a:pt x="358200" y="179548"/>
                </a:lnTo>
                <a:cubicBezTo>
                  <a:pt x="298042" y="141030"/>
                  <a:pt x="218046" y="158572"/>
                  <a:pt x="179528" y="218733"/>
                </a:cubicBezTo>
                <a:cubicBezTo>
                  <a:pt x="152308" y="261245"/>
                  <a:pt x="152308" y="315708"/>
                  <a:pt x="179528" y="358220"/>
                </a:cubicBezTo>
                <a:lnTo>
                  <a:pt x="64671" y="358181"/>
                </a:lnTo>
                <a:cubicBezTo>
                  <a:pt x="28954" y="358181"/>
                  <a:pt x="0" y="329226"/>
                  <a:pt x="0" y="293509"/>
                </a:cubicBezTo>
                <a:lnTo>
                  <a:pt x="0" y="109444"/>
                </a:lnTo>
                <a:lnTo>
                  <a:pt x="358181" y="109444"/>
                </a:lnTo>
                <a:close/>
                <a:moveTo>
                  <a:pt x="293509" y="0"/>
                </a:moveTo>
                <a:cubicBezTo>
                  <a:pt x="329226" y="0"/>
                  <a:pt x="358181" y="28954"/>
                  <a:pt x="358181" y="64671"/>
                </a:cubicBezTo>
                <a:lnTo>
                  <a:pt x="358181" y="79596"/>
                </a:lnTo>
                <a:lnTo>
                  <a:pt x="0" y="79596"/>
                </a:lnTo>
                <a:lnTo>
                  <a:pt x="0" y="64671"/>
                </a:lnTo>
                <a:cubicBezTo>
                  <a:pt x="0" y="28954"/>
                  <a:pt x="28954" y="0"/>
                  <a:pt x="64671" y="0"/>
                </a:cubicBezTo>
                <a:lnTo>
                  <a:pt x="293509" y="0"/>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0" name="Rounded Rectangle 19">
            <a:extLst>
              <a:ext uri="{FF2B5EF4-FFF2-40B4-BE49-F238E27FC236}">
                <a16:creationId xmlns:a16="http://schemas.microsoft.com/office/drawing/2014/main" id="{FB702569-2C7E-47AB-957F-2B292FE84B3B}"/>
              </a:ext>
              <a:ext uri="{C183D7F6-B498-43B3-948B-1728B52AA6E4}">
                <adec:decorative xmlns:adec="http://schemas.microsoft.com/office/drawing/2017/decorative" val="1"/>
              </a:ext>
            </a:extLst>
          </p:cNvPr>
          <p:cNvSpPr/>
          <p:nvPr/>
        </p:nvSpPr>
        <p:spPr>
          <a:xfrm>
            <a:off x="8939347" y="4041911"/>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0" name="TextBox 39">
            <a:extLst>
              <a:ext uri="{FF2B5EF4-FFF2-40B4-BE49-F238E27FC236}">
                <a16:creationId xmlns:a16="http://schemas.microsoft.com/office/drawing/2014/main" id="{7E6E7871-F89F-C22D-B293-A5FD10A7104D}"/>
              </a:ext>
            </a:extLst>
          </p:cNvPr>
          <p:cNvSpPr txBox="1"/>
          <p:nvPr/>
        </p:nvSpPr>
        <p:spPr>
          <a:xfrm>
            <a:off x="9064315" y="4721819"/>
            <a:ext cx="2410579" cy="1323439"/>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Rollback</a:t>
            </a:r>
            <a:r>
              <a:rPr kumimoji="0" lang="en-US" sz="1600" b="1" i="0" u="none" strike="noStrike" kern="1200" cap="none" spc="0" normalizeH="0" baseline="0" noProof="0">
                <a:ln>
                  <a:noFill/>
                </a:ln>
                <a:solidFill>
                  <a:srgbClr val="091F2E">
                    <a:lumMod val="75000"/>
                    <a:lumOff val="25000"/>
                  </a:srgbClr>
                </a:solidFill>
                <a:effectLst/>
                <a:uLnTx/>
                <a:uFillTx/>
                <a:latin typeface="Segoe UI"/>
                <a:ea typeface="+mn-ea"/>
                <a:cs typeface="+mn-cs"/>
              </a:rPr>
              <a:t> </a:t>
            </a:r>
            <a:r>
              <a:rPr kumimoji="0" lang="en-US" sz="1600" b="0" i="0" u="none" strike="noStrike" kern="1200" cap="none" spc="0" normalizeH="0" baseline="0" noProof="0">
                <a:ln>
                  <a:noFill/>
                </a:ln>
                <a:solidFill>
                  <a:srgbClr val="000000"/>
                </a:solidFill>
                <a:effectLst/>
                <a:uLnTx/>
                <a:uFillTx/>
                <a:latin typeface="Segoe UI"/>
                <a:ea typeface="+mn-ea"/>
                <a:cs typeface="+mn-cs"/>
              </a:rPr>
              <a:t>offers a safety net, enabling you to rollback to the previous build with flexible targeting</a:t>
            </a:r>
          </a:p>
        </p:txBody>
      </p:sp>
      <p:sp>
        <p:nvSpPr>
          <p:cNvPr id="10" name="Graphic 59">
            <a:extLst>
              <a:ext uri="{FF2B5EF4-FFF2-40B4-BE49-F238E27FC236}">
                <a16:creationId xmlns:a16="http://schemas.microsoft.com/office/drawing/2014/main" id="{F0123ADE-6E82-CEEE-15A6-ADE984AD588B}"/>
              </a:ext>
              <a:ext uri="{C183D7F6-B498-43B3-948B-1728B52AA6E4}">
                <adec:decorative xmlns:adec="http://schemas.microsoft.com/office/drawing/2017/decorative" val="1"/>
              </a:ext>
            </a:extLst>
          </p:cNvPr>
          <p:cNvSpPr/>
          <p:nvPr/>
        </p:nvSpPr>
        <p:spPr>
          <a:xfrm>
            <a:off x="9172020" y="4229894"/>
            <a:ext cx="368168" cy="368149"/>
          </a:xfrm>
          <a:custGeom>
            <a:avLst/>
            <a:gdLst>
              <a:gd name="connsiteX0" fmla="*/ 184089 w 368168"/>
              <a:gd name="connsiteY0" fmla="*/ 39801 h 368149"/>
              <a:gd name="connsiteX1" fmla="*/ 328350 w 368168"/>
              <a:gd name="connsiteY1" fmla="*/ 184074 h 368149"/>
              <a:gd name="connsiteX2" fmla="*/ 184077 w 368168"/>
              <a:gd name="connsiteY2" fmla="*/ 328335 h 368149"/>
              <a:gd name="connsiteX3" fmla="*/ 39816 w 368168"/>
              <a:gd name="connsiteY3" fmla="*/ 184062 h 368149"/>
              <a:gd name="connsiteX4" fmla="*/ 40797 w 368168"/>
              <a:gd name="connsiteY4" fmla="*/ 167273 h 368149"/>
              <a:gd name="connsiteX5" fmla="*/ 21893 w 368168"/>
              <a:gd name="connsiteY5" fmla="*/ 144270 h 368149"/>
              <a:gd name="connsiteX6" fmla="*/ 1397 w 368168"/>
              <a:gd name="connsiteY6" fmla="*/ 161582 h 368149"/>
              <a:gd name="connsiteX7" fmla="*/ 161600 w 368168"/>
              <a:gd name="connsiteY7" fmla="*/ 366752 h 368149"/>
              <a:gd name="connsiteX8" fmla="*/ 366771 w 368168"/>
              <a:gd name="connsiteY8" fmla="*/ 206549 h 368149"/>
              <a:gd name="connsiteX9" fmla="*/ 206567 w 368168"/>
              <a:gd name="connsiteY9" fmla="*/ 1379 h 368149"/>
              <a:gd name="connsiteX10" fmla="*/ 69671 w 368168"/>
              <a:gd name="connsiteY10" fmla="*/ 39880 h 368149"/>
              <a:gd name="connsiteX11" fmla="*/ 69671 w 368168"/>
              <a:gd name="connsiteY11" fmla="*/ 29851 h 368149"/>
              <a:gd name="connsiteX12" fmla="*/ 49762 w 368168"/>
              <a:gd name="connsiteY12" fmla="*/ 9942 h 368149"/>
              <a:gd name="connsiteX13" fmla="*/ 29853 w 368168"/>
              <a:gd name="connsiteY13" fmla="*/ 29851 h 368149"/>
              <a:gd name="connsiteX14" fmla="*/ 29853 w 368168"/>
              <a:gd name="connsiteY14" fmla="*/ 83538 h 368149"/>
              <a:gd name="connsiteX15" fmla="*/ 29196 w 368168"/>
              <a:gd name="connsiteY15" fmla="*/ 84573 h 368149"/>
              <a:gd name="connsiteX16" fmla="*/ 29873 w 368168"/>
              <a:gd name="connsiteY16" fmla="*/ 84573 h 368149"/>
              <a:gd name="connsiteX17" fmla="*/ 29873 w 368168"/>
              <a:gd name="connsiteY17" fmla="*/ 89548 h 368149"/>
              <a:gd name="connsiteX18" fmla="*/ 49772 w 368168"/>
              <a:gd name="connsiteY18" fmla="*/ 109447 h 368149"/>
              <a:gd name="connsiteX19" fmla="*/ 109468 w 368168"/>
              <a:gd name="connsiteY19" fmla="*/ 109447 h 368149"/>
              <a:gd name="connsiteX20" fmla="*/ 129367 w 368168"/>
              <a:gd name="connsiteY20" fmla="*/ 89548 h 368149"/>
              <a:gd name="connsiteX21" fmla="*/ 109468 w 368168"/>
              <a:gd name="connsiteY21" fmla="*/ 69649 h 368149"/>
              <a:gd name="connsiteX22" fmla="*/ 96216 w 368168"/>
              <a:gd name="connsiteY22" fmla="*/ 69649 h 368149"/>
              <a:gd name="connsiteX23" fmla="*/ 184089 w 368168"/>
              <a:gd name="connsiteY23" fmla="*/ 39801 h 36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8168" h="368149">
                <a:moveTo>
                  <a:pt x="184089" y="39801"/>
                </a:moveTo>
                <a:cubicBezTo>
                  <a:pt x="263767" y="39804"/>
                  <a:pt x="328354" y="104397"/>
                  <a:pt x="328350" y="184074"/>
                </a:cubicBezTo>
                <a:cubicBezTo>
                  <a:pt x="328347" y="263751"/>
                  <a:pt x="263755" y="328339"/>
                  <a:pt x="184077" y="328335"/>
                </a:cubicBezTo>
                <a:cubicBezTo>
                  <a:pt x="104401" y="328331"/>
                  <a:pt x="39813" y="263739"/>
                  <a:pt x="39816" y="184062"/>
                </a:cubicBezTo>
                <a:cubicBezTo>
                  <a:pt x="39817" y="178452"/>
                  <a:pt x="40144" y="172845"/>
                  <a:pt x="40797" y="167273"/>
                </a:cubicBezTo>
                <a:cubicBezTo>
                  <a:pt x="42150" y="155572"/>
                  <a:pt x="33653" y="144270"/>
                  <a:pt x="21893" y="144270"/>
                </a:cubicBezTo>
                <a:cubicBezTo>
                  <a:pt x="11645" y="144270"/>
                  <a:pt x="2631" y="151394"/>
                  <a:pt x="1397" y="161582"/>
                </a:cubicBezTo>
                <a:cubicBezTo>
                  <a:pt x="-11020" y="262477"/>
                  <a:pt x="60705" y="354335"/>
                  <a:pt x="161600" y="366752"/>
                </a:cubicBezTo>
                <a:cubicBezTo>
                  <a:pt x="262495" y="379171"/>
                  <a:pt x="354352" y="307445"/>
                  <a:pt x="366771" y="206549"/>
                </a:cubicBezTo>
                <a:cubicBezTo>
                  <a:pt x="379188" y="105655"/>
                  <a:pt x="307463" y="13797"/>
                  <a:pt x="206567" y="1379"/>
                </a:cubicBezTo>
                <a:cubicBezTo>
                  <a:pt x="157620" y="-4645"/>
                  <a:pt x="108302" y="9225"/>
                  <a:pt x="69671" y="39880"/>
                </a:cubicBezTo>
                <a:lnTo>
                  <a:pt x="69671" y="29851"/>
                </a:lnTo>
                <a:cubicBezTo>
                  <a:pt x="69671" y="18856"/>
                  <a:pt x="60757" y="9942"/>
                  <a:pt x="49762" y="9942"/>
                </a:cubicBezTo>
                <a:cubicBezTo>
                  <a:pt x="38766" y="9942"/>
                  <a:pt x="29853" y="18856"/>
                  <a:pt x="29853" y="29851"/>
                </a:cubicBezTo>
                <a:lnTo>
                  <a:pt x="29853" y="83538"/>
                </a:lnTo>
                <a:cubicBezTo>
                  <a:pt x="29633" y="83883"/>
                  <a:pt x="29414" y="84227"/>
                  <a:pt x="29196" y="84573"/>
                </a:cubicBezTo>
                <a:lnTo>
                  <a:pt x="29873" y="84573"/>
                </a:lnTo>
                <a:lnTo>
                  <a:pt x="29873" y="89548"/>
                </a:lnTo>
                <a:cubicBezTo>
                  <a:pt x="29873" y="100538"/>
                  <a:pt x="38782" y="109447"/>
                  <a:pt x="49772" y="109447"/>
                </a:cubicBezTo>
                <a:lnTo>
                  <a:pt x="109468" y="109447"/>
                </a:lnTo>
                <a:cubicBezTo>
                  <a:pt x="120458" y="109447"/>
                  <a:pt x="129367" y="100538"/>
                  <a:pt x="129367" y="89548"/>
                </a:cubicBezTo>
                <a:cubicBezTo>
                  <a:pt x="129367" y="78558"/>
                  <a:pt x="120458" y="69649"/>
                  <a:pt x="109468" y="69649"/>
                </a:cubicBezTo>
                <a:lnTo>
                  <a:pt x="96216" y="69649"/>
                </a:lnTo>
                <a:cubicBezTo>
                  <a:pt x="121398" y="50251"/>
                  <a:pt x="152303" y="39754"/>
                  <a:pt x="184089" y="39801"/>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Tree>
    <p:extLst>
      <p:ext uri="{BB962C8B-B14F-4D97-AF65-F5344CB8AC3E}">
        <p14:creationId xmlns:p14="http://schemas.microsoft.com/office/powerpoint/2010/main" val="271268912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ounded Rectangle 11">
            <a:extLst>
              <a:ext uri="{FF2B5EF4-FFF2-40B4-BE49-F238E27FC236}">
                <a16:creationId xmlns:a16="http://schemas.microsoft.com/office/drawing/2014/main" id="{4C2CAB0D-31EB-6901-FDB9-900A4B4A77BB}"/>
              </a:ext>
              <a:ext uri="{C183D7F6-B498-43B3-948B-1728B52AA6E4}">
                <adec:decorative xmlns:adec="http://schemas.microsoft.com/office/drawing/2017/decorative" val="1"/>
              </a:ext>
            </a:extLst>
          </p:cNvPr>
          <p:cNvSpPr/>
          <p:nvPr/>
        </p:nvSpPr>
        <p:spPr bwMode="auto">
          <a:xfrm>
            <a:off x="6259767" y="4300697"/>
            <a:ext cx="2620113" cy="178205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3" name="Rounded Rectangle 82">
            <a:extLst>
              <a:ext uri="{FF2B5EF4-FFF2-40B4-BE49-F238E27FC236}">
                <a16:creationId xmlns:a16="http://schemas.microsoft.com/office/drawing/2014/main" id="{5414B454-EEB0-82C8-69E7-E2542C5C1AA7}"/>
              </a:ext>
              <a:ext uri="{C183D7F6-B498-43B3-948B-1728B52AA6E4}">
                <adec:decorative xmlns:adec="http://schemas.microsoft.com/office/drawing/2017/decorative" val="1"/>
              </a:ext>
            </a:extLst>
          </p:cNvPr>
          <p:cNvSpPr/>
          <p:nvPr/>
        </p:nvSpPr>
        <p:spPr bwMode="auto">
          <a:xfrm>
            <a:off x="3539787" y="4300697"/>
            <a:ext cx="2620113" cy="178205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4" name="Rounded Rectangle 13">
            <a:extLst>
              <a:ext uri="{FF2B5EF4-FFF2-40B4-BE49-F238E27FC236}">
                <a16:creationId xmlns:a16="http://schemas.microsoft.com/office/drawing/2014/main" id="{F5387BF8-DA40-30B1-ABF9-CDC84C7E5463}"/>
              </a:ext>
              <a:ext uri="{C183D7F6-B498-43B3-948B-1728B52AA6E4}">
                <adec:decorative xmlns:adec="http://schemas.microsoft.com/office/drawing/2017/decorative" val="1"/>
              </a:ext>
            </a:extLst>
          </p:cNvPr>
          <p:cNvSpPr/>
          <p:nvPr/>
        </p:nvSpPr>
        <p:spPr bwMode="auto">
          <a:xfrm>
            <a:off x="8979748" y="4300697"/>
            <a:ext cx="2620113" cy="178205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6" name="Rounded Rectangle 14">
            <a:extLst>
              <a:ext uri="{FF2B5EF4-FFF2-40B4-BE49-F238E27FC236}">
                <a16:creationId xmlns:a16="http://schemas.microsoft.com/office/drawing/2014/main" id="{8955AFAC-DAC3-C31E-D6B2-16C298244FC7}"/>
              </a:ext>
              <a:ext uri="{C183D7F6-B498-43B3-948B-1728B52AA6E4}">
                <adec:decorative xmlns:adec="http://schemas.microsoft.com/office/drawing/2017/decorative" val="1"/>
              </a:ext>
            </a:extLst>
          </p:cNvPr>
          <p:cNvSpPr/>
          <p:nvPr/>
        </p:nvSpPr>
        <p:spPr bwMode="auto">
          <a:xfrm>
            <a:off x="819807" y="4300697"/>
            <a:ext cx="2620113" cy="178205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Rounded Rectangle 11">
            <a:extLst>
              <a:ext uri="{FF2B5EF4-FFF2-40B4-BE49-F238E27FC236}">
                <a16:creationId xmlns:a16="http://schemas.microsoft.com/office/drawing/2014/main" id="{F449BBA6-B25C-FE9C-2B2F-28F5690EBE92}"/>
              </a:ext>
              <a:ext uri="{C183D7F6-B498-43B3-948B-1728B52AA6E4}">
                <adec:decorative xmlns:adec="http://schemas.microsoft.com/office/drawing/2017/decorative" val="1"/>
              </a:ext>
            </a:extLst>
          </p:cNvPr>
          <p:cNvSpPr/>
          <p:nvPr/>
        </p:nvSpPr>
        <p:spPr bwMode="auto">
          <a:xfrm>
            <a:off x="6259767" y="1646105"/>
            <a:ext cx="2620113" cy="2624060"/>
          </a:xfrm>
          <a:prstGeom prst="roundRect">
            <a:avLst>
              <a:gd name="adj" fmla="val 335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Rounded Rectangle 12">
            <a:extLst>
              <a:ext uri="{FF2B5EF4-FFF2-40B4-BE49-F238E27FC236}">
                <a16:creationId xmlns:a16="http://schemas.microsoft.com/office/drawing/2014/main" id="{0C37B5A5-3E5A-AF01-1E9F-EE26DFF99CF1}"/>
              </a:ext>
              <a:ext uri="{C183D7F6-B498-43B3-948B-1728B52AA6E4}">
                <adec:decorative xmlns:adec="http://schemas.microsoft.com/office/drawing/2017/decorative" val="1"/>
              </a:ext>
            </a:extLst>
          </p:cNvPr>
          <p:cNvSpPr/>
          <p:nvPr/>
        </p:nvSpPr>
        <p:spPr bwMode="auto">
          <a:xfrm>
            <a:off x="3539787" y="1646105"/>
            <a:ext cx="2620113" cy="2624060"/>
          </a:xfrm>
          <a:prstGeom prst="roundRect">
            <a:avLst>
              <a:gd name="adj" fmla="val 335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ounded Rectangle 13">
            <a:extLst>
              <a:ext uri="{FF2B5EF4-FFF2-40B4-BE49-F238E27FC236}">
                <a16:creationId xmlns:a16="http://schemas.microsoft.com/office/drawing/2014/main" id="{3D9CC1E3-980A-60F8-E084-9632CFBC268D}"/>
              </a:ext>
              <a:ext uri="{C183D7F6-B498-43B3-948B-1728B52AA6E4}">
                <adec:decorative xmlns:adec="http://schemas.microsoft.com/office/drawing/2017/decorative" val="1"/>
              </a:ext>
            </a:extLst>
          </p:cNvPr>
          <p:cNvSpPr/>
          <p:nvPr/>
        </p:nvSpPr>
        <p:spPr bwMode="auto">
          <a:xfrm>
            <a:off x="8979748" y="1646105"/>
            <a:ext cx="2620113" cy="2624060"/>
          </a:xfrm>
          <a:prstGeom prst="roundRect">
            <a:avLst>
              <a:gd name="adj" fmla="val 335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0" name="Rounded Rectangle 14">
            <a:extLst>
              <a:ext uri="{FF2B5EF4-FFF2-40B4-BE49-F238E27FC236}">
                <a16:creationId xmlns:a16="http://schemas.microsoft.com/office/drawing/2014/main" id="{13DE24E6-E942-71E4-BAD6-D57A2756BFEF}"/>
              </a:ext>
              <a:ext uri="{C183D7F6-B498-43B3-948B-1728B52AA6E4}">
                <adec:decorative xmlns:adec="http://schemas.microsoft.com/office/drawing/2017/decorative" val="1"/>
              </a:ext>
            </a:extLst>
          </p:cNvPr>
          <p:cNvSpPr/>
          <p:nvPr/>
        </p:nvSpPr>
        <p:spPr bwMode="auto">
          <a:xfrm>
            <a:off x="819807" y="1646105"/>
            <a:ext cx="2620113" cy="2624060"/>
          </a:xfrm>
          <a:prstGeom prst="roundRect">
            <a:avLst>
              <a:gd name="adj" fmla="val 335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 name="Rectangle: Rounded Corners 10">
            <a:extLst>
              <a:ext uri="{FF2B5EF4-FFF2-40B4-BE49-F238E27FC236}">
                <a16:creationId xmlns:a16="http://schemas.microsoft.com/office/drawing/2014/main" id="{007DD702-9C6A-6B10-B7DC-B7D8A7D7F721}"/>
              </a:ext>
            </a:extLst>
          </p:cNvPr>
          <p:cNvSpPr/>
          <p:nvPr/>
        </p:nvSpPr>
        <p:spPr>
          <a:xfrm>
            <a:off x="892822" y="1440408"/>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Get ready</a:t>
            </a:r>
          </a:p>
        </p:txBody>
      </p:sp>
      <p:sp>
        <p:nvSpPr>
          <p:cNvPr id="20" name="Rectangle: Rounded Corners 10">
            <a:extLst>
              <a:ext uri="{FF2B5EF4-FFF2-40B4-BE49-F238E27FC236}">
                <a16:creationId xmlns:a16="http://schemas.microsoft.com/office/drawing/2014/main" id="{3545D9AB-FCC9-C125-26BE-026CC3BC59F6}"/>
              </a:ext>
            </a:extLst>
          </p:cNvPr>
          <p:cNvSpPr/>
          <p:nvPr/>
        </p:nvSpPr>
        <p:spPr>
          <a:xfrm>
            <a:off x="3612802" y="1444451"/>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Onboard &amp; engage</a:t>
            </a:r>
          </a:p>
        </p:txBody>
      </p:sp>
      <p:sp>
        <p:nvSpPr>
          <p:cNvPr id="22" name="Rectangle: Rounded Corners 10">
            <a:extLst>
              <a:ext uri="{FF2B5EF4-FFF2-40B4-BE49-F238E27FC236}">
                <a16:creationId xmlns:a16="http://schemas.microsoft.com/office/drawing/2014/main" id="{064CC058-517D-433C-C2E3-0262B1585A1A}"/>
              </a:ext>
            </a:extLst>
          </p:cNvPr>
          <p:cNvSpPr/>
          <p:nvPr/>
        </p:nvSpPr>
        <p:spPr>
          <a:xfrm>
            <a:off x="6332782" y="1440408"/>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Deliver impact</a:t>
            </a:r>
          </a:p>
        </p:txBody>
      </p:sp>
      <p:sp>
        <p:nvSpPr>
          <p:cNvPr id="24" name="Rectangle: Rounded Corners 10">
            <a:extLst>
              <a:ext uri="{FF2B5EF4-FFF2-40B4-BE49-F238E27FC236}">
                <a16:creationId xmlns:a16="http://schemas.microsoft.com/office/drawing/2014/main" id="{ECB8E486-9E06-D40A-4FD4-2096D6841CAE}"/>
              </a:ext>
            </a:extLst>
          </p:cNvPr>
          <p:cNvSpPr/>
          <p:nvPr/>
        </p:nvSpPr>
        <p:spPr>
          <a:xfrm>
            <a:off x="9052763" y="1451359"/>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 Extend &amp; optimize</a:t>
            </a:r>
          </a:p>
        </p:txBody>
      </p:sp>
      <p:sp>
        <p:nvSpPr>
          <p:cNvPr id="2" name="Title 1">
            <a:extLst>
              <a:ext uri="{FF2B5EF4-FFF2-40B4-BE49-F238E27FC236}">
                <a16:creationId xmlns:a16="http://schemas.microsoft.com/office/drawing/2014/main" id="{8EC2693D-1152-DFC9-DF13-9DF760214ACE}"/>
              </a:ext>
            </a:extLst>
          </p:cNvPr>
          <p:cNvSpPr>
            <a:spLocks noGrp="1"/>
          </p:cNvSpPr>
          <p:nvPr>
            <p:ph type="title"/>
          </p:nvPr>
        </p:nvSpPr>
        <p:spPr>
          <a:xfrm>
            <a:off x="588261" y="585216"/>
            <a:ext cx="11011601" cy="553998"/>
          </a:xfrm>
        </p:spPr>
        <p:txBody>
          <a:bodyPr/>
          <a:lstStyle/>
          <a:p>
            <a:pPr algn="ctr"/>
            <a:r>
              <a:rPr lang="en-US" noProof="0"/>
              <a:t>Implementation overview</a:t>
            </a:r>
          </a:p>
        </p:txBody>
      </p:sp>
      <p:sp>
        <p:nvSpPr>
          <p:cNvPr id="262" name="Title 1">
            <a:extLst>
              <a:ext uri="{FF2B5EF4-FFF2-40B4-BE49-F238E27FC236}">
                <a16:creationId xmlns:a16="http://schemas.microsoft.com/office/drawing/2014/main" id="{AFB3EE10-9161-7E07-67E0-36B09145FE81}"/>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rgbClr val="0078D4"/>
                </a:solidFill>
                <a:effectLst/>
                <a:uLnTx/>
                <a:uFillTx/>
                <a:latin typeface="Segoe UI Semibold"/>
                <a:ea typeface="+mn-ea"/>
                <a:cs typeface="Segoe UI Semibold" panose="020B0502040204020203" pitchFamily="34" charset="0"/>
              </a:rPr>
              <a:t>Microsoft 365 Copilot</a:t>
            </a:r>
          </a:p>
        </p:txBody>
      </p:sp>
      <p:sp>
        <p:nvSpPr>
          <p:cNvPr id="3" name="TextBox 2">
            <a:extLst>
              <a:ext uri="{FF2B5EF4-FFF2-40B4-BE49-F238E27FC236}">
                <a16:creationId xmlns:a16="http://schemas.microsoft.com/office/drawing/2014/main" id="{3CB6F778-7FB1-27B3-54F3-D6DD67FB12A9}"/>
              </a:ext>
            </a:extLst>
          </p:cNvPr>
          <p:cNvSpPr txBox="1"/>
          <p:nvPr/>
        </p:nvSpPr>
        <p:spPr>
          <a:xfrm>
            <a:off x="9014758" y="1872039"/>
            <a:ext cx="2552400" cy="1772793"/>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latin typeface="Segoe UI"/>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Extend to new high value scenarios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Deliver business process transformation with Copilot Studio, plugins, and connectors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Drive group and cross-organizational productivity and innovation</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Understand custom line of business opportunities</a:t>
            </a:r>
          </a:p>
        </p:txBody>
      </p:sp>
      <p:sp>
        <p:nvSpPr>
          <p:cNvPr id="4" name="TextBox 3">
            <a:extLst>
              <a:ext uri="{FF2B5EF4-FFF2-40B4-BE49-F238E27FC236}">
                <a16:creationId xmlns:a16="http://schemas.microsoft.com/office/drawing/2014/main" id="{237F1539-94B1-200C-231B-A71547655559}"/>
              </a:ext>
            </a:extLst>
          </p:cNvPr>
          <p:cNvSpPr txBox="1"/>
          <p:nvPr/>
        </p:nvSpPr>
        <p:spPr>
          <a:xfrm>
            <a:off x="3544682" y="1872039"/>
            <a:ext cx="2647308" cy="234218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ts val="90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Complete User Enablement Strategy training</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Define user experience and feedback strategy </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Design and deploy training and engagement community (Center of Excellence/Champion Platform)</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Launch employee communications and Champion program </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Onboard executives and user cohorts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Deliver user Champions and support staff training</a:t>
            </a:r>
          </a:p>
        </p:txBody>
      </p:sp>
      <p:sp>
        <p:nvSpPr>
          <p:cNvPr id="5" name="TextBox 4">
            <a:extLst>
              <a:ext uri="{FF2B5EF4-FFF2-40B4-BE49-F238E27FC236}">
                <a16:creationId xmlns:a16="http://schemas.microsoft.com/office/drawing/2014/main" id="{D466380A-22B2-247D-56C1-661539BE8419}"/>
              </a:ext>
            </a:extLst>
          </p:cNvPr>
          <p:cNvSpPr txBox="1"/>
          <p:nvPr/>
        </p:nvSpPr>
        <p:spPr>
          <a:xfrm>
            <a:off x="6267519" y="1872039"/>
            <a:ext cx="2552400" cy="2065181"/>
          </a:xfrm>
          <a:prstGeom prst="rect">
            <a:avLst/>
          </a:prstGeom>
          <a:noFill/>
        </p:spPr>
        <p:txBody>
          <a:bodyPr wrap="square" lIns="360000" tIns="146304" rIns="182880" bIns="146304" rtlCol="0" anchor="t">
            <a:spAutoFit/>
          </a:body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Review success measures and user survey results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Conduct feedback and reporting analysis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Deliver extended training and adoption support</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Identify additional optimization scenarios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Iterate user experience strategy</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Gather and amplify success stories</a:t>
            </a:r>
          </a:p>
        </p:txBody>
      </p:sp>
      <p:sp>
        <p:nvSpPr>
          <p:cNvPr id="6" name="TextBox 5">
            <a:extLst>
              <a:ext uri="{FF2B5EF4-FFF2-40B4-BE49-F238E27FC236}">
                <a16:creationId xmlns:a16="http://schemas.microsoft.com/office/drawing/2014/main" id="{ACCA87BF-2A24-699D-ABA7-CEDA89D5D66B}"/>
              </a:ext>
            </a:extLst>
          </p:cNvPr>
          <p:cNvSpPr txBox="1"/>
          <p:nvPr/>
        </p:nvSpPr>
        <p:spPr>
          <a:xfrm>
            <a:off x="884992" y="2087061"/>
            <a:ext cx="2552400" cy="212673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a:rPr>
              <a:t>Secure exec sponsorship, create AI Council, and define RAI principles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a:rPr>
              <a:t>Identify success owners, Champions, and early adopter cohorts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a:rPr>
              <a:t>Detail high value scenarios and personas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a:rPr>
              <a:t>Be intentional with assignment and concentrate seats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a:rPr>
              <a:t>Define success criteria, KPIs, and success measurement plan</a:t>
            </a:r>
          </a:p>
        </p:txBody>
      </p:sp>
      <p:sp>
        <p:nvSpPr>
          <p:cNvPr id="7" name="Graphic 17" descr="Badge Tick1 with solid fill">
            <a:extLst>
              <a:ext uri="{FF2B5EF4-FFF2-40B4-BE49-F238E27FC236}">
                <a16:creationId xmlns:a16="http://schemas.microsoft.com/office/drawing/2014/main" id="{98243905-80D6-3062-A2B7-FBD20D786A66}"/>
              </a:ext>
            </a:extLst>
          </p:cNvPr>
          <p:cNvSpPr>
            <a:spLocks noChangeAspect="1"/>
          </p:cNvSpPr>
          <p:nvPr/>
        </p:nvSpPr>
        <p:spPr>
          <a:xfrm>
            <a:off x="1009755" y="224083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8" name="Graphic 17" descr="Badge Tick1 with solid fill">
            <a:extLst>
              <a:ext uri="{FF2B5EF4-FFF2-40B4-BE49-F238E27FC236}">
                <a16:creationId xmlns:a16="http://schemas.microsoft.com/office/drawing/2014/main" id="{485F5E5F-531C-7253-7E8B-272DFF2A2EF4}"/>
              </a:ext>
            </a:extLst>
          </p:cNvPr>
          <p:cNvSpPr>
            <a:spLocks noChangeAspect="1"/>
          </p:cNvSpPr>
          <p:nvPr/>
        </p:nvSpPr>
        <p:spPr>
          <a:xfrm>
            <a:off x="1009755" y="258861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Graphic 17" descr="Badge Tick1 with solid fill">
            <a:extLst>
              <a:ext uri="{FF2B5EF4-FFF2-40B4-BE49-F238E27FC236}">
                <a16:creationId xmlns:a16="http://schemas.microsoft.com/office/drawing/2014/main" id="{38A18FFB-239F-CDF8-0AAF-A0BE47DB62D5}"/>
              </a:ext>
            </a:extLst>
          </p:cNvPr>
          <p:cNvSpPr>
            <a:spLocks noChangeAspect="1"/>
          </p:cNvSpPr>
          <p:nvPr/>
        </p:nvSpPr>
        <p:spPr>
          <a:xfrm>
            <a:off x="3665943" y="201810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0" name="Graphic 17" descr="Badge Tick1 with solid fill">
            <a:extLst>
              <a:ext uri="{FF2B5EF4-FFF2-40B4-BE49-F238E27FC236}">
                <a16:creationId xmlns:a16="http://schemas.microsoft.com/office/drawing/2014/main" id="{573A1C1E-48C9-C7B8-5E21-859F53C55CB1}"/>
              </a:ext>
            </a:extLst>
          </p:cNvPr>
          <p:cNvSpPr>
            <a:spLocks noChangeAspect="1"/>
          </p:cNvSpPr>
          <p:nvPr/>
        </p:nvSpPr>
        <p:spPr>
          <a:xfrm>
            <a:off x="3665943" y="236452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2" name="Graphic 17" descr="Badge Tick1 with solid fill">
            <a:extLst>
              <a:ext uri="{FF2B5EF4-FFF2-40B4-BE49-F238E27FC236}">
                <a16:creationId xmlns:a16="http://schemas.microsoft.com/office/drawing/2014/main" id="{4E49868E-EF58-8260-3351-89A9865C2173}"/>
              </a:ext>
            </a:extLst>
          </p:cNvPr>
          <p:cNvSpPr>
            <a:spLocks noChangeAspect="1"/>
          </p:cNvSpPr>
          <p:nvPr/>
        </p:nvSpPr>
        <p:spPr>
          <a:xfrm>
            <a:off x="3665943" y="272243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4" name="Graphic 17" descr="Badge Tick1 with solid fill">
            <a:extLst>
              <a:ext uri="{FF2B5EF4-FFF2-40B4-BE49-F238E27FC236}">
                <a16:creationId xmlns:a16="http://schemas.microsoft.com/office/drawing/2014/main" id="{CA90090C-A6EF-645E-971D-9B9B51976F66}"/>
              </a:ext>
            </a:extLst>
          </p:cNvPr>
          <p:cNvSpPr>
            <a:spLocks noChangeAspect="1"/>
          </p:cNvSpPr>
          <p:nvPr/>
        </p:nvSpPr>
        <p:spPr>
          <a:xfrm>
            <a:off x="6385278" y="201810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6" name="Graphic 17" descr="Badge Tick1 with solid fill">
            <a:extLst>
              <a:ext uri="{FF2B5EF4-FFF2-40B4-BE49-F238E27FC236}">
                <a16:creationId xmlns:a16="http://schemas.microsoft.com/office/drawing/2014/main" id="{F854F63C-3E19-B6CE-818B-6C6786D7EE4C}"/>
              </a:ext>
            </a:extLst>
          </p:cNvPr>
          <p:cNvSpPr>
            <a:spLocks noChangeAspect="1"/>
          </p:cNvSpPr>
          <p:nvPr/>
        </p:nvSpPr>
        <p:spPr>
          <a:xfrm>
            <a:off x="6385278" y="236473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7" name="Graphic 17" descr="Badge Tick1 with solid fill">
            <a:extLst>
              <a:ext uri="{FF2B5EF4-FFF2-40B4-BE49-F238E27FC236}">
                <a16:creationId xmlns:a16="http://schemas.microsoft.com/office/drawing/2014/main" id="{6CF16FA1-3CBE-03F9-9E59-7C02BEB50108}"/>
              </a:ext>
            </a:extLst>
          </p:cNvPr>
          <p:cNvSpPr>
            <a:spLocks noChangeAspect="1"/>
          </p:cNvSpPr>
          <p:nvPr/>
        </p:nvSpPr>
        <p:spPr>
          <a:xfrm>
            <a:off x="9129016" y="200660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9" name="Graphic 17" descr="Badge Tick1 with solid fill">
            <a:extLst>
              <a:ext uri="{FF2B5EF4-FFF2-40B4-BE49-F238E27FC236}">
                <a16:creationId xmlns:a16="http://schemas.microsoft.com/office/drawing/2014/main" id="{A0362EB7-05B0-73D9-1451-0075A2013367}"/>
              </a:ext>
            </a:extLst>
          </p:cNvPr>
          <p:cNvSpPr>
            <a:spLocks noChangeAspect="1"/>
          </p:cNvSpPr>
          <p:nvPr/>
        </p:nvSpPr>
        <p:spPr>
          <a:xfrm>
            <a:off x="9129016" y="2225206"/>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1" name="Graphic 17" descr="Badge Tick1 with solid fill">
            <a:extLst>
              <a:ext uri="{FF2B5EF4-FFF2-40B4-BE49-F238E27FC236}">
                <a16:creationId xmlns:a16="http://schemas.microsoft.com/office/drawing/2014/main" id="{4769A65F-363D-1369-365A-D11DB1BE5A17}"/>
              </a:ext>
            </a:extLst>
          </p:cNvPr>
          <p:cNvSpPr>
            <a:spLocks noChangeAspect="1"/>
          </p:cNvSpPr>
          <p:nvPr/>
        </p:nvSpPr>
        <p:spPr>
          <a:xfrm>
            <a:off x="9129016" y="272129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3" name="TextBox 22">
            <a:extLst>
              <a:ext uri="{FF2B5EF4-FFF2-40B4-BE49-F238E27FC236}">
                <a16:creationId xmlns:a16="http://schemas.microsoft.com/office/drawing/2014/main" id="{4CB98AAA-253F-D5ED-43CE-D31FDA933881}"/>
              </a:ext>
            </a:extLst>
          </p:cNvPr>
          <p:cNvSpPr txBox="1"/>
          <p:nvPr/>
        </p:nvSpPr>
        <p:spPr>
          <a:xfrm>
            <a:off x="884992" y="4573399"/>
            <a:ext cx="2552400" cy="141885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Perform the Microsoft 365 Copilot Optimization Assessment</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Address data security, governance, and data access questions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shared Microsoft 365 Copilot implementation plan with User Enablement team</a:t>
            </a:r>
          </a:p>
        </p:txBody>
      </p:sp>
      <p:sp>
        <p:nvSpPr>
          <p:cNvPr id="25" name="TextBox 24">
            <a:extLst>
              <a:ext uri="{FF2B5EF4-FFF2-40B4-BE49-F238E27FC236}">
                <a16:creationId xmlns:a16="http://schemas.microsoft.com/office/drawing/2014/main" id="{7A17F623-284A-AF00-05BA-5C1F7C7495FF}"/>
              </a:ext>
            </a:extLst>
          </p:cNvPr>
          <p:cNvSpPr txBox="1"/>
          <p:nvPr/>
        </p:nvSpPr>
        <p:spPr>
          <a:xfrm>
            <a:off x="3544682" y="4309373"/>
            <a:ext cx="2552400" cy="1695849"/>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Ensure appropriate Data Security controls are in place</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Prepare your organization for Microsoft 365 Copilot with setup guide: deploy Microsoft 365 apps, if needed; assign licenses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Assign permissions by role to provide access to the Microsoft 365 Copilot usage report</a:t>
            </a:r>
          </a:p>
        </p:txBody>
      </p:sp>
      <p:sp>
        <p:nvSpPr>
          <p:cNvPr id="26" name="Graphic 17" descr="Badge Tick1 with solid fill">
            <a:extLst>
              <a:ext uri="{FF2B5EF4-FFF2-40B4-BE49-F238E27FC236}">
                <a16:creationId xmlns:a16="http://schemas.microsoft.com/office/drawing/2014/main" id="{4F7B5EF0-0D8E-E7E2-032B-1BF63BAB15C5}"/>
              </a:ext>
            </a:extLst>
          </p:cNvPr>
          <p:cNvSpPr>
            <a:spLocks noChangeAspect="1"/>
          </p:cNvSpPr>
          <p:nvPr/>
        </p:nvSpPr>
        <p:spPr>
          <a:xfrm>
            <a:off x="3665943" y="446476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7" name="Graphic 17" descr="Badge Tick1 with solid fill">
            <a:extLst>
              <a:ext uri="{FF2B5EF4-FFF2-40B4-BE49-F238E27FC236}">
                <a16:creationId xmlns:a16="http://schemas.microsoft.com/office/drawing/2014/main" id="{C78B66C6-1F39-0915-F9C8-CEAD8E57654B}"/>
              </a:ext>
            </a:extLst>
          </p:cNvPr>
          <p:cNvSpPr>
            <a:spLocks noChangeAspect="1"/>
          </p:cNvSpPr>
          <p:nvPr/>
        </p:nvSpPr>
        <p:spPr>
          <a:xfrm>
            <a:off x="3665943" y="480079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8" name="TextBox 27">
            <a:extLst>
              <a:ext uri="{FF2B5EF4-FFF2-40B4-BE49-F238E27FC236}">
                <a16:creationId xmlns:a16="http://schemas.microsoft.com/office/drawing/2014/main" id="{648FA528-F05E-8E20-D65B-F1DB3FF52BD5}"/>
              </a:ext>
            </a:extLst>
          </p:cNvPr>
          <p:cNvSpPr txBox="1"/>
          <p:nvPr/>
        </p:nvSpPr>
        <p:spPr>
          <a:xfrm>
            <a:off x="6267519" y="4309373"/>
            <a:ext cx="2552400" cy="120340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Establish service management plan</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Analyze Microsoft 365 Copilot usage reports and the Microsoft Copilot Dashboard to observe user adoption, retention, and engagement</a:t>
            </a:r>
          </a:p>
        </p:txBody>
      </p:sp>
      <p:sp>
        <p:nvSpPr>
          <p:cNvPr id="29" name="Graphic 17" descr="Badge Tick1 with solid fill">
            <a:extLst>
              <a:ext uri="{FF2B5EF4-FFF2-40B4-BE49-F238E27FC236}">
                <a16:creationId xmlns:a16="http://schemas.microsoft.com/office/drawing/2014/main" id="{30805EFB-1CC9-2384-6BD5-E265E0CF3ECE}"/>
              </a:ext>
            </a:extLst>
          </p:cNvPr>
          <p:cNvSpPr>
            <a:spLocks noChangeAspect="1"/>
          </p:cNvSpPr>
          <p:nvPr/>
        </p:nvSpPr>
        <p:spPr>
          <a:xfrm>
            <a:off x="6385278" y="446476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1" name="Graphic 17" descr="Badge Tick1 with solid fill">
            <a:extLst>
              <a:ext uri="{FF2B5EF4-FFF2-40B4-BE49-F238E27FC236}">
                <a16:creationId xmlns:a16="http://schemas.microsoft.com/office/drawing/2014/main" id="{51F794FA-461E-CDB3-A2B5-A1F988311FF5}"/>
              </a:ext>
            </a:extLst>
          </p:cNvPr>
          <p:cNvSpPr>
            <a:spLocks noChangeAspect="1"/>
          </p:cNvSpPr>
          <p:nvPr/>
        </p:nvSpPr>
        <p:spPr>
          <a:xfrm>
            <a:off x="6385278" y="468003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2" name="TextBox 31">
            <a:extLst>
              <a:ext uri="{FF2B5EF4-FFF2-40B4-BE49-F238E27FC236}">
                <a16:creationId xmlns:a16="http://schemas.microsoft.com/office/drawing/2014/main" id="{D1680652-6228-9B40-4B75-B092F2EEE303}"/>
              </a:ext>
            </a:extLst>
          </p:cNvPr>
          <p:cNvSpPr txBox="1"/>
          <p:nvPr/>
        </p:nvSpPr>
        <p:spPr>
          <a:xfrm>
            <a:off x="9042532" y="4285488"/>
            <a:ext cx="2552400" cy="926407"/>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Design, build, and publish Copilot agents to deliver unique experiences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your own custom agents</a:t>
            </a:r>
          </a:p>
        </p:txBody>
      </p:sp>
      <p:sp>
        <p:nvSpPr>
          <p:cNvPr id="33" name="Graphic 17" descr="Badge Tick1 with solid fill">
            <a:extLst>
              <a:ext uri="{FF2B5EF4-FFF2-40B4-BE49-F238E27FC236}">
                <a16:creationId xmlns:a16="http://schemas.microsoft.com/office/drawing/2014/main" id="{0CF6D18C-CE39-B48B-C207-11E6DDA6A39F}"/>
              </a:ext>
            </a:extLst>
          </p:cNvPr>
          <p:cNvSpPr>
            <a:spLocks noChangeAspect="1"/>
          </p:cNvSpPr>
          <p:nvPr/>
        </p:nvSpPr>
        <p:spPr>
          <a:xfrm>
            <a:off x="9129016" y="446476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4" name="Graphic 17" descr="Badge Tick1 with solid fill">
            <a:extLst>
              <a:ext uri="{FF2B5EF4-FFF2-40B4-BE49-F238E27FC236}">
                <a16:creationId xmlns:a16="http://schemas.microsoft.com/office/drawing/2014/main" id="{1E22A4E9-1EC8-C1F4-5B2D-3D141293D78F}"/>
              </a:ext>
            </a:extLst>
          </p:cNvPr>
          <p:cNvSpPr>
            <a:spLocks noChangeAspect="1"/>
          </p:cNvSpPr>
          <p:nvPr/>
        </p:nvSpPr>
        <p:spPr>
          <a:xfrm>
            <a:off x="9129016" y="480079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5" name="TextBox 34">
            <a:extLst>
              <a:ext uri="{FF2B5EF4-FFF2-40B4-BE49-F238E27FC236}">
                <a16:creationId xmlns:a16="http://schemas.microsoft.com/office/drawing/2014/main" id="{6782D7C1-4A3F-A660-81CD-E92F2CE80E29}"/>
              </a:ext>
            </a:extLst>
          </p:cNvPr>
          <p:cNvSpPr txBox="1"/>
          <p:nvPr/>
        </p:nvSpPr>
        <p:spPr>
          <a:xfrm>
            <a:off x="885656" y="1907201"/>
            <a:ext cx="2549335" cy="293765"/>
          </a:xfrm>
          <a:prstGeom prst="rect">
            <a:avLst/>
          </a:prstGeom>
          <a:noFill/>
        </p:spPr>
        <p:txBody>
          <a:bodyPr wrap="square" lIns="91440" tIns="146304" rIns="182880" bIns="146304" rtlCol="0" anchor="ctr">
            <a:no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11113" marR="0" lvl="0" indent="0" algn="ctr" defTabSz="914400" rtl="0" eaLnBrk="1" fontAlgn="auto" latinLnBrk="0" hangingPunct="1">
              <a:lnSpc>
                <a:spcPct val="100000"/>
              </a:lnSpc>
              <a:spcBef>
                <a:spcPts val="0"/>
              </a:spcBef>
              <a:spcAft>
                <a:spcPts val="900"/>
              </a:spcAft>
              <a:buClr>
                <a:srgbClr val="375EEC"/>
              </a:buClr>
              <a:buSzTx/>
              <a:buFontTx/>
              <a:buNone/>
              <a:tabLst/>
              <a:defRPr/>
            </a:pPr>
            <a:r>
              <a:rPr kumimoji="0" lang="en-US" sz="1100" b="1"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rPr>
              <a:t>User Enablement Workstream</a:t>
            </a:r>
          </a:p>
        </p:txBody>
      </p:sp>
      <p:sp>
        <p:nvSpPr>
          <p:cNvPr id="36" name="TextBox 35">
            <a:extLst>
              <a:ext uri="{FF2B5EF4-FFF2-40B4-BE49-F238E27FC236}">
                <a16:creationId xmlns:a16="http://schemas.microsoft.com/office/drawing/2014/main" id="{D8E906AF-47FB-03F0-5900-B5DDDBE1B0B0}"/>
              </a:ext>
            </a:extLst>
          </p:cNvPr>
          <p:cNvSpPr txBox="1"/>
          <p:nvPr/>
        </p:nvSpPr>
        <p:spPr>
          <a:xfrm>
            <a:off x="885656" y="4376302"/>
            <a:ext cx="2549335" cy="293765"/>
          </a:xfrm>
          <a:prstGeom prst="rect">
            <a:avLst/>
          </a:prstGeom>
          <a:noFill/>
        </p:spPr>
        <p:txBody>
          <a:bodyPr wrap="square" lIns="91440" tIns="146304" rIns="182880" bIns="146304" rtlCol="0" anchor="ctr">
            <a:no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11113" marR="0" lvl="0" indent="0" algn="ctr" defTabSz="914400" rtl="0" eaLnBrk="1" fontAlgn="auto" latinLnBrk="0" hangingPunct="1">
              <a:lnSpc>
                <a:spcPct val="100000"/>
              </a:lnSpc>
              <a:spcBef>
                <a:spcPts val="0"/>
              </a:spcBef>
              <a:spcAft>
                <a:spcPts val="900"/>
              </a:spcAft>
              <a:buClr>
                <a:srgbClr val="375EEC"/>
              </a:buClr>
              <a:buSzTx/>
              <a:buFontTx/>
              <a:buNone/>
              <a:tabLst/>
              <a:defRPr/>
            </a:pPr>
            <a:r>
              <a:rPr kumimoji="0" lang="en-US" sz="1100" b="1"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Technical Readiness Workstream</a:t>
            </a:r>
          </a:p>
        </p:txBody>
      </p:sp>
      <p:sp>
        <p:nvSpPr>
          <p:cNvPr id="37" name="Graphic 17" descr="Badge Tick1 with solid fill">
            <a:extLst>
              <a:ext uri="{FF2B5EF4-FFF2-40B4-BE49-F238E27FC236}">
                <a16:creationId xmlns:a16="http://schemas.microsoft.com/office/drawing/2014/main" id="{7BD645DC-D613-8051-2133-908C44CC8A02}"/>
              </a:ext>
            </a:extLst>
          </p:cNvPr>
          <p:cNvSpPr>
            <a:spLocks noChangeAspect="1"/>
          </p:cNvSpPr>
          <p:nvPr/>
        </p:nvSpPr>
        <p:spPr>
          <a:xfrm>
            <a:off x="1009755" y="306705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8" name="Graphic 17" descr="Badge Tick1 with solid fill">
            <a:extLst>
              <a:ext uri="{FF2B5EF4-FFF2-40B4-BE49-F238E27FC236}">
                <a16:creationId xmlns:a16="http://schemas.microsoft.com/office/drawing/2014/main" id="{7CD6496C-D075-DAC5-B14C-F2BFBBB792DD}"/>
              </a:ext>
            </a:extLst>
          </p:cNvPr>
          <p:cNvSpPr>
            <a:spLocks noChangeAspect="1"/>
          </p:cNvSpPr>
          <p:nvPr/>
        </p:nvSpPr>
        <p:spPr>
          <a:xfrm>
            <a:off x="1007834" y="344779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9" name="Graphic 17" descr="Badge Tick1 with solid fill">
            <a:extLst>
              <a:ext uri="{FF2B5EF4-FFF2-40B4-BE49-F238E27FC236}">
                <a16:creationId xmlns:a16="http://schemas.microsoft.com/office/drawing/2014/main" id="{53C40551-B78F-A4DB-1CFA-C125A4522779}"/>
              </a:ext>
            </a:extLst>
          </p:cNvPr>
          <p:cNvSpPr>
            <a:spLocks noChangeAspect="1"/>
          </p:cNvSpPr>
          <p:nvPr/>
        </p:nvSpPr>
        <p:spPr>
          <a:xfrm>
            <a:off x="3665943" y="320551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0" name="Graphic 17" descr="Badge Tick1 with solid fill">
            <a:extLst>
              <a:ext uri="{FF2B5EF4-FFF2-40B4-BE49-F238E27FC236}">
                <a16:creationId xmlns:a16="http://schemas.microsoft.com/office/drawing/2014/main" id="{E965B766-3B8C-8D38-C983-250F6330F169}"/>
              </a:ext>
            </a:extLst>
          </p:cNvPr>
          <p:cNvSpPr>
            <a:spLocks noChangeAspect="1"/>
          </p:cNvSpPr>
          <p:nvPr/>
        </p:nvSpPr>
        <p:spPr>
          <a:xfrm>
            <a:off x="3665943" y="356206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1" name="Graphic 17" descr="Badge Tick1 with solid fill">
            <a:extLst>
              <a:ext uri="{FF2B5EF4-FFF2-40B4-BE49-F238E27FC236}">
                <a16:creationId xmlns:a16="http://schemas.microsoft.com/office/drawing/2014/main" id="{D5412BEB-2EEA-2A90-31DE-AEEDA61A0117}"/>
              </a:ext>
            </a:extLst>
          </p:cNvPr>
          <p:cNvSpPr>
            <a:spLocks noChangeAspect="1"/>
          </p:cNvSpPr>
          <p:nvPr/>
        </p:nvSpPr>
        <p:spPr>
          <a:xfrm>
            <a:off x="3665943" y="376814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2" name="Graphic 17" descr="Badge Tick1 with solid fill">
            <a:extLst>
              <a:ext uri="{FF2B5EF4-FFF2-40B4-BE49-F238E27FC236}">
                <a16:creationId xmlns:a16="http://schemas.microsoft.com/office/drawing/2014/main" id="{4B619473-10A9-87BF-929C-63F55338D3E9}"/>
              </a:ext>
            </a:extLst>
          </p:cNvPr>
          <p:cNvSpPr>
            <a:spLocks noChangeAspect="1"/>
          </p:cNvSpPr>
          <p:nvPr/>
        </p:nvSpPr>
        <p:spPr>
          <a:xfrm>
            <a:off x="3672179" y="546878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3" name="Graphic 17" descr="Badge Tick1 with solid fill">
            <a:extLst>
              <a:ext uri="{FF2B5EF4-FFF2-40B4-BE49-F238E27FC236}">
                <a16:creationId xmlns:a16="http://schemas.microsoft.com/office/drawing/2014/main" id="{FF3245BB-F10A-C2BE-41A2-4E6B3BBD0C8A}"/>
              </a:ext>
            </a:extLst>
          </p:cNvPr>
          <p:cNvSpPr>
            <a:spLocks noChangeAspect="1"/>
          </p:cNvSpPr>
          <p:nvPr/>
        </p:nvSpPr>
        <p:spPr>
          <a:xfrm>
            <a:off x="6385278" y="272129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4" name="Graphic 17" descr="Badge Tick1 with solid fill">
            <a:extLst>
              <a:ext uri="{FF2B5EF4-FFF2-40B4-BE49-F238E27FC236}">
                <a16:creationId xmlns:a16="http://schemas.microsoft.com/office/drawing/2014/main" id="{7FBCDB43-8718-11E0-B818-5E9022FB1CBC}"/>
              </a:ext>
            </a:extLst>
          </p:cNvPr>
          <p:cNvSpPr>
            <a:spLocks noChangeAspect="1"/>
          </p:cNvSpPr>
          <p:nvPr/>
        </p:nvSpPr>
        <p:spPr>
          <a:xfrm>
            <a:off x="6385278" y="306634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5" name="Graphic 17" descr="Badge Tick1 with solid fill">
            <a:extLst>
              <a:ext uri="{FF2B5EF4-FFF2-40B4-BE49-F238E27FC236}">
                <a16:creationId xmlns:a16="http://schemas.microsoft.com/office/drawing/2014/main" id="{886F8962-0EA8-5E0E-CB7A-A2A1E989629E}"/>
              </a:ext>
            </a:extLst>
          </p:cNvPr>
          <p:cNvSpPr>
            <a:spLocks noChangeAspect="1"/>
          </p:cNvSpPr>
          <p:nvPr/>
        </p:nvSpPr>
        <p:spPr>
          <a:xfrm>
            <a:off x="6385278" y="341715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6" name="Graphic 17" descr="Badge Tick1 with solid fill">
            <a:extLst>
              <a:ext uri="{FF2B5EF4-FFF2-40B4-BE49-F238E27FC236}">
                <a16:creationId xmlns:a16="http://schemas.microsoft.com/office/drawing/2014/main" id="{27CAB6F3-9A3F-A01F-826E-82369EEB46E1}"/>
              </a:ext>
            </a:extLst>
          </p:cNvPr>
          <p:cNvSpPr>
            <a:spLocks noChangeAspect="1"/>
          </p:cNvSpPr>
          <p:nvPr/>
        </p:nvSpPr>
        <p:spPr>
          <a:xfrm>
            <a:off x="6385278" y="363177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7" name="Graphic 17" descr="Badge Tick1 with solid fill">
            <a:extLst>
              <a:ext uri="{FF2B5EF4-FFF2-40B4-BE49-F238E27FC236}">
                <a16:creationId xmlns:a16="http://schemas.microsoft.com/office/drawing/2014/main" id="{3EC3FCB4-776E-50A9-3CCD-A85323BD9C7F}"/>
              </a:ext>
            </a:extLst>
          </p:cNvPr>
          <p:cNvSpPr>
            <a:spLocks noChangeAspect="1"/>
          </p:cNvSpPr>
          <p:nvPr/>
        </p:nvSpPr>
        <p:spPr>
          <a:xfrm>
            <a:off x="9129016" y="320437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8" name="Graphic 17" descr="Badge Tick1 with solid fill">
            <a:extLst>
              <a:ext uri="{FF2B5EF4-FFF2-40B4-BE49-F238E27FC236}">
                <a16:creationId xmlns:a16="http://schemas.microsoft.com/office/drawing/2014/main" id="{A615D526-C6F9-9E47-2B8F-7E53796CBAA5}"/>
              </a:ext>
            </a:extLst>
          </p:cNvPr>
          <p:cNvSpPr>
            <a:spLocks noChangeAspect="1"/>
          </p:cNvSpPr>
          <p:nvPr/>
        </p:nvSpPr>
        <p:spPr>
          <a:xfrm>
            <a:off x="1007834" y="376354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9" name="Graphic 17" descr="Badge Tick1 with solid fill">
            <a:extLst>
              <a:ext uri="{FF2B5EF4-FFF2-40B4-BE49-F238E27FC236}">
                <a16:creationId xmlns:a16="http://schemas.microsoft.com/office/drawing/2014/main" id="{C1730BDF-7353-9462-04DE-2732A4AE3041}"/>
              </a:ext>
            </a:extLst>
          </p:cNvPr>
          <p:cNvSpPr>
            <a:spLocks noChangeAspect="1"/>
          </p:cNvSpPr>
          <p:nvPr/>
        </p:nvSpPr>
        <p:spPr>
          <a:xfrm>
            <a:off x="1009755" y="472879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0" name="Graphic 17" descr="Badge Tick1 with solid fill">
            <a:extLst>
              <a:ext uri="{FF2B5EF4-FFF2-40B4-BE49-F238E27FC236}">
                <a16:creationId xmlns:a16="http://schemas.microsoft.com/office/drawing/2014/main" id="{057E8E74-CE37-C508-CB07-869636CAB391}"/>
              </a:ext>
            </a:extLst>
          </p:cNvPr>
          <p:cNvSpPr>
            <a:spLocks noChangeAspect="1"/>
          </p:cNvSpPr>
          <p:nvPr/>
        </p:nvSpPr>
        <p:spPr>
          <a:xfrm>
            <a:off x="1009755" y="509680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1" name="Graphic 17" descr="Badge Tick1 with solid fill">
            <a:extLst>
              <a:ext uri="{FF2B5EF4-FFF2-40B4-BE49-F238E27FC236}">
                <a16:creationId xmlns:a16="http://schemas.microsoft.com/office/drawing/2014/main" id="{990ACDC9-525A-6861-D33A-33220DA046E1}"/>
              </a:ext>
            </a:extLst>
          </p:cNvPr>
          <p:cNvSpPr>
            <a:spLocks noChangeAspect="1"/>
          </p:cNvSpPr>
          <p:nvPr/>
        </p:nvSpPr>
        <p:spPr>
          <a:xfrm>
            <a:off x="1016879" y="543310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grpSp>
        <p:nvGrpSpPr>
          <p:cNvPr id="52" name="Group 51">
            <a:extLst>
              <a:ext uri="{FF2B5EF4-FFF2-40B4-BE49-F238E27FC236}">
                <a16:creationId xmlns:a16="http://schemas.microsoft.com/office/drawing/2014/main" id="{AE3BA430-07C9-89C3-7404-7FC2005ED889}"/>
              </a:ext>
              <a:ext uri="{C183D7F6-B498-43B3-948B-1728B52AA6E4}">
                <adec:decorative xmlns:adec="http://schemas.microsoft.com/office/drawing/2017/decorative" val="1"/>
              </a:ext>
            </a:extLst>
          </p:cNvPr>
          <p:cNvGrpSpPr/>
          <p:nvPr/>
        </p:nvGrpSpPr>
        <p:grpSpPr>
          <a:xfrm>
            <a:off x="228893" y="1833340"/>
            <a:ext cx="530953" cy="4171882"/>
            <a:chOff x="537568" y="1838331"/>
            <a:chExt cx="491921" cy="4006337"/>
          </a:xfrm>
        </p:grpSpPr>
        <p:sp>
          <p:nvSpPr>
            <p:cNvPr id="53" name="Left Bracket 52">
              <a:extLst>
                <a:ext uri="{FF2B5EF4-FFF2-40B4-BE49-F238E27FC236}">
                  <a16:creationId xmlns:a16="http://schemas.microsoft.com/office/drawing/2014/main" id="{8DF29212-2458-F281-7614-28655B26BE4C}"/>
                </a:ext>
              </a:extLst>
            </p:cNvPr>
            <p:cNvSpPr/>
            <p:nvPr/>
          </p:nvSpPr>
          <p:spPr>
            <a:xfrm>
              <a:off x="537568" y="1838331"/>
              <a:ext cx="191739" cy="4006334"/>
            </a:xfrm>
            <a:prstGeom prst="leftBracket">
              <a:avLst>
                <a:gd name="adj" fmla="val 108749"/>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8661C5"/>
                </a:solidFill>
                <a:effectLst/>
                <a:uLnTx/>
                <a:uFillTx/>
                <a:latin typeface="Segoe UI Semibold"/>
                <a:ea typeface="+mn-ea"/>
                <a:cs typeface="Segoe UI" panose="020B0502040204020203" pitchFamily="34" charset="0"/>
              </a:endParaRPr>
            </a:p>
          </p:txBody>
        </p:sp>
        <p:cxnSp>
          <p:nvCxnSpPr>
            <p:cNvPr id="54" name="Straight Connector 53">
              <a:extLst>
                <a:ext uri="{FF2B5EF4-FFF2-40B4-BE49-F238E27FC236}">
                  <a16:creationId xmlns:a16="http://schemas.microsoft.com/office/drawing/2014/main" id="{0F2760AB-8E2D-845D-B2CD-F1019F8A4FF8}"/>
                </a:ext>
              </a:extLst>
            </p:cNvPr>
            <p:cNvCxnSpPr>
              <a:cxnSpLocks/>
            </p:cNvCxnSpPr>
            <p:nvPr/>
          </p:nvCxnSpPr>
          <p:spPr>
            <a:xfrm>
              <a:off x="729307" y="1838331"/>
              <a:ext cx="300182"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105B6CB-F83B-608F-918D-8FBDC6FE1134}"/>
                </a:ext>
              </a:extLst>
            </p:cNvPr>
            <p:cNvCxnSpPr>
              <a:cxnSpLocks/>
            </p:cNvCxnSpPr>
            <p:nvPr/>
          </p:nvCxnSpPr>
          <p:spPr>
            <a:xfrm>
              <a:off x="729307" y="5844668"/>
              <a:ext cx="300182"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660B89E6-9867-C4DB-6F62-F05D371A2C60}"/>
              </a:ext>
            </a:extLst>
          </p:cNvPr>
          <p:cNvSpPr txBox="1"/>
          <p:nvPr/>
        </p:nvSpPr>
        <p:spPr>
          <a:xfrm rot="16200000">
            <a:off x="-258072" y="3131088"/>
            <a:ext cx="1609034" cy="138499"/>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1" i="0" u="none" strike="noStrike" kern="1200" cap="all" spc="300" normalizeH="0" baseline="0" noProof="0">
                <a:ln>
                  <a:noFill/>
                </a:ln>
                <a:solidFill>
                  <a:srgbClr val="C03BC4"/>
                </a:solidFill>
                <a:effectLst/>
                <a:uLnTx/>
                <a:uFillTx/>
                <a:latin typeface="Segoe UI Semibold"/>
                <a:ea typeface="+mn-ea"/>
                <a:cs typeface="Segoe UI"/>
              </a:rPr>
              <a:t>Human Change</a:t>
            </a:r>
            <a:endParaRPr kumimoji="0" lang="en-US" sz="1000" b="1" i="0" u="none" strike="noStrike" kern="1200" cap="all" spc="300" normalizeH="0" baseline="0" noProof="0">
              <a:ln>
                <a:noFill/>
              </a:ln>
              <a:solidFill>
                <a:srgbClr val="C03BC4"/>
              </a:solidFill>
              <a:effectLst/>
              <a:uLnTx/>
              <a:uFillTx/>
              <a:latin typeface="Segoe UI Semibold"/>
              <a:ea typeface="+mn-ea"/>
              <a:cs typeface="Segoe UI" panose="020B0502040204020203" pitchFamily="34" charset="0"/>
            </a:endParaRPr>
          </a:p>
        </p:txBody>
      </p:sp>
      <p:sp>
        <p:nvSpPr>
          <p:cNvPr id="61" name="TextBox 60">
            <a:extLst>
              <a:ext uri="{FF2B5EF4-FFF2-40B4-BE49-F238E27FC236}">
                <a16:creationId xmlns:a16="http://schemas.microsoft.com/office/drawing/2014/main" id="{912E5219-DA1B-3804-AF63-38EE290A13DB}"/>
              </a:ext>
            </a:extLst>
          </p:cNvPr>
          <p:cNvSpPr txBox="1"/>
          <p:nvPr/>
        </p:nvSpPr>
        <p:spPr>
          <a:xfrm rot="16200000">
            <a:off x="2694" y="4891422"/>
            <a:ext cx="108750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1" i="0" u="none" strike="noStrike" kern="1200" cap="all" spc="300" normalizeH="0" baseline="0" noProof="0">
                <a:ln>
                  <a:noFill/>
                </a:ln>
                <a:solidFill>
                  <a:srgbClr val="0078D4"/>
                </a:solidFill>
                <a:effectLst/>
                <a:uLnTx/>
                <a:uFillTx/>
                <a:latin typeface="Segoe UI Semibold"/>
                <a:ea typeface="+mn-ea"/>
                <a:cs typeface="Segoe UI" panose="020B0502040204020203" pitchFamily="34" charset="0"/>
              </a:rPr>
              <a:t>Technical Readiness</a:t>
            </a:r>
          </a:p>
        </p:txBody>
      </p:sp>
      <p:sp>
        <p:nvSpPr>
          <p:cNvPr id="64" name="Oval 63">
            <a:extLst>
              <a:ext uri="{FF2B5EF4-FFF2-40B4-BE49-F238E27FC236}">
                <a16:creationId xmlns:a16="http://schemas.microsoft.com/office/drawing/2014/main" id="{9CD33503-A0D3-4868-1A2A-B44604D055BC}"/>
              </a:ext>
              <a:ext uri="{C183D7F6-B498-43B3-948B-1728B52AA6E4}">
                <adec:decorative xmlns:adec="http://schemas.microsoft.com/office/drawing/2017/decorative" val="1"/>
              </a:ext>
            </a:extLst>
          </p:cNvPr>
          <p:cNvSpPr/>
          <p:nvPr/>
        </p:nvSpPr>
        <p:spPr>
          <a:xfrm>
            <a:off x="14437" y="4079045"/>
            <a:ext cx="373882" cy="373882"/>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pic>
        <p:nvPicPr>
          <p:cNvPr id="80" name="Graphic 79">
            <a:extLst>
              <a:ext uri="{FF2B5EF4-FFF2-40B4-BE49-F238E27FC236}">
                <a16:creationId xmlns:a16="http://schemas.microsoft.com/office/drawing/2014/main" id="{5402D000-CF07-9825-6828-95691089DDF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902" y="4151686"/>
            <a:ext cx="228600" cy="228600"/>
          </a:xfrm>
          <a:prstGeom prst="rect">
            <a:avLst/>
          </a:prstGeom>
        </p:spPr>
      </p:pic>
      <p:cxnSp>
        <p:nvCxnSpPr>
          <p:cNvPr id="81" name="Straight Connector 80">
            <a:extLst>
              <a:ext uri="{FF2B5EF4-FFF2-40B4-BE49-F238E27FC236}">
                <a16:creationId xmlns:a16="http://schemas.microsoft.com/office/drawing/2014/main" id="{462420E8-73DE-02A5-9ABF-7C2571C6978D}"/>
              </a:ext>
              <a:ext uri="{C183D7F6-B498-43B3-948B-1728B52AA6E4}">
                <adec:decorative xmlns:adec="http://schemas.microsoft.com/office/drawing/2017/decorative" val="1"/>
              </a:ext>
            </a:extLst>
          </p:cNvPr>
          <p:cNvCxnSpPr>
            <a:cxnSpLocks/>
          </p:cNvCxnSpPr>
          <p:nvPr/>
        </p:nvCxnSpPr>
        <p:spPr>
          <a:xfrm flipH="1">
            <a:off x="435844" y="4265986"/>
            <a:ext cx="308176"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sp>
        <p:nvSpPr>
          <p:cNvPr id="56" name="Rounded Rectangle 2">
            <a:extLst>
              <a:ext uri="{FF2B5EF4-FFF2-40B4-BE49-F238E27FC236}">
                <a16:creationId xmlns:a16="http://schemas.microsoft.com/office/drawing/2014/main" id="{35D3862C-2C7A-8D4B-0AC5-A91DC002C2A7}"/>
              </a:ext>
              <a:ext uri="{C183D7F6-B498-43B3-948B-1728B52AA6E4}">
                <adec:decorative xmlns:adec="http://schemas.microsoft.com/office/drawing/2017/decorative" val="1"/>
              </a:ext>
            </a:extLst>
          </p:cNvPr>
          <p:cNvSpPr/>
          <p:nvPr/>
        </p:nvSpPr>
        <p:spPr>
          <a:xfrm>
            <a:off x="858798" y="4309373"/>
            <a:ext cx="10768140" cy="1778470"/>
          </a:xfrm>
          <a:prstGeom prst="roundRect">
            <a:avLst>
              <a:gd name="adj" fmla="val 3227"/>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grpSp>
        <p:nvGrpSpPr>
          <p:cNvPr id="57" name="Group 56">
            <a:extLst>
              <a:ext uri="{FF2B5EF4-FFF2-40B4-BE49-F238E27FC236}">
                <a16:creationId xmlns:a16="http://schemas.microsoft.com/office/drawing/2014/main" id="{6BBEE8ED-CBA7-4F45-487C-D637E112624A}"/>
              </a:ext>
              <a:ext uri="{C183D7F6-B498-43B3-948B-1728B52AA6E4}">
                <adec:decorative xmlns:adec="http://schemas.microsoft.com/office/drawing/2017/decorative" val="1"/>
              </a:ext>
            </a:extLst>
          </p:cNvPr>
          <p:cNvGrpSpPr/>
          <p:nvPr/>
        </p:nvGrpSpPr>
        <p:grpSpPr>
          <a:xfrm>
            <a:off x="509764" y="5807864"/>
            <a:ext cx="550720" cy="663398"/>
            <a:chOff x="624172" y="1521659"/>
            <a:chExt cx="1374013" cy="1602457"/>
          </a:xfrm>
        </p:grpSpPr>
        <p:sp>
          <p:nvSpPr>
            <p:cNvPr id="59" name="Rectangle: Rounded Corners 17">
              <a:extLst>
                <a:ext uri="{FF2B5EF4-FFF2-40B4-BE49-F238E27FC236}">
                  <a16:creationId xmlns:a16="http://schemas.microsoft.com/office/drawing/2014/main" id="{DD18E9CD-DDFD-0382-259D-25DBB6308D9A}"/>
                </a:ext>
              </a:extLst>
            </p:cNvPr>
            <p:cNvSpPr/>
            <p:nvPr/>
          </p:nvSpPr>
          <p:spPr>
            <a:xfrm>
              <a:off x="624172" y="1521659"/>
              <a:ext cx="1374013" cy="1602457"/>
            </a:xfrm>
            <a:prstGeom prst="roundRect">
              <a:avLst>
                <a:gd name="adj" fmla="val 12128"/>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72000" tIns="0" rIns="72000" bIns="7200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GB" sz="800" b="1" i="0" u="none" strike="noStrike" kern="1200" cap="none" spc="0" normalizeH="0" baseline="0" noProof="0">
                  <a:ln>
                    <a:noFill/>
                  </a:ln>
                  <a:solidFill>
                    <a:prstClr val="white"/>
                  </a:solidFill>
                  <a:effectLst/>
                  <a:uLnTx/>
                  <a:uFillTx/>
                  <a:latin typeface="Segoe UI Semibold"/>
                  <a:ea typeface="+mn-ea"/>
                  <a:cs typeface="Segoe UI Semibold"/>
                </a:rPr>
                <a:t>You are here</a:t>
              </a:r>
            </a:p>
          </p:txBody>
        </p:sp>
        <p:sp>
          <p:nvSpPr>
            <p:cNvPr id="60" name="Graphic 7">
              <a:extLst>
                <a:ext uri="{FF2B5EF4-FFF2-40B4-BE49-F238E27FC236}">
                  <a16:creationId xmlns:a16="http://schemas.microsoft.com/office/drawing/2014/main" id="{B62DAF33-6D51-24E2-ADC6-DF91513B3216}"/>
                </a:ext>
              </a:extLst>
            </p:cNvPr>
            <p:cNvSpPr/>
            <p:nvPr/>
          </p:nvSpPr>
          <p:spPr>
            <a:xfrm>
              <a:off x="1119717" y="1762449"/>
              <a:ext cx="382918" cy="439385"/>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lIns="72000" rIns="72000" bIns="108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grpSp>
    </p:spTree>
    <p:extLst>
      <p:ext uri="{BB962C8B-B14F-4D97-AF65-F5344CB8AC3E}">
        <p14:creationId xmlns:p14="http://schemas.microsoft.com/office/powerpoint/2010/main" val="370486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072A4-0305-5EB5-2FAA-0DC05D33940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FF7D2C3-71B7-4C45-1720-E02EEA58A529}"/>
              </a:ext>
            </a:extLst>
          </p:cNvPr>
          <p:cNvSpPr txBox="1">
            <a:spLocks noGrp="1"/>
          </p:cNvSpPr>
          <p:nvPr>
            <p:ph type="title" idx="4294967295"/>
          </p:nvPr>
        </p:nvSpPr>
        <p:spPr>
          <a:xfrm>
            <a:off x="588261" y="342314"/>
            <a:ext cx="11011601"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50" normalizeH="0" baseline="0" noProof="0" dirty="0">
                <a:ln w="3175">
                  <a:noFill/>
                </a:ln>
                <a:solidFill>
                  <a:srgbClr val="000000"/>
                </a:solidFill>
                <a:effectLst/>
                <a:uLnTx/>
                <a:uFillTx/>
                <a:latin typeface="Segoe UI Semibold"/>
                <a:ea typeface="+mn-ea"/>
                <a:cs typeface="Segoe UI" pitchFamily="34" charset="0"/>
              </a:rPr>
              <a:t>Microsoft 365 Copilot</a:t>
            </a:r>
            <a:endParaRPr kumimoji="0" lang="en-CA" sz="3600" b="0" i="0" u="none" strike="noStrike" kern="1200" cap="none" spc="0" normalizeH="0" baseline="0" noProof="0" dirty="0">
              <a:ln w="3175">
                <a:noFill/>
              </a:ln>
              <a:solidFill>
                <a:srgbClr val="000000"/>
              </a:solidFill>
              <a:effectLst/>
              <a:uLnTx/>
              <a:uFillTx/>
              <a:latin typeface="Segoe UI Semibold"/>
              <a:ea typeface="+mn-ea"/>
              <a:cs typeface="Segoe UI Semibold" panose="020B0502040204020203" pitchFamily="34" charset="0"/>
            </a:endParaRPr>
          </a:p>
        </p:txBody>
      </p:sp>
      <p:sp>
        <p:nvSpPr>
          <p:cNvPr id="7" name="TextBox 6">
            <a:extLst>
              <a:ext uri="{FF2B5EF4-FFF2-40B4-BE49-F238E27FC236}">
                <a16:creationId xmlns:a16="http://schemas.microsoft.com/office/drawing/2014/main" id="{8499BCAD-88D3-E5E5-D492-4A47FD5AB3CD}"/>
              </a:ext>
            </a:extLst>
          </p:cNvPr>
          <p:cNvSpPr txBox="1"/>
          <p:nvPr/>
        </p:nvSpPr>
        <p:spPr>
          <a:xfrm>
            <a:off x="835850" y="832502"/>
            <a:ext cx="10517127" cy="627864"/>
          </a:xfrm>
          <a:prstGeom prst="rect">
            <a:avLst/>
          </a:prstGeom>
          <a:noFill/>
        </p:spPr>
        <p:txBody>
          <a:bodyPr wrap="square" lIns="182880" tIns="146304" rIns="182880" bIns="146304"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Readiness checklist and key resources</a:t>
            </a:r>
          </a:p>
        </p:txBody>
      </p:sp>
      <p:sp>
        <p:nvSpPr>
          <p:cNvPr id="9" name="Rounded Rectangle 8">
            <a:extLst>
              <a:ext uri="{FF2B5EF4-FFF2-40B4-BE49-F238E27FC236}">
                <a16:creationId xmlns:a16="http://schemas.microsoft.com/office/drawing/2014/main" id="{3C92CD2C-F908-38FE-A6F5-90C6B0B310D6}"/>
              </a:ext>
              <a:ext uri="{C183D7F6-B498-43B3-948B-1728B52AA6E4}">
                <adec:decorative xmlns:adec="http://schemas.microsoft.com/office/drawing/2017/decorative" val="1"/>
              </a:ext>
            </a:extLst>
          </p:cNvPr>
          <p:cNvSpPr/>
          <p:nvPr/>
        </p:nvSpPr>
        <p:spPr bwMode="auto">
          <a:xfrm>
            <a:off x="8967416" y="1866667"/>
            <a:ext cx="2687016" cy="2362023"/>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ounded Rectangle 9">
            <a:extLst>
              <a:ext uri="{FF2B5EF4-FFF2-40B4-BE49-F238E27FC236}">
                <a16:creationId xmlns:a16="http://schemas.microsoft.com/office/drawing/2014/main" id="{C92D216F-1933-6C1A-9F7B-19FD3AF0BB53}"/>
              </a:ext>
              <a:ext uri="{C183D7F6-B498-43B3-948B-1728B52AA6E4}">
                <adec:decorative xmlns:adec="http://schemas.microsoft.com/office/drawing/2017/decorative" val="1"/>
              </a:ext>
            </a:extLst>
          </p:cNvPr>
          <p:cNvSpPr/>
          <p:nvPr/>
        </p:nvSpPr>
        <p:spPr bwMode="auto">
          <a:xfrm>
            <a:off x="6205792" y="1866667"/>
            <a:ext cx="268701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Rounded Rectangle 12">
            <a:extLst>
              <a:ext uri="{FF2B5EF4-FFF2-40B4-BE49-F238E27FC236}">
                <a16:creationId xmlns:a16="http://schemas.microsoft.com/office/drawing/2014/main" id="{37A51B58-6CA3-F495-30C5-B964DAC793FF}"/>
              </a:ext>
              <a:ext uri="{C183D7F6-B498-43B3-948B-1728B52AA6E4}">
                <adec:decorative xmlns:adec="http://schemas.microsoft.com/office/drawing/2017/decorative" val="1"/>
              </a:ext>
            </a:extLst>
          </p:cNvPr>
          <p:cNvSpPr/>
          <p:nvPr/>
        </p:nvSpPr>
        <p:spPr bwMode="auto">
          <a:xfrm>
            <a:off x="672370" y="1866667"/>
            <a:ext cx="268701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Rounded Rectangle 13">
            <a:extLst>
              <a:ext uri="{FF2B5EF4-FFF2-40B4-BE49-F238E27FC236}">
                <a16:creationId xmlns:a16="http://schemas.microsoft.com/office/drawing/2014/main" id="{04BBEDEF-D5C6-B739-DCC6-A2EB3E7577EA}"/>
              </a:ext>
              <a:ext uri="{C183D7F6-B498-43B3-948B-1728B52AA6E4}">
                <adec:decorative xmlns:adec="http://schemas.microsoft.com/office/drawing/2017/decorative" val="1"/>
              </a:ext>
            </a:extLst>
          </p:cNvPr>
          <p:cNvSpPr/>
          <p:nvPr/>
        </p:nvSpPr>
        <p:spPr bwMode="auto">
          <a:xfrm>
            <a:off x="3439080" y="1866667"/>
            <a:ext cx="268701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ectangle: Rounded Corners 10">
            <a:extLst>
              <a:ext uri="{FF2B5EF4-FFF2-40B4-BE49-F238E27FC236}">
                <a16:creationId xmlns:a16="http://schemas.microsoft.com/office/drawing/2014/main" id="{AE96D985-94D5-D00D-0B75-C3EEA5C1BF3E}"/>
              </a:ext>
            </a:extLst>
          </p:cNvPr>
          <p:cNvSpPr/>
          <p:nvPr/>
        </p:nvSpPr>
        <p:spPr>
          <a:xfrm>
            <a:off x="3576583" y="1460366"/>
            <a:ext cx="241201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Onboard &amp; engage</a:t>
            </a:r>
          </a:p>
        </p:txBody>
      </p:sp>
      <p:sp>
        <p:nvSpPr>
          <p:cNvPr id="16" name="Rectangle: Rounded Corners 10">
            <a:extLst>
              <a:ext uri="{FF2B5EF4-FFF2-40B4-BE49-F238E27FC236}">
                <a16:creationId xmlns:a16="http://schemas.microsoft.com/office/drawing/2014/main" id="{2FDEB8FC-9173-97F5-476A-B908007B0644}"/>
              </a:ext>
            </a:extLst>
          </p:cNvPr>
          <p:cNvSpPr/>
          <p:nvPr/>
        </p:nvSpPr>
        <p:spPr>
          <a:xfrm>
            <a:off x="9104919" y="1460366"/>
            <a:ext cx="241201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Extend &amp; optimize</a:t>
            </a:r>
          </a:p>
        </p:txBody>
      </p:sp>
      <p:sp>
        <p:nvSpPr>
          <p:cNvPr id="47" name="Rectangle: Rounded Corners 10">
            <a:extLst>
              <a:ext uri="{FF2B5EF4-FFF2-40B4-BE49-F238E27FC236}">
                <a16:creationId xmlns:a16="http://schemas.microsoft.com/office/drawing/2014/main" id="{F847D019-7414-F48F-459A-00EF3A7262BD}"/>
              </a:ext>
            </a:extLst>
          </p:cNvPr>
          <p:cNvSpPr/>
          <p:nvPr/>
        </p:nvSpPr>
        <p:spPr>
          <a:xfrm>
            <a:off x="809872" y="1460366"/>
            <a:ext cx="2412011" cy="406303"/>
          </a:xfrm>
          <a:prstGeom prst="round2SameRect">
            <a:avLst>
              <a:gd name="adj1" fmla="val 4186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Get ready</a:t>
            </a:r>
          </a:p>
        </p:txBody>
      </p:sp>
      <p:sp>
        <p:nvSpPr>
          <p:cNvPr id="48" name="Rectangle: Rounded Corners 10">
            <a:extLst>
              <a:ext uri="{FF2B5EF4-FFF2-40B4-BE49-F238E27FC236}">
                <a16:creationId xmlns:a16="http://schemas.microsoft.com/office/drawing/2014/main" id="{511A9016-E708-AFAF-69E6-3525A5BC3D7F}"/>
              </a:ext>
            </a:extLst>
          </p:cNvPr>
          <p:cNvSpPr/>
          <p:nvPr/>
        </p:nvSpPr>
        <p:spPr>
          <a:xfrm>
            <a:off x="6343295" y="1460366"/>
            <a:ext cx="241201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Deliver impact</a:t>
            </a:r>
          </a:p>
        </p:txBody>
      </p:sp>
      <p:sp>
        <p:nvSpPr>
          <p:cNvPr id="49" name="TextBox 48">
            <a:extLst>
              <a:ext uri="{FF2B5EF4-FFF2-40B4-BE49-F238E27FC236}">
                <a16:creationId xmlns:a16="http://schemas.microsoft.com/office/drawing/2014/main" id="{3B079F84-E75D-73F0-56D1-5D8D4C2D24CC}"/>
              </a:ext>
            </a:extLst>
          </p:cNvPr>
          <p:cNvSpPr txBox="1"/>
          <p:nvPr/>
        </p:nvSpPr>
        <p:spPr>
          <a:xfrm rot="16200000">
            <a:off x="-365405" y="2880803"/>
            <a:ext cx="1609034" cy="276999"/>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90000"/>
              </a:lnSpc>
              <a:spcBef>
                <a:spcPts val="0"/>
              </a:spcBef>
              <a:spcAft>
                <a:spcPts val="600"/>
              </a:spcAft>
              <a:buClrTx/>
              <a:buSzTx/>
              <a:buFontTx/>
              <a:buNone/>
              <a:tabLst/>
              <a:defRPr/>
            </a:pPr>
            <a:r>
              <a:rPr kumimoji="0" lang="en-US" sz="1000" b="0" i="0" u="none" strike="noStrike" kern="1200" cap="all" spc="300" normalizeH="0" baseline="0" noProof="0">
                <a:ln>
                  <a:noFill/>
                </a:ln>
                <a:solidFill>
                  <a:srgbClr val="0078D4"/>
                </a:solidFill>
                <a:effectLst/>
                <a:uLnTx/>
                <a:uFillTx/>
                <a:latin typeface="Segoe UI Semibold"/>
                <a:ea typeface="+mn-ea"/>
                <a:cs typeface="Segoe UI" panose="020B0502040204020203" pitchFamily="34" charset="0"/>
              </a:rPr>
              <a:t>TECHNICAL READINESS</a:t>
            </a:r>
          </a:p>
        </p:txBody>
      </p:sp>
      <p:sp>
        <p:nvSpPr>
          <p:cNvPr id="87" name="Left Bracket 86">
            <a:extLst>
              <a:ext uri="{FF2B5EF4-FFF2-40B4-BE49-F238E27FC236}">
                <a16:creationId xmlns:a16="http://schemas.microsoft.com/office/drawing/2014/main" id="{764AFA39-EDCC-4E7C-7CB4-4D9F59014820}"/>
              </a:ext>
              <a:ext uri="{C183D7F6-B498-43B3-948B-1728B52AA6E4}">
                <adec:decorative xmlns:adec="http://schemas.microsoft.com/office/drawing/2017/decorative" val="1"/>
              </a:ext>
            </a:extLst>
          </p:cNvPr>
          <p:cNvSpPr/>
          <p:nvPr/>
        </p:nvSpPr>
        <p:spPr>
          <a:xfrm rot="16200000">
            <a:off x="6001223" y="-400944"/>
            <a:ext cx="185675" cy="9694092"/>
          </a:xfrm>
          <a:prstGeom prst="leftBracket">
            <a:avLst>
              <a:gd name="adj" fmla="val 81770"/>
            </a:avLst>
          </a:prstGeom>
          <a:ln w="19050">
            <a:solidFill>
              <a:srgbClr val="8661C5"/>
            </a:solidFill>
            <a:tailEnd type="none" w="lg" len="sm"/>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8661C5"/>
              </a:solidFill>
              <a:effectLst/>
              <a:uLnTx/>
              <a:uFillTx/>
              <a:latin typeface="Segoe UI Semibold"/>
              <a:ea typeface="+mn-ea"/>
              <a:cs typeface="Segoe UI" panose="020B0502040204020203" pitchFamily="34" charset="0"/>
            </a:endParaRPr>
          </a:p>
        </p:txBody>
      </p:sp>
      <p:sp>
        <p:nvSpPr>
          <p:cNvPr id="88" name="Rectangle: Rounded Corners 10">
            <a:extLst>
              <a:ext uri="{FF2B5EF4-FFF2-40B4-BE49-F238E27FC236}">
                <a16:creationId xmlns:a16="http://schemas.microsoft.com/office/drawing/2014/main" id="{D84FACEE-C795-2BFB-711F-C0640710C614}"/>
              </a:ext>
            </a:extLst>
          </p:cNvPr>
          <p:cNvSpPr/>
          <p:nvPr/>
        </p:nvSpPr>
        <p:spPr>
          <a:xfrm>
            <a:off x="3341124" y="4369025"/>
            <a:ext cx="5505872" cy="33578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765" b="1" i="0" u="none" strike="noStrike" kern="1200" cap="none" spc="0" normalizeH="0" baseline="0" noProof="0">
                <a:ln>
                  <a:noFill/>
                </a:ln>
                <a:gradFill>
                  <a:gsLst>
                    <a:gs pos="0">
                      <a:srgbClr val="FFFFFF"/>
                    </a:gs>
                    <a:gs pos="100000">
                      <a:srgbClr val="FFFFFF"/>
                    </a:gs>
                  </a:gsLst>
                  <a:path path="circle">
                    <a:fillToRect l="100000" t="100000"/>
                  </a:path>
                </a:gradFill>
                <a:effectLst/>
                <a:uLnTx/>
                <a:uFillTx/>
                <a:latin typeface="Segoe UI Semibold"/>
                <a:ea typeface="+mn-ea"/>
                <a:cs typeface="Segoe UI" panose="020B0502040204020203" pitchFamily="34" charset="0"/>
              </a:rPr>
              <a:t>Support continuous learning and optimization</a:t>
            </a:r>
          </a:p>
        </p:txBody>
      </p:sp>
      <p:sp>
        <p:nvSpPr>
          <p:cNvPr id="89" name="Rounded Rectangle 76">
            <a:extLst>
              <a:ext uri="{FF2B5EF4-FFF2-40B4-BE49-F238E27FC236}">
                <a16:creationId xmlns:a16="http://schemas.microsoft.com/office/drawing/2014/main" id="{51A923E4-342F-D212-794E-3454138FFFE9}"/>
              </a:ext>
              <a:ext uri="{C183D7F6-B498-43B3-948B-1728B52AA6E4}">
                <adec:decorative xmlns:adec="http://schemas.microsoft.com/office/drawing/2017/decorative" val="1"/>
              </a:ext>
            </a:extLst>
          </p:cNvPr>
          <p:cNvSpPr/>
          <p:nvPr/>
        </p:nvSpPr>
        <p:spPr bwMode="auto">
          <a:xfrm>
            <a:off x="672370" y="4959642"/>
            <a:ext cx="10982061" cy="1549164"/>
          </a:xfrm>
          <a:prstGeom prst="roundRect">
            <a:avLst>
              <a:gd name="adj" fmla="val 7452"/>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0" name="TextBox 89">
            <a:extLst>
              <a:ext uri="{FF2B5EF4-FFF2-40B4-BE49-F238E27FC236}">
                <a16:creationId xmlns:a16="http://schemas.microsoft.com/office/drawing/2014/main" id="{3F68422A-5F3B-263E-90E8-407EECD5AF26}"/>
              </a:ext>
            </a:extLst>
          </p:cNvPr>
          <p:cNvSpPr txBox="1"/>
          <p:nvPr/>
        </p:nvSpPr>
        <p:spPr>
          <a:xfrm rot="16200000">
            <a:off x="-109976" y="5595725"/>
            <a:ext cx="108750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all" spc="300" normalizeH="0" baseline="0" noProof="0">
                <a:ln>
                  <a:noFill/>
                </a:ln>
                <a:solidFill>
                  <a:srgbClr val="0078D4"/>
                </a:solidFill>
                <a:effectLst/>
                <a:uLnTx/>
                <a:uFillTx/>
                <a:latin typeface="Segoe UI Semibold"/>
                <a:ea typeface="+mn-ea"/>
                <a:cs typeface="Segoe UI" panose="020B0502040204020203" pitchFamily="34" charset="0"/>
              </a:rPr>
              <a:t>Microsoft resources</a:t>
            </a:r>
          </a:p>
        </p:txBody>
      </p:sp>
      <p:pic>
        <p:nvPicPr>
          <p:cNvPr id="91" name="Picture 90">
            <a:extLst>
              <a:ext uri="{FF2B5EF4-FFF2-40B4-BE49-F238E27FC236}">
                <a16:creationId xmlns:a16="http://schemas.microsoft.com/office/drawing/2014/main" id="{CD3563B8-3380-ACE4-EF3C-853C9E81DD0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l="-293"/>
          <a:stretch/>
        </p:blipFill>
        <p:spPr>
          <a:xfrm>
            <a:off x="823813" y="5829221"/>
            <a:ext cx="955393" cy="551131"/>
          </a:xfrm>
          <a:prstGeom prst="roundRect">
            <a:avLst>
              <a:gd name="adj" fmla="val 8014"/>
            </a:avLst>
          </a:prstGeom>
          <a:ln w="3175">
            <a:solidFill>
              <a:schemeClr val="bg1">
                <a:lumMod val="50000"/>
              </a:schemeClr>
            </a:solidFill>
          </a:ln>
        </p:spPr>
      </p:pic>
      <p:pic>
        <p:nvPicPr>
          <p:cNvPr id="92" name="Picture 91">
            <a:extLst>
              <a:ext uri="{FF2B5EF4-FFF2-40B4-BE49-F238E27FC236}">
                <a16:creationId xmlns:a16="http://schemas.microsoft.com/office/drawing/2014/main" id="{3B79949C-2B75-E469-67C6-1097BCF710E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27539" y="5119898"/>
            <a:ext cx="904022" cy="550912"/>
          </a:xfrm>
          <a:prstGeom prst="roundRect">
            <a:avLst>
              <a:gd name="adj" fmla="val 8014"/>
            </a:avLst>
          </a:prstGeom>
          <a:ln w="3175">
            <a:solidFill>
              <a:schemeClr val="bg1">
                <a:lumMod val="50000"/>
              </a:schemeClr>
            </a:solidFill>
          </a:ln>
        </p:spPr>
      </p:pic>
      <p:pic>
        <p:nvPicPr>
          <p:cNvPr id="93" name="Picture 92">
            <a:extLst>
              <a:ext uri="{FF2B5EF4-FFF2-40B4-BE49-F238E27FC236}">
                <a16:creationId xmlns:a16="http://schemas.microsoft.com/office/drawing/2014/main" id="{84C76693-1B2E-63BE-13F7-1D6C44EAB3F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35204" y="5124102"/>
            <a:ext cx="937971" cy="554909"/>
          </a:xfrm>
          <a:prstGeom prst="roundRect">
            <a:avLst>
              <a:gd name="adj" fmla="val 8014"/>
            </a:avLst>
          </a:prstGeom>
          <a:ln w="3175">
            <a:solidFill>
              <a:schemeClr val="bg1">
                <a:lumMod val="50000"/>
              </a:schemeClr>
            </a:solidFill>
          </a:ln>
        </p:spPr>
      </p:pic>
      <p:sp>
        <p:nvSpPr>
          <p:cNvPr id="94" name="TextBox 93">
            <a:extLst>
              <a:ext uri="{FF2B5EF4-FFF2-40B4-BE49-F238E27FC236}">
                <a16:creationId xmlns:a16="http://schemas.microsoft.com/office/drawing/2014/main" id="{ACE77ACF-D970-E572-20FE-B32D7C2D9858}"/>
              </a:ext>
            </a:extLst>
          </p:cNvPr>
          <p:cNvSpPr txBox="1"/>
          <p:nvPr/>
        </p:nvSpPr>
        <p:spPr>
          <a:xfrm>
            <a:off x="1910677" y="5117901"/>
            <a:ext cx="3857905" cy="55861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200" b="1" i="0" u="none" strike="noStrike" kern="1200" cap="none" spc="0" normalizeH="0" baseline="0" noProof="0">
                <a:ln>
                  <a:noFill/>
                </a:ln>
                <a:gradFill>
                  <a:gsLst>
                    <a:gs pos="0">
                      <a:srgbClr val="0078D4"/>
                    </a:gs>
                    <a:gs pos="100000">
                      <a:srgbClr val="0078D4"/>
                    </a:gs>
                  </a:gsLst>
                  <a:lin ang="0" scaled="1"/>
                </a:gradFill>
                <a:effectLst/>
                <a:uLnTx/>
                <a:uFillTx/>
                <a:latin typeface="Segoe UI Semibold"/>
                <a:ea typeface="+mn-ea"/>
                <a:cs typeface="Segoe UI Semibold"/>
                <a:hlinkClick r:id="rId6">
                  <a:extLst>
                    <a:ext uri="{A12FA001-AC4F-418D-AE19-62706E023703}">
                      <ahyp:hlinkClr xmlns:ahyp="http://schemas.microsoft.com/office/drawing/2018/hyperlinkcolor" val="tx"/>
                    </a:ext>
                  </a:extLst>
                </a:hlinkClick>
              </a:rPr>
              <a:t>Microsoft Adoption</a:t>
            </a:r>
          </a:p>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a:rPr>
              <a:t>Resources to ensure you are delivering employee satisfaction and business value.</a:t>
            </a:r>
          </a:p>
        </p:txBody>
      </p:sp>
      <p:sp>
        <p:nvSpPr>
          <p:cNvPr id="95" name="TextBox 94">
            <a:extLst>
              <a:ext uri="{FF2B5EF4-FFF2-40B4-BE49-F238E27FC236}">
                <a16:creationId xmlns:a16="http://schemas.microsoft.com/office/drawing/2014/main" id="{32334759-7B66-B45D-DB22-A4EAC873E32A}"/>
              </a:ext>
            </a:extLst>
          </p:cNvPr>
          <p:cNvSpPr txBox="1"/>
          <p:nvPr/>
        </p:nvSpPr>
        <p:spPr>
          <a:xfrm>
            <a:off x="6940296" y="5116047"/>
            <a:ext cx="4576634" cy="55861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200" b="0" i="0" u="none" strike="noStrike" kern="1200" cap="none" spc="0" normalizeH="0" baseline="0" noProof="0" dirty="0">
                <a:ln>
                  <a:noFill/>
                </a:ln>
                <a:gradFill>
                  <a:gsLst>
                    <a:gs pos="0">
                      <a:srgbClr val="0078D4"/>
                    </a:gs>
                    <a:gs pos="100000">
                      <a:srgbClr val="0078D4"/>
                    </a:gs>
                  </a:gsLst>
                  <a:lin ang="0" scaled="1"/>
                </a:gradFill>
                <a:effectLst/>
                <a:uLnTx/>
                <a:uFillTx/>
                <a:latin typeface="Segoe UI Semibold"/>
                <a:ea typeface="+mn-ea"/>
                <a:cs typeface="Segoe UI Semibold"/>
                <a:hlinkClick r:id="rId7">
                  <a:extLst>
                    <a:ext uri="{A12FA001-AC4F-418D-AE19-62706E023703}">
                      <ahyp:hlinkClr xmlns:ahyp="http://schemas.microsoft.com/office/drawing/2018/hyperlinkcolor" val="tx"/>
                    </a:ext>
                  </a:extLst>
                </a:hlinkClick>
              </a:rPr>
              <a:t>Copilot learning hub</a:t>
            </a:r>
            <a:endParaRPr kumimoji="0" lang="en-US" sz="1200" b="0" i="0" u="none" strike="noStrike" kern="1200" cap="none" spc="0" normalizeH="0" baseline="0" noProof="0" dirty="0">
              <a:ln>
                <a:noFill/>
              </a:ln>
              <a:gradFill>
                <a:gsLst>
                  <a:gs pos="0">
                    <a:srgbClr val="0078D4"/>
                  </a:gs>
                  <a:gs pos="100000">
                    <a:srgbClr val="0078D4"/>
                  </a:gs>
                </a:gsLst>
                <a:lin ang="0" scaled="1"/>
              </a:gradFill>
              <a:effectLst/>
              <a:uLnTx/>
              <a:uFillTx/>
              <a:latin typeface="Segoe UI Semibold"/>
              <a:ea typeface="+mn-ea"/>
              <a:cs typeface="Segoe UI Semibold"/>
              <a:hlinkClick r:id="rId8">
                <a:extLst>
                  <a:ext uri="{A12FA001-AC4F-418D-AE19-62706E023703}">
                    <ahyp:hlinkClr xmlns:ahyp="http://schemas.microsoft.com/office/drawing/2018/hyperlinkcolor" val="tx"/>
                  </a:ext>
                </a:extLst>
              </a:hlinkClick>
            </a:endParaRPr>
          </a:p>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Segoe UI"/>
              </a:rPr>
              <a:t>Build your skills across Microsoft Copilot with industry leading online training and certification programs.</a:t>
            </a:r>
          </a:p>
        </p:txBody>
      </p:sp>
      <p:sp>
        <p:nvSpPr>
          <p:cNvPr id="96" name="TextBox 95">
            <a:extLst>
              <a:ext uri="{FF2B5EF4-FFF2-40B4-BE49-F238E27FC236}">
                <a16:creationId xmlns:a16="http://schemas.microsoft.com/office/drawing/2014/main" id="{59D1293B-1C3E-10D2-1AAC-2C9A32F30658}"/>
              </a:ext>
            </a:extLst>
          </p:cNvPr>
          <p:cNvSpPr txBox="1"/>
          <p:nvPr/>
        </p:nvSpPr>
        <p:spPr>
          <a:xfrm>
            <a:off x="6949478" y="5831066"/>
            <a:ext cx="4644905" cy="420115"/>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200" b="1" i="0" u="none" strike="noStrike" kern="1200" cap="none" spc="0" normalizeH="0" baseline="0" noProof="0" dirty="0">
                <a:ln>
                  <a:noFill/>
                </a:ln>
                <a:gradFill>
                  <a:gsLst>
                    <a:gs pos="0">
                      <a:srgbClr val="0078D4"/>
                    </a:gs>
                    <a:gs pos="100000">
                      <a:srgbClr val="0078D4"/>
                    </a:gs>
                  </a:gsLst>
                  <a:lin ang="0" scaled="1"/>
                </a:gradFill>
                <a:effectLst/>
                <a:uLnTx/>
                <a:uFillTx/>
                <a:latin typeface="Segoe UI Semibold"/>
                <a:ea typeface="+mn-ea"/>
                <a:cs typeface="Segoe UI Semibold"/>
              </a:rPr>
              <a:t>Copilot Dashboard</a:t>
            </a:r>
            <a:endParaRPr kumimoji="0" lang="en-US" sz="1200" b="1" i="0" u="none" strike="noStrike" kern="1200" cap="none" spc="0" normalizeH="0" baseline="0" noProof="0" dirty="0">
              <a:ln>
                <a:noFill/>
              </a:ln>
              <a:gradFill>
                <a:gsLst>
                  <a:gs pos="0">
                    <a:srgbClr val="0078D4"/>
                  </a:gs>
                  <a:gs pos="100000">
                    <a:srgbClr val="0078D4"/>
                  </a:gs>
                </a:gsLst>
                <a:lin ang="0" scaled="1"/>
              </a:gradFill>
              <a:effectLst/>
              <a:uLnTx/>
              <a:uFillTx/>
              <a:latin typeface="Segoe UI Semibold"/>
              <a:ea typeface="+mn-ea"/>
              <a:cs typeface="Segoe UI Semibold"/>
              <a:hlinkClick r:id="rId6">
                <a:extLst>
                  <a:ext uri="{A12FA001-AC4F-418D-AE19-62706E023703}">
                    <ahyp:hlinkClr xmlns:ahyp="http://schemas.microsoft.com/office/drawing/2018/hyperlinkcolor" val="tx"/>
                  </a:ext>
                </a:extLst>
              </a:hlinkClick>
            </a:endParaRP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Segoe UI"/>
              </a:rPr>
              <a:t>Measure the impact of your Copilot investment with the Copilot Dashboard.</a:t>
            </a:r>
          </a:p>
        </p:txBody>
      </p:sp>
      <p:sp>
        <p:nvSpPr>
          <p:cNvPr id="2" name="TextBox 1">
            <a:extLst>
              <a:ext uri="{FF2B5EF4-FFF2-40B4-BE49-F238E27FC236}">
                <a16:creationId xmlns:a16="http://schemas.microsoft.com/office/drawing/2014/main" id="{17307561-8880-ECEC-16CE-043DF63750AE}"/>
              </a:ext>
            </a:extLst>
          </p:cNvPr>
          <p:cNvSpPr txBox="1"/>
          <p:nvPr/>
        </p:nvSpPr>
        <p:spPr>
          <a:xfrm>
            <a:off x="710442" y="1937779"/>
            <a:ext cx="2552400" cy="141885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Perform the Microsoft 365 Copilot Optimization Assessment</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Address data security, governance, and data access questions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shared Microsoft 365 Copilot implementation plan with User Enablement team</a:t>
            </a:r>
          </a:p>
        </p:txBody>
      </p:sp>
      <p:sp>
        <p:nvSpPr>
          <p:cNvPr id="3" name="TextBox 2">
            <a:extLst>
              <a:ext uri="{FF2B5EF4-FFF2-40B4-BE49-F238E27FC236}">
                <a16:creationId xmlns:a16="http://schemas.microsoft.com/office/drawing/2014/main" id="{0BD21B0F-EE0F-2DEE-BFCC-383B77E5E045}"/>
              </a:ext>
            </a:extLst>
          </p:cNvPr>
          <p:cNvSpPr txBox="1"/>
          <p:nvPr/>
        </p:nvSpPr>
        <p:spPr>
          <a:xfrm>
            <a:off x="3556101" y="1938804"/>
            <a:ext cx="2552400" cy="1695849"/>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Ensure appropriate Data Security controls are in place</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Prepare your organization for Microsoft 365 Copilot with setup guide: deploy Microsoft 365 apps, if needed; assign licenses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Assign permissions by role to provide access to the Microsoft 365 Copilot usage report</a:t>
            </a:r>
          </a:p>
        </p:txBody>
      </p:sp>
      <p:sp>
        <p:nvSpPr>
          <p:cNvPr id="4" name="Graphic 17" descr="Badge Tick1 with solid fill">
            <a:extLst>
              <a:ext uri="{FF2B5EF4-FFF2-40B4-BE49-F238E27FC236}">
                <a16:creationId xmlns:a16="http://schemas.microsoft.com/office/drawing/2014/main" id="{395D7C16-17FE-69A6-424C-0A0524F6B782}"/>
              </a:ext>
            </a:extLst>
          </p:cNvPr>
          <p:cNvSpPr>
            <a:spLocks noChangeAspect="1"/>
          </p:cNvSpPr>
          <p:nvPr/>
        </p:nvSpPr>
        <p:spPr>
          <a:xfrm>
            <a:off x="3677362" y="209420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6" name="Graphic 17" descr="Badge Tick1 with solid fill">
            <a:extLst>
              <a:ext uri="{FF2B5EF4-FFF2-40B4-BE49-F238E27FC236}">
                <a16:creationId xmlns:a16="http://schemas.microsoft.com/office/drawing/2014/main" id="{8DBECAF6-4273-4E1E-0AF6-33AA219C0BB5}"/>
              </a:ext>
            </a:extLst>
          </p:cNvPr>
          <p:cNvSpPr>
            <a:spLocks noChangeAspect="1"/>
          </p:cNvSpPr>
          <p:nvPr/>
        </p:nvSpPr>
        <p:spPr>
          <a:xfrm>
            <a:off x="3677362" y="2430226"/>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8" name="TextBox 7">
            <a:extLst>
              <a:ext uri="{FF2B5EF4-FFF2-40B4-BE49-F238E27FC236}">
                <a16:creationId xmlns:a16="http://schemas.microsoft.com/office/drawing/2014/main" id="{E2912866-5F13-B14B-61FF-2D3FA2D3C7B3}"/>
              </a:ext>
            </a:extLst>
          </p:cNvPr>
          <p:cNvSpPr txBox="1"/>
          <p:nvPr/>
        </p:nvSpPr>
        <p:spPr>
          <a:xfrm>
            <a:off x="6278938" y="1938804"/>
            <a:ext cx="2552400" cy="120340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Establish service management plan</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Analyze Microsoft 365 Copilot usage reports and the Microsoft Copilot Dashboard to observe user adoption, retention, and engagement</a:t>
            </a:r>
          </a:p>
        </p:txBody>
      </p:sp>
      <p:sp>
        <p:nvSpPr>
          <p:cNvPr id="11" name="Graphic 17" descr="Badge Tick1 with solid fill">
            <a:extLst>
              <a:ext uri="{FF2B5EF4-FFF2-40B4-BE49-F238E27FC236}">
                <a16:creationId xmlns:a16="http://schemas.microsoft.com/office/drawing/2014/main" id="{E1BE4262-329F-43B0-9E39-F52F57AE7EBC}"/>
              </a:ext>
            </a:extLst>
          </p:cNvPr>
          <p:cNvSpPr>
            <a:spLocks noChangeAspect="1"/>
          </p:cNvSpPr>
          <p:nvPr/>
        </p:nvSpPr>
        <p:spPr>
          <a:xfrm>
            <a:off x="6396697" y="209420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2" name="Graphic 17" descr="Badge Tick1 with solid fill">
            <a:extLst>
              <a:ext uri="{FF2B5EF4-FFF2-40B4-BE49-F238E27FC236}">
                <a16:creationId xmlns:a16="http://schemas.microsoft.com/office/drawing/2014/main" id="{A53D521E-606A-2845-D82D-0DDC0B72F5B4}"/>
              </a:ext>
            </a:extLst>
          </p:cNvPr>
          <p:cNvSpPr>
            <a:spLocks noChangeAspect="1"/>
          </p:cNvSpPr>
          <p:nvPr/>
        </p:nvSpPr>
        <p:spPr>
          <a:xfrm>
            <a:off x="6396697" y="230946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7" name="TextBox 16">
            <a:extLst>
              <a:ext uri="{FF2B5EF4-FFF2-40B4-BE49-F238E27FC236}">
                <a16:creationId xmlns:a16="http://schemas.microsoft.com/office/drawing/2014/main" id="{D6FBE05E-5412-1BB1-46BD-B40F345A3F68}"/>
              </a:ext>
            </a:extLst>
          </p:cNvPr>
          <p:cNvSpPr txBox="1"/>
          <p:nvPr/>
        </p:nvSpPr>
        <p:spPr>
          <a:xfrm>
            <a:off x="9053951" y="1914919"/>
            <a:ext cx="2552400" cy="926407"/>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Design, build, and publish Copilot agents to deliver unique experiences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your own custom agents</a:t>
            </a:r>
          </a:p>
        </p:txBody>
      </p:sp>
      <p:sp>
        <p:nvSpPr>
          <p:cNvPr id="18" name="Graphic 17" descr="Badge Tick1 with solid fill">
            <a:extLst>
              <a:ext uri="{FF2B5EF4-FFF2-40B4-BE49-F238E27FC236}">
                <a16:creationId xmlns:a16="http://schemas.microsoft.com/office/drawing/2014/main" id="{A9DBFCCE-7E5A-7EA3-E8D3-77DC54CEBDC4}"/>
              </a:ext>
            </a:extLst>
          </p:cNvPr>
          <p:cNvSpPr>
            <a:spLocks noChangeAspect="1"/>
          </p:cNvSpPr>
          <p:nvPr/>
        </p:nvSpPr>
        <p:spPr>
          <a:xfrm>
            <a:off x="9140435" y="207078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9" name="Graphic 17" descr="Badge Tick1 with solid fill">
            <a:extLst>
              <a:ext uri="{FF2B5EF4-FFF2-40B4-BE49-F238E27FC236}">
                <a16:creationId xmlns:a16="http://schemas.microsoft.com/office/drawing/2014/main" id="{BCB90429-4005-DC2D-7E87-3FE59273C04B}"/>
              </a:ext>
            </a:extLst>
          </p:cNvPr>
          <p:cNvSpPr>
            <a:spLocks noChangeAspect="1"/>
          </p:cNvSpPr>
          <p:nvPr/>
        </p:nvSpPr>
        <p:spPr>
          <a:xfrm>
            <a:off x="9140435" y="254050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0" name="Graphic 17" descr="Badge Tick1 with solid fill">
            <a:extLst>
              <a:ext uri="{FF2B5EF4-FFF2-40B4-BE49-F238E27FC236}">
                <a16:creationId xmlns:a16="http://schemas.microsoft.com/office/drawing/2014/main" id="{C54EAB26-D7F0-471E-E1DD-797A8029D1AD}"/>
              </a:ext>
            </a:extLst>
          </p:cNvPr>
          <p:cNvSpPr>
            <a:spLocks noChangeAspect="1"/>
          </p:cNvSpPr>
          <p:nvPr/>
        </p:nvSpPr>
        <p:spPr>
          <a:xfrm>
            <a:off x="3683598" y="3059106"/>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1" name="Graphic 17" descr="Badge Tick1 with solid fill">
            <a:extLst>
              <a:ext uri="{FF2B5EF4-FFF2-40B4-BE49-F238E27FC236}">
                <a16:creationId xmlns:a16="http://schemas.microsoft.com/office/drawing/2014/main" id="{466BD646-2DA7-3F92-88D3-E87F12897828}"/>
              </a:ext>
            </a:extLst>
          </p:cNvPr>
          <p:cNvSpPr>
            <a:spLocks noChangeAspect="1"/>
          </p:cNvSpPr>
          <p:nvPr/>
        </p:nvSpPr>
        <p:spPr>
          <a:xfrm>
            <a:off x="835205" y="209446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2" name="Graphic 17" descr="Badge Tick1 with solid fill">
            <a:extLst>
              <a:ext uri="{FF2B5EF4-FFF2-40B4-BE49-F238E27FC236}">
                <a16:creationId xmlns:a16="http://schemas.microsoft.com/office/drawing/2014/main" id="{0DA817F5-7DA0-CAA6-2516-A349D3C60E77}"/>
              </a:ext>
            </a:extLst>
          </p:cNvPr>
          <p:cNvSpPr>
            <a:spLocks noChangeAspect="1"/>
          </p:cNvSpPr>
          <p:nvPr/>
        </p:nvSpPr>
        <p:spPr>
          <a:xfrm>
            <a:off x="835205" y="2430226"/>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3" name="Graphic 17" descr="Badge Tick1 with solid fill">
            <a:extLst>
              <a:ext uri="{FF2B5EF4-FFF2-40B4-BE49-F238E27FC236}">
                <a16:creationId xmlns:a16="http://schemas.microsoft.com/office/drawing/2014/main" id="{55E44CB6-4583-6A9E-6453-EE3A696735B6}"/>
              </a:ext>
            </a:extLst>
          </p:cNvPr>
          <p:cNvSpPr>
            <a:spLocks noChangeAspect="1"/>
          </p:cNvSpPr>
          <p:nvPr/>
        </p:nvSpPr>
        <p:spPr>
          <a:xfrm>
            <a:off x="842329" y="278279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24" name="Picture 23">
            <a:extLst>
              <a:ext uri="{FF2B5EF4-FFF2-40B4-BE49-F238E27FC236}">
                <a16:creationId xmlns:a16="http://schemas.microsoft.com/office/drawing/2014/main" id="{2B59228F-AE0E-1CE1-9D86-7AC849931902}"/>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31736" y="5831066"/>
            <a:ext cx="929921" cy="579944"/>
          </a:xfrm>
          <a:prstGeom prst="roundRect">
            <a:avLst>
              <a:gd name="adj" fmla="val 8014"/>
            </a:avLst>
          </a:prstGeom>
          <a:ln w="3175">
            <a:solidFill>
              <a:schemeClr val="bg1">
                <a:lumMod val="50000"/>
              </a:schemeClr>
            </a:solidFill>
          </a:ln>
        </p:spPr>
      </p:pic>
      <p:sp>
        <p:nvSpPr>
          <p:cNvPr id="26" name="TextBox 25">
            <a:extLst>
              <a:ext uri="{FF2B5EF4-FFF2-40B4-BE49-F238E27FC236}">
                <a16:creationId xmlns:a16="http://schemas.microsoft.com/office/drawing/2014/main" id="{639B42C2-94AD-7949-04D8-92956B5AD34A}"/>
              </a:ext>
            </a:extLst>
          </p:cNvPr>
          <p:cNvSpPr txBox="1"/>
          <p:nvPr/>
        </p:nvSpPr>
        <p:spPr>
          <a:xfrm>
            <a:off x="1910677" y="5831066"/>
            <a:ext cx="3932199" cy="558614"/>
          </a:xfrm>
          <a:prstGeom prst="rect">
            <a:avLst/>
          </a:prstGeom>
          <a:noFill/>
        </p:spPr>
        <p:txBody>
          <a:bodyPr wrap="square" lIns="0" tIns="0" rIns="0" bIns="0" rtlCol="0" anchor="t">
            <a:spAutoFit/>
          </a:bodyPr>
          <a:lstStyle>
            <a:defPPr>
              <a:defRPr lang="en-US"/>
            </a:defPPr>
            <a:lvl1pPr marR="0" lvl="0" indent="0" defTabSz="932472" fontAlgn="base">
              <a:lnSpc>
                <a:spcPct val="90000"/>
              </a:lnSpc>
              <a:spcBef>
                <a:spcPct val="0"/>
              </a:spcBef>
              <a:spcAft>
                <a:spcPts val="900"/>
              </a:spcAft>
              <a:buClrTx/>
              <a:buSzTx/>
              <a:buFontTx/>
              <a:buNone/>
              <a:tabLst/>
              <a:defRPr kumimoji="0" sz="1200" b="1" i="0" u="none" strike="noStrike" cap="none" spc="0" normalizeH="0" baseline="0">
                <a:ln>
                  <a:noFill/>
                </a:ln>
                <a:gradFill>
                  <a:gsLst>
                    <a:gs pos="0">
                      <a:srgbClr val="0078D4"/>
                    </a:gs>
                    <a:gs pos="100000">
                      <a:srgbClr val="0078D4"/>
                    </a:gs>
                  </a:gsLst>
                  <a:lin ang="0" scaled="1"/>
                </a:gradFill>
                <a:effectLst/>
                <a:uLnTx/>
                <a:uFillTx/>
                <a:latin typeface="Segoe UI Semibold"/>
                <a:cs typeface="Segoe UI Semibold"/>
              </a:defRPr>
            </a:lvl1pPr>
          </a:lstStyle>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200" b="1" i="0" u="none" strike="noStrike" kern="1200" cap="none" spc="0" normalizeH="0" baseline="0" noProof="0">
                <a:ln>
                  <a:noFill/>
                </a:ln>
                <a:gradFill>
                  <a:gsLst>
                    <a:gs pos="0">
                      <a:srgbClr val="0078D4"/>
                    </a:gs>
                    <a:gs pos="100000">
                      <a:srgbClr val="0078D4"/>
                    </a:gs>
                  </a:gsLst>
                  <a:lin ang="0" scaled="1"/>
                </a:gradFill>
                <a:effectLst/>
                <a:uLnTx/>
                <a:uFillTx/>
                <a:latin typeface="Segoe UI Semibold"/>
                <a:ea typeface="+mn-ea"/>
                <a:cs typeface="Segoe UI Semibold"/>
                <a:hlinkClick r:id="rId10">
                  <a:extLst>
                    <a:ext uri="{A12FA001-AC4F-418D-AE19-62706E023703}">
                      <ahyp:hlinkClr xmlns:ahyp="http://schemas.microsoft.com/office/drawing/2018/hyperlinkcolor" val="tx"/>
                    </a:ext>
                  </a:extLst>
                </a:hlinkClick>
              </a:rPr>
              <a:t>Microsoft FastTrack</a:t>
            </a:r>
            <a:endParaRPr kumimoji="0" lang="en-US" sz="1200" b="1" i="0" u="none" strike="noStrike" kern="1200" cap="none" spc="0" normalizeH="0" baseline="0" noProof="0">
              <a:ln>
                <a:noFill/>
              </a:ln>
              <a:gradFill>
                <a:gsLst>
                  <a:gs pos="0">
                    <a:srgbClr val="0078D4"/>
                  </a:gs>
                  <a:gs pos="100000">
                    <a:srgbClr val="0078D4"/>
                  </a:gs>
                </a:gsLst>
                <a:lin ang="0" scaled="1"/>
              </a:gradFill>
              <a:effectLst/>
              <a:uLnTx/>
              <a:uFillTx/>
              <a:latin typeface="Segoe UI Semibold"/>
              <a:ea typeface="+mn-ea"/>
              <a:cs typeface="Segoe UI Semibold"/>
            </a:endParaRPr>
          </a:p>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a:rPr>
              <a:t>FastTrack is a Microsoft delivered benefit designed to help you deploy Microsoft 365.</a:t>
            </a:r>
          </a:p>
        </p:txBody>
      </p:sp>
    </p:spTree>
    <p:extLst>
      <p:ext uri="{BB962C8B-B14F-4D97-AF65-F5344CB8AC3E}">
        <p14:creationId xmlns:p14="http://schemas.microsoft.com/office/powerpoint/2010/main" val="224857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B3F8A-3B4E-B9D5-F1EC-00E8CF201906}"/>
            </a:ext>
          </a:extLst>
        </p:cNvPr>
        <p:cNvGrpSpPr/>
        <p:nvPr/>
      </p:nvGrpSpPr>
      <p:grpSpPr>
        <a:xfrm>
          <a:off x="0" y="0"/>
          <a:ext cx="0" cy="0"/>
          <a:chOff x="0" y="0"/>
          <a:chExt cx="0" cy="0"/>
        </a:xfrm>
      </p:grpSpPr>
      <p:sp>
        <p:nvSpPr>
          <p:cNvPr id="78" name="Title 6">
            <a:extLst>
              <a:ext uri="{FF2B5EF4-FFF2-40B4-BE49-F238E27FC236}">
                <a16:creationId xmlns:a16="http://schemas.microsoft.com/office/drawing/2014/main" id="{586BD566-E3D2-BBDB-E80C-55E0E315C861}"/>
              </a:ext>
            </a:extLst>
          </p:cNvPr>
          <p:cNvSpPr txBox="1">
            <a:spLocks noGrp="1"/>
          </p:cNvSpPr>
          <p:nvPr>
            <p:ph type="title"/>
          </p:nvPr>
        </p:nvSpPr>
        <p:spPr>
          <a:xfrm>
            <a:off x="588261" y="585216"/>
            <a:ext cx="11011601" cy="553998"/>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a:lnSpc>
                <a:spcPct val="90000"/>
              </a:lnSpc>
              <a:spcBef>
                <a:spcPct val="0"/>
              </a:spcBef>
              <a:buNone/>
              <a:defRPr sz="3600" spc="-50">
                <a:ln w="3175">
                  <a:noFill/>
                </a:ln>
                <a:latin typeface="+mj-lt"/>
                <a:cs typeface="Segoe UI" pitchFamily="34" charset="0"/>
              </a:defRPr>
            </a:lvl1pPr>
          </a:lstStyle>
          <a:p>
            <a:pPr lvl="0"/>
            <a:r>
              <a:rPr lang="en-US" noProof="0"/>
              <a:t>Implementation project summary</a:t>
            </a:r>
          </a:p>
        </p:txBody>
      </p:sp>
      <p:sp>
        <p:nvSpPr>
          <p:cNvPr id="2" name="TextBox 1">
            <a:extLst>
              <a:ext uri="{FF2B5EF4-FFF2-40B4-BE49-F238E27FC236}">
                <a16:creationId xmlns:a16="http://schemas.microsoft.com/office/drawing/2014/main" id="{4B60F7D9-80E7-750E-A5A6-BF14626BF3E4}"/>
              </a:ext>
            </a:extLst>
          </p:cNvPr>
          <p:cNvSpPr txBox="1"/>
          <p:nvPr/>
        </p:nvSpPr>
        <p:spPr>
          <a:xfrm>
            <a:off x="4903428" y="1049481"/>
            <a:ext cx="2742913" cy="544765"/>
          </a:xfrm>
          <a:prstGeom prst="rect">
            <a:avLst/>
          </a:prstGeom>
          <a:noFill/>
        </p:spPr>
        <p:txBody>
          <a:bodyPr wrap="square" lIns="182880" tIns="146304" rIns="182880" bIns="146304" rtlCol="0">
            <a:spAutoFit/>
          </a:bodyPr>
          <a:lstStyle>
            <a:defPPr>
              <a:defRPr lang="en-US"/>
            </a:defPPr>
            <a:lvl1pPr algn="ctr">
              <a:lnSpc>
                <a:spcPct val="90000"/>
              </a:lnSpc>
              <a:spcAft>
                <a:spcPts val="600"/>
              </a:spcAft>
              <a:defRPr b="1" cap="none">
                <a:solidFill>
                  <a:schemeClr val="accent6"/>
                </a:solidFill>
                <a:latin typeface="+mj-lt"/>
                <a:cs typeface="Segoe UI" panose="020B0502040204020203" pitchFamily="34" charset="0"/>
              </a:defRPr>
            </a:lvl1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Shared milestone view</a:t>
            </a:r>
          </a:p>
        </p:txBody>
      </p:sp>
      <p:sp>
        <p:nvSpPr>
          <p:cNvPr id="45" name="Text Placeholder 4">
            <a:extLst>
              <a:ext uri="{FF2B5EF4-FFF2-40B4-BE49-F238E27FC236}">
                <a16:creationId xmlns:a16="http://schemas.microsoft.com/office/drawing/2014/main" id="{30B8B1D4-DD0E-3B9F-BD56-E98C71CC265C}"/>
              </a:ext>
            </a:extLst>
          </p:cNvPr>
          <p:cNvSpPr txBox="1">
            <a:spLocks/>
          </p:cNvSpPr>
          <p:nvPr/>
        </p:nvSpPr>
        <p:spPr>
          <a:xfrm>
            <a:off x="1887522" y="1803152"/>
            <a:ext cx="1306915" cy="1133526"/>
          </a:xfrm>
          <a:prstGeom prst="roundRect">
            <a:avLst>
              <a:gd name="adj" fmla="val 10321"/>
            </a:avLst>
          </a:prstGeom>
          <a:solidFill>
            <a:srgbClr val="D59ED7">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Complete foundational learning</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Assemble team</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Share prioritized scenarios</a:t>
            </a:r>
          </a:p>
        </p:txBody>
      </p:sp>
      <p:sp>
        <p:nvSpPr>
          <p:cNvPr id="50" name="Text Placeholder 6">
            <a:extLst>
              <a:ext uri="{FF2B5EF4-FFF2-40B4-BE49-F238E27FC236}">
                <a16:creationId xmlns:a16="http://schemas.microsoft.com/office/drawing/2014/main" id="{D282B1AA-0999-8E15-60CE-5C3DA265EDDF}"/>
              </a:ext>
            </a:extLst>
          </p:cNvPr>
          <p:cNvSpPr txBox="1">
            <a:spLocks/>
          </p:cNvSpPr>
          <p:nvPr/>
        </p:nvSpPr>
        <p:spPr>
          <a:xfrm>
            <a:off x="3336267" y="1803151"/>
            <a:ext cx="2329377" cy="1133529"/>
          </a:xfrm>
          <a:prstGeom prst="roundRect">
            <a:avLst>
              <a:gd name="adj" fmla="val 7782"/>
            </a:avLst>
          </a:prstGeom>
          <a:solidFill>
            <a:srgbClr val="D59ED7">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Select and validate initial cohort</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Helpdesk onboarding</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Review community management plan</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Launch training content and </a:t>
            </a:r>
            <a:b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office hours</a:t>
            </a:r>
          </a:p>
        </p:txBody>
      </p:sp>
      <p:sp>
        <p:nvSpPr>
          <p:cNvPr id="54" name="Text Placeholder 7">
            <a:extLst>
              <a:ext uri="{FF2B5EF4-FFF2-40B4-BE49-F238E27FC236}">
                <a16:creationId xmlns:a16="http://schemas.microsoft.com/office/drawing/2014/main" id="{03DA34CA-2B0A-3027-E19D-5AD83AFCCE41}"/>
              </a:ext>
            </a:extLst>
          </p:cNvPr>
          <p:cNvSpPr txBox="1">
            <a:spLocks/>
          </p:cNvSpPr>
          <p:nvPr/>
        </p:nvSpPr>
        <p:spPr>
          <a:xfrm>
            <a:off x="1341933" y="4468468"/>
            <a:ext cx="1321545" cy="977159"/>
          </a:xfrm>
          <a:prstGeom prst="roundRect">
            <a:avLst>
              <a:gd name="adj" fmla="val 8723"/>
            </a:avLst>
          </a:prstGeom>
          <a:solidFill>
            <a:srgbClr val="D59ED7">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Stakeholder alignment</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Define comms ROB and tools</a:t>
            </a:r>
          </a:p>
        </p:txBody>
      </p:sp>
      <p:sp>
        <p:nvSpPr>
          <p:cNvPr id="233" name="Text Placeholder 4">
            <a:extLst>
              <a:ext uri="{FF2B5EF4-FFF2-40B4-BE49-F238E27FC236}">
                <a16:creationId xmlns:a16="http://schemas.microsoft.com/office/drawing/2014/main" id="{CD4F7168-C589-74EC-E584-CC43DB810FFE}"/>
              </a:ext>
            </a:extLst>
          </p:cNvPr>
          <p:cNvSpPr txBox="1">
            <a:spLocks/>
          </p:cNvSpPr>
          <p:nvPr/>
        </p:nvSpPr>
        <p:spPr>
          <a:xfrm>
            <a:off x="2723276" y="4468468"/>
            <a:ext cx="1403899" cy="982636"/>
          </a:xfrm>
          <a:prstGeom prst="roundRect">
            <a:avLst>
              <a:gd name="adj" fmla="val 10851"/>
            </a:avLst>
          </a:prstGeom>
          <a:solidFill>
            <a:srgbClr val="D59ED7">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Share Optimization Assessment results</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Deliver shared implementation plan </a:t>
            </a:r>
          </a:p>
        </p:txBody>
      </p:sp>
      <p:sp>
        <p:nvSpPr>
          <p:cNvPr id="235" name="Text Placeholder 4">
            <a:extLst>
              <a:ext uri="{FF2B5EF4-FFF2-40B4-BE49-F238E27FC236}">
                <a16:creationId xmlns:a16="http://schemas.microsoft.com/office/drawing/2014/main" id="{9C32F17E-C283-C411-30CE-1EA41EBF2806}"/>
              </a:ext>
            </a:extLst>
          </p:cNvPr>
          <p:cNvSpPr txBox="1">
            <a:spLocks/>
          </p:cNvSpPr>
          <p:nvPr/>
        </p:nvSpPr>
        <p:spPr>
          <a:xfrm>
            <a:off x="843715" y="2058132"/>
            <a:ext cx="864903" cy="878548"/>
          </a:xfrm>
          <a:prstGeom prst="roundRect">
            <a:avLst>
              <a:gd name="adj" fmla="val 10220"/>
            </a:avLst>
          </a:prstGeom>
          <a:solidFill>
            <a:srgbClr val="D59ED7">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Purchase decision</a:t>
            </a:r>
          </a:p>
        </p:txBody>
      </p:sp>
      <p:sp>
        <p:nvSpPr>
          <p:cNvPr id="236" name="Text Placeholder 4">
            <a:extLst>
              <a:ext uri="{FF2B5EF4-FFF2-40B4-BE49-F238E27FC236}">
                <a16:creationId xmlns:a16="http://schemas.microsoft.com/office/drawing/2014/main" id="{CDB92B18-36F5-CBE8-9DDB-18D79C75C548}"/>
              </a:ext>
            </a:extLst>
          </p:cNvPr>
          <p:cNvSpPr txBox="1">
            <a:spLocks/>
          </p:cNvSpPr>
          <p:nvPr/>
        </p:nvSpPr>
        <p:spPr>
          <a:xfrm>
            <a:off x="5793661" y="4462995"/>
            <a:ext cx="2265162" cy="982631"/>
          </a:xfrm>
          <a:prstGeom prst="roundRect">
            <a:avLst>
              <a:gd name="adj" fmla="val 8296"/>
            </a:avLst>
          </a:prstGeom>
          <a:solidFill>
            <a:srgbClr val="8DC8E8">
              <a:alpha val="25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a:rPr>
              <a:t>Ensure reporting roles assigned</a:t>
            </a:r>
            <a:endPar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Update support systems</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Enhance Center of Excellence</a:t>
            </a:r>
          </a:p>
        </p:txBody>
      </p:sp>
      <p:grpSp>
        <p:nvGrpSpPr>
          <p:cNvPr id="4" name="Group 3">
            <a:extLst>
              <a:ext uri="{FF2B5EF4-FFF2-40B4-BE49-F238E27FC236}">
                <a16:creationId xmlns:a16="http://schemas.microsoft.com/office/drawing/2014/main" id="{6DFEA2E7-EA79-AAB2-929C-2A7048342FC2}"/>
              </a:ext>
              <a:ext uri="{C183D7F6-B498-43B3-948B-1728B52AA6E4}">
                <adec:decorative xmlns:adec="http://schemas.microsoft.com/office/drawing/2017/decorative" val="1"/>
              </a:ext>
            </a:extLst>
          </p:cNvPr>
          <p:cNvGrpSpPr/>
          <p:nvPr/>
        </p:nvGrpSpPr>
        <p:grpSpPr>
          <a:xfrm>
            <a:off x="236960" y="2936678"/>
            <a:ext cx="11067889" cy="1372502"/>
            <a:chOff x="236960" y="2936678"/>
            <a:chExt cx="11067889" cy="1372502"/>
          </a:xfrm>
        </p:grpSpPr>
        <p:sp>
          <p:nvSpPr>
            <p:cNvPr id="47" name="Text Placeholder 11">
              <a:extLst>
                <a:ext uri="{FF2B5EF4-FFF2-40B4-BE49-F238E27FC236}">
                  <a16:creationId xmlns:a16="http://schemas.microsoft.com/office/drawing/2014/main" id="{7CADEDB2-8B05-9151-A476-F8C44DF6BF39}"/>
                </a:ext>
              </a:extLst>
            </p:cNvPr>
            <p:cNvSpPr txBox="1">
              <a:spLocks/>
            </p:cNvSpPr>
            <p:nvPr/>
          </p:nvSpPr>
          <p:spPr>
            <a:xfrm>
              <a:off x="1802216"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01</a:t>
              </a:r>
            </a:p>
          </p:txBody>
        </p:sp>
        <p:sp>
          <p:nvSpPr>
            <p:cNvPr id="48" name="Text Placeholder 12">
              <a:extLst>
                <a:ext uri="{FF2B5EF4-FFF2-40B4-BE49-F238E27FC236}">
                  <a16:creationId xmlns:a16="http://schemas.microsoft.com/office/drawing/2014/main" id="{A369BDD4-85D8-62A5-EBB8-45F19EEC44DC}"/>
                </a:ext>
              </a:extLst>
            </p:cNvPr>
            <p:cNvSpPr txBox="1">
              <a:spLocks/>
            </p:cNvSpPr>
            <p:nvPr/>
          </p:nvSpPr>
          <p:spPr>
            <a:xfrm>
              <a:off x="2613721"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02</a:t>
              </a:r>
            </a:p>
          </p:txBody>
        </p:sp>
        <p:sp>
          <p:nvSpPr>
            <p:cNvPr id="49" name="Text Placeholder 19">
              <a:extLst>
                <a:ext uri="{FF2B5EF4-FFF2-40B4-BE49-F238E27FC236}">
                  <a16:creationId xmlns:a16="http://schemas.microsoft.com/office/drawing/2014/main" id="{02A09F74-BDD7-F5A2-BA27-B0C1CFF60814}"/>
                </a:ext>
              </a:extLst>
            </p:cNvPr>
            <p:cNvSpPr txBox="1">
              <a:spLocks/>
            </p:cNvSpPr>
            <p:nvPr/>
          </p:nvSpPr>
          <p:spPr>
            <a:xfrm>
              <a:off x="3425226"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03</a:t>
              </a:r>
            </a:p>
          </p:txBody>
        </p:sp>
        <p:sp>
          <p:nvSpPr>
            <p:cNvPr id="51" name="Text Placeholder 18">
              <a:extLst>
                <a:ext uri="{FF2B5EF4-FFF2-40B4-BE49-F238E27FC236}">
                  <a16:creationId xmlns:a16="http://schemas.microsoft.com/office/drawing/2014/main" id="{4916632F-B1FE-8CE4-71CA-B0CCC1B6A97C}"/>
                </a:ext>
              </a:extLst>
            </p:cNvPr>
            <p:cNvSpPr txBox="1">
              <a:spLocks/>
            </p:cNvSpPr>
            <p:nvPr/>
          </p:nvSpPr>
          <p:spPr>
            <a:xfrm>
              <a:off x="4236731"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04</a:t>
              </a:r>
            </a:p>
          </p:txBody>
        </p:sp>
        <p:sp>
          <p:nvSpPr>
            <p:cNvPr id="52" name="Text Placeholder 17">
              <a:extLst>
                <a:ext uri="{FF2B5EF4-FFF2-40B4-BE49-F238E27FC236}">
                  <a16:creationId xmlns:a16="http://schemas.microsoft.com/office/drawing/2014/main" id="{72A265EB-9EF7-69A7-DD73-B33147CFE3F6}"/>
                </a:ext>
              </a:extLst>
            </p:cNvPr>
            <p:cNvSpPr txBox="1">
              <a:spLocks/>
            </p:cNvSpPr>
            <p:nvPr/>
          </p:nvSpPr>
          <p:spPr>
            <a:xfrm>
              <a:off x="5048236"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05</a:t>
              </a:r>
            </a:p>
          </p:txBody>
        </p:sp>
        <p:sp>
          <p:nvSpPr>
            <p:cNvPr id="55" name="Text Placeholder 15">
              <a:extLst>
                <a:ext uri="{FF2B5EF4-FFF2-40B4-BE49-F238E27FC236}">
                  <a16:creationId xmlns:a16="http://schemas.microsoft.com/office/drawing/2014/main" id="{694009DC-D363-015B-04EF-97CE7E24FB1E}"/>
                </a:ext>
              </a:extLst>
            </p:cNvPr>
            <p:cNvSpPr txBox="1">
              <a:spLocks/>
            </p:cNvSpPr>
            <p:nvPr/>
          </p:nvSpPr>
          <p:spPr>
            <a:xfrm>
              <a:off x="6671246"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07</a:t>
              </a:r>
            </a:p>
          </p:txBody>
        </p:sp>
        <p:sp>
          <p:nvSpPr>
            <p:cNvPr id="56" name="Text Placeholder 20">
              <a:extLst>
                <a:ext uri="{FF2B5EF4-FFF2-40B4-BE49-F238E27FC236}">
                  <a16:creationId xmlns:a16="http://schemas.microsoft.com/office/drawing/2014/main" id="{804E8B00-5D7F-378E-A672-47CBD7F05D4D}"/>
                </a:ext>
              </a:extLst>
            </p:cNvPr>
            <p:cNvSpPr txBox="1">
              <a:spLocks/>
            </p:cNvSpPr>
            <p:nvPr/>
          </p:nvSpPr>
          <p:spPr>
            <a:xfrm>
              <a:off x="7482751"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08</a:t>
              </a:r>
            </a:p>
          </p:txBody>
        </p:sp>
        <p:sp>
          <p:nvSpPr>
            <p:cNvPr id="59" name="Text Placeholder 21">
              <a:extLst>
                <a:ext uri="{FF2B5EF4-FFF2-40B4-BE49-F238E27FC236}">
                  <a16:creationId xmlns:a16="http://schemas.microsoft.com/office/drawing/2014/main" id="{07712879-CDD7-1583-C7E0-6A3E6881538C}"/>
                </a:ext>
              </a:extLst>
            </p:cNvPr>
            <p:cNvSpPr txBox="1">
              <a:spLocks/>
            </p:cNvSpPr>
            <p:nvPr/>
          </p:nvSpPr>
          <p:spPr>
            <a:xfrm>
              <a:off x="9105761"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10</a:t>
              </a:r>
            </a:p>
          </p:txBody>
        </p:sp>
        <p:sp>
          <p:nvSpPr>
            <p:cNvPr id="60" name="Text Placeholder 13">
              <a:extLst>
                <a:ext uri="{FF2B5EF4-FFF2-40B4-BE49-F238E27FC236}">
                  <a16:creationId xmlns:a16="http://schemas.microsoft.com/office/drawing/2014/main" id="{750A1845-C9CF-7527-B7B6-EBDB3B18F0B5}"/>
                </a:ext>
              </a:extLst>
            </p:cNvPr>
            <p:cNvSpPr txBox="1">
              <a:spLocks/>
            </p:cNvSpPr>
            <p:nvPr/>
          </p:nvSpPr>
          <p:spPr>
            <a:xfrm>
              <a:off x="9917267"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11</a:t>
              </a:r>
            </a:p>
          </p:txBody>
        </p:sp>
        <p:sp>
          <p:nvSpPr>
            <p:cNvPr id="65" name="Text Placeholder 22">
              <a:extLst>
                <a:ext uri="{FF2B5EF4-FFF2-40B4-BE49-F238E27FC236}">
                  <a16:creationId xmlns:a16="http://schemas.microsoft.com/office/drawing/2014/main" id="{1BC07FD0-796D-57FF-D2A3-29D3BFBC0DE4}"/>
                </a:ext>
              </a:extLst>
            </p:cNvPr>
            <p:cNvSpPr txBox="1">
              <a:spLocks/>
            </p:cNvSpPr>
            <p:nvPr/>
          </p:nvSpPr>
          <p:spPr>
            <a:xfrm>
              <a:off x="236960" y="3294856"/>
              <a:ext cx="665162" cy="268288"/>
            </a:xfrm>
            <a:prstGeom prst="rect">
              <a:avLst/>
            </a:prstGeom>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Weeks</a:t>
              </a:r>
            </a:p>
          </p:txBody>
        </p:sp>
        <p:grpSp>
          <p:nvGrpSpPr>
            <p:cNvPr id="139" name="Group 138">
              <a:extLst>
                <a:ext uri="{FF2B5EF4-FFF2-40B4-BE49-F238E27FC236}">
                  <a16:creationId xmlns:a16="http://schemas.microsoft.com/office/drawing/2014/main" id="{C80A5F34-E9DF-037B-45C7-CDF121B8AE9C}"/>
                </a:ext>
              </a:extLst>
            </p:cNvPr>
            <p:cNvGrpSpPr/>
            <p:nvPr/>
          </p:nvGrpSpPr>
          <p:grpSpPr>
            <a:xfrm>
              <a:off x="1150731" y="2936678"/>
              <a:ext cx="256032" cy="1367350"/>
              <a:chOff x="1098343" y="3580937"/>
              <a:chExt cx="256032" cy="1426311"/>
            </a:xfrm>
          </p:grpSpPr>
          <p:cxnSp>
            <p:nvCxnSpPr>
              <p:cNvPr id="140" name="Straight Connector 139">
                <a:extLst>
                  <a:ext uri="{FF2B5EF4-FFF2-40B4-BE49-F238E27FC236}">
                    <a16:creationId xmlns:a16="http://schemas.microsoft.com/office/drawing/2014/main" id="{4385ED97-424B-B67F-85F3-7F00CB4C786D}"/>
                  </a:ext>
                </a:extLst>
              </p:cNvPr>
              <p:cNvCxnSpPr>
                <a:cxnSpLocks/>
                <a:endCxn id="235" idx="2"/>
              </p:cNvCxnSpPr>
              <p:nvPr userDrawn="1"/>
            </p:nvCxnSpPr>
            <p:spPr>
              <a:xfrm flipV="1">
                <a:off x="1226359" y="3580937"/>
                <a:ext cx="0" cy="1325880"/>
              </a:xfrm>
              <a:prstGeom prst="line">
                <a:avLst/>
              </a:prstGeom>
              <a:noFill/>
              <a:ln w="6350" cap="flat" cmpd="sng" algn="ctr">
                <a:solidFill>
                  <a:srgbClr val="9399A1"/>
                </a:solidFill>
                <a:prstDash val="solid"/>
                <a:miter lim="800000"/>
              </a:ln>
              <a:effectLst/>
            </p:spPr>
          </p:cxnSp>
          <p:sp>
            <p:nvSpPr>
              <p:cNvPr id="141" name="Oval 140">
                <a:extLst>
                  <a:ext uri="{FF2B5EF4-FFF2-40B4-BE49-F238E27FC236}">
                    <a16:creationId xmlns:a16="http://schemas.microsoft.com/office/drawing/2014/main" id="{EEBDF4EC-38E1-1B72-4A7D-157A5917EAB8}"/>
                  </a:ext>
                </a:extLst>
              </p:cNvPr>
              <p:cNvSpPr/>
              <p:nvPr userDrawn="1"/>
            </p:nvSpPr>
            <p:spPr>
              <a:xfrm>
                <a:off x="1098343" y="4751216"/>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cxnSp>
          <p:nvCxnSpPr>
            <p:cNvPr id="138" name="Straight Connector 137">
              <a:extLst>
                <a:ext uri="{FF2B5EF4-FFF2-40B4-BE49-F238E27FC236}">
                  <a16:creationId xmlns:a16="http://schemas.microsoft.com/office/drawing/2014/main" id="{CD693A56-9D75-BB10-466D-B232B2B44688}"/>
                </a:ext>
              </a:extLst>
            </p:cNvPr>
            <p:cNvCxnSpPr/>
            <p:nvPr/>
          </p:nvCxnSpPr>
          <p:spPr>
            <a:xfrm>
              <a:off x="1278747" y="4175168"/>
              <a:ext cx="9736242" cy="0"/>
            </a:xfrm>
            <a:prstGeom prst="line">
              <a:avLst/>
            </a:prstGeom>
            <a:noFill/>
            <a:ln w="36068" cap="flat" cmpd="sng" algn="ctr">
              <a:solidFill>
                <a:srgbClr val="C03BC4"/>
              </a:solidFill>
              <a:prstDash val="solid"/>
              <a:miter lim="800000"/>
            </a:ln>
            <a:effectLst/>
          </p:spPr>
        </p:cxnSp>
        <p:grpSp>
          <p:nvGrpSpPr>
            <p:cNvPr id="142" name="Group 141">
              <a:extLst>
                <a:ext uri="{FF2B5EF4-FFF2-40B4-BE49-F238E27FC236}">
                  <a16:creationId xmlns:a16="http://schemas.microsoft.com/office/drawing/2014/main" id="{2F442E63-A004-0F3C-FEA4-311972968992}"/>
                </a:ext>
              </a:extLst>
            </p:cNvPr>
            <p:cNvGrpSpPr/>
            <p:nvPr/>
          </p:nvGrpSpPr>
          <p:grpSpPr>
            <a:xfrm>
              <a:off x="2047429" y="3736399"/>
              <a:ext cx="128016" cy="502920"/>
              <a:chOff x="1973856" y="4439619"/>
              <a:chExt cx="128016" cy="502920"/>
            </a:xfrm>
          </p:grpSpPr>
          <p:cxnSp>
            <p:nvCxnSpPr>
              <p:cNvPr id="143" name="Straight Connector 142">
                <a:extLst>
                  <a:ext uri="{FF2B5EF4-FFF2-40B4-BE49-F238E27FC236}">
                    <a16:creationId xmlns:a16="http://schemas.microsoft.com/office/drawing/2014/main" id="{2A345C6D-BB2A-995A-5E0F-D3988CF8F869}"/>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44" name="Oval 143">
                <a:extLst>
                  <a:ext uri="{FF2B5EF4-FFF2-40B4-BE49-F238E27FC236}">
                    <a16:creationId xmlns:a16="http://schemas.microsoft.com/office/drawing/2014/main" id="{1E852972-1CDB-2C8F-A279-1C96A5B2E86F}"/>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45" name="Group 144">
              <a:extLst>
                <a:ext uri="{FF2B5EF4-FFF2-40B4-BE49-F238E27FC236}">
                  <a16:creationId xmlns:a16="http://schemas.microsoft.com/office/drawing/2014/main" id="{1A1ACE16-D531-257A-1C79-1AE932598551}"/>
                </a:ext>
              </a:extLst>
            </p:cNvPr>
            <p:cNvGrpSpPr/>
            <p:nvPr/>
          </p:nvGrpSpPr>
          <p:grpSpPr>
            <a:xfrm>
              <a:off x="2837508" y="3736399"/>
              <a:ext cx="128016" cy="502920"/>
              <a:chOff x="1973856" y="4439619"/>
              <a:chExt cx="128016" cy="502920"/>
            </a:xfrm>
          </p:grpSpPr>
          <p:cxnSp>
            <p:nvCxnSpPr>
              <p:cNvPr id="146" name="Straight Connector 145">
                <a:extLst>
                  <a:ext uri="{FF2B5EF4-FFF2-40B4-BE49-F238E27FC236}">
                    <a16:creationId xmlns:a16="http://schemas.microsoft.com/office/drawing/2014/main" id="{CCBAF38A-FC34-996C-A7CF-F66064F629BB}"/>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47" name="Oval 146">
                <a:extLst>
                  <a:ext uri="{FF2B5EF4-FFF2-40B4-BE49-F238E27FC236}">
                    <a16:creationId xmlns:a16="http://schemas.microsoft.com/office/drawing/2014/main" id="{0331E170-BAF3-4A47-BE9E-FA4816CF25C0}"/>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48" name="Group 147">
              <a:extLst>
                <a:ext uri="{FF2B5EF4-FFF2-40B4-BE49-F238E27FC236}">
                  <a16:creationId xmlns:a16="http://schemas.microsoft.com/office/drawing/2014/main" id="{2028DFCC-92D2-9A2F-3190-A7D3C6668350}"/>
                </a:ext>
              </a:extLst>
            </p:cNvPr>
            <p:cNvGrpSpPr/>
            <p:nvPr/>
          </p:nvGrpSpPr>
          <p:grpSpPr>
            <a:xfrm>
              <a:off x="4464154" y="3736399"/>
              <a:ext cx="128016" cy="502920"/>
              <a:chOff x="1973856" y="4439619"/>
              <a:chExt cx="128016" cy="502920"/>
            </a:xfrm>
          </p:grpSpPr>
          <p:cxnSp>
            <p:nvCxnSpPr>
              <p:cNvPr id="149" name="Straight Connector 148">
                <a:extLst>
                  <a:ext uri="{FF2B5EF4-FFF2-40B4-BE49-F238E27FC236}">
                    <a16:creationId xmlns:a16="http://schemas.microsoft.com/office/drawing/2014/main" id="{39B8CD95-086B-7756-159D-38CFA6C38A5B}"/>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50" name="Oval 149">
                <a:extLst>
                  <a:ext uri="{FF2B5EF4-FFF2-40B4-BE49-F238E27FC236}">
                    <a16:creationId xmlns:a16="http://schemas.microsoft.com/office/drawing/2014/main" id="{161926C6-959B-B22E-70FF-9845E782EE37}"/>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51" name="Group 150">
              <a:extLst>
                <a:ext uri="{FF2B5EF4-FFF2-40B4-BE49-F238E27FC236}">
                  <a16:creationId xmlns:a16="http://schemas.microsoft.com/office/drawing/2014/main" id="{9A84A1EE-420A-408F-17D8-049218D1DE25}"/>
                </a:ext>
              </a:extLst>
            </p:cNvPr>
            <p:cNvGrpSpPr/>
            <p:nvPr/>
          </p:nvGrpSpPr>
          <p:grpSpPr>
            <a:xfrm>
              <a:off x="5271841" y="3736399"/>
              <a:ext cx="128016" cy="502920"/>
              <a:chOff x="1973856" y="4439619"/>
              <a:chExt cx="128016" cy="502920"/>
            </a:xfrm>
          </p:grpSpPr>
          <p:cxnSp>
            <p:nvCxnSpPr>
              <p:cNvPr id="152" name="Straight Connector 151">
                <a:extLst>
                  <a:ext uri="{FF2B5EF4-FFF2-40B4-BE49-F238E27FC236}">
                    <a16:creationId xmlns:a16="http://schemas.microsoft.com/office/drawing/2014/main" id="{00795C90-EB7F-464D-69E9-ECC943EEE3FD}"/>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53" name="Oval 152">
                <a:extLst>
                  <a:ext uri="{FF2B5EF4-FFF2-40B4-BE49-F238E27FC236}">
                    <a16:creationId xmlns:a16="http://schemas.microsoft.com/office/drawing/2014/main" id="{01741351-E588-A809-4960-2FC9979C4D39}"/>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54" name="Group 153">
              <a:extLst>
                <a:ext uri="{FF2B5EF4-FFF2-40B4-BE49-F238E27FC236}">
                  <a16:creationId xmlns:a16="http://schemas.microsoft.com/office/drawing/2014/main" id="{671CE640-A99D-BE4D-0CA3-D949D2257517}"/>
                </a:ext>
              </a:extLst>
            </p:cNvPr>
            <p:cNvGrpSpPr/>
            <p:nvPr/>
          </p:nvGrpSpPr>
          <p:grpSpPr>
            <a:xfrm>
              <a:off x="6893881" y="3736399"/>
              <a:ext cx="128016" cy="502920"/>
              <a:chOff x="6841493" y="4439619"/>
              <a:chExt cx="128016" cy="502920"/>
            </a:xfrm>
          </p:grpSpPr>
          <p:cxnSp>
            <p:nvCxnSpPr>
              <p:cNvPr id="155" name="Straight Connector 154">
                <a:extLst>
                  <a:ext uri="{FF2B5EF4-FFF2-40B4-BE49-F238E27FC236}">
                    <a16:creationId xmlns:a16="http://schemas.microsoft.com/office/drawing/2014/main" id="{E26EF808-4852-8E98-A225-523360DBFE23}"/>
                  </a:ext>
                </a:extLst>
              </p:cNvPr>
              <p:cNvCxnSpPr>
                <a:cxnSpLocks/>
              </p:cNvCxnSpPr>
              <p:nvPr userDrawn="1"/>
            </p:nvCxnSpPr>
            <p:spPr>
              <a:xfrm rot="16200000">
                <a:off x="6686045" y="4659075"/>
                <a:ext cx="438912" cy="0"/>
              </a:xfrm>
              <a:prstGeom prst="line">
                <a:avLst/>
              </a:prstGeom>
              <a:noFill/>
              <a:ln w="6350" cap="flat" cmpd="sng" algn="ctr">
                <a:solidFill>
                  <a:srgbClr val="9399A1"/>
                </a:solidFill>
                <a:prstDash val="solid"/>
                <a:miter lim="800000"/>
              </a:ln>
              <a:effectLst/>
            </p:spPr>
          </p:cxnSp>
          <p:sp>
            <p:nvSpPr>
              <p:cNvPr id="156" name="Oval 155">
                <a:extLst>
                  <a:ext uri="{FF2B5EF4-FFF2-40B4-BE49-F238E27FC236}">
                    <a16:creationId xmlns:a16="http://schemas.microsoft.com/office/drawing/2014/main" id="{615C8B61-72E7-0B9D-46DA-03D0BC9EE920}"/>
                  </a:ext>
                </a:extLst>
              </p:cNvPr>
              <p:cNvSpPr/>
              <p:nvPr userDrawn="1"/>
            </p:nvSpPr>
            <p:spPr>
              <a:xfrm>
                <a:off x="6841493"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59" name="Group 158">
              <a:extLst>
                <a:ext uri="{FF2B5EF4-FFF2-40B4-BE49-F238E27FC236}">
                  <a16:creationId xmlns:a16="http://schemas.microsoft.com/office/drawing/2014/main" id="{DF5334FC-F3DD-1E98-8A3D-263A8FFF714F}"/>
                </a:ext>
              </a:extLst>
            </p:cNvPr>
            <p:cNvGrpSpPr/>
            <p:nvPr/>
          </p:nvGrpSpPr>
          <p:grpSpPr>
            <a:xfrm>
              <a:off x="7705902" y="3736399"/>
              <a:ext cx="128016" cy="502920"/>
              <a:chOff x="1973856" y="4439619"/>
              <a:chExt cx="128016" cy="502920"/>
            </a:xfrm>
          </p:grpSpPr>
          <p:cxnSp>
            <p:nvCxnSpPr>
              <p:cNvPr id="160" name="Straight Connector 159">
                <a:extLst>
                  <a:ext uri="{FF2B5EF4-FFF2-40B4-BE49-F238E27FC236}">
                    <a16:creationId xmlns:a16="http://schemas.microsoft.com/office/drawing/2014/main" id="{C6B05AD3-D05D-C91D-2B5E-FD9E5E83F519}"/>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61" name="Oval 160">
                <a:extLst>
                  <a:ext uri="{FF2B5EF4-FFF2-40B4-BE49-F238E27FC236}">
                    <a16:creationId xmlns:a16="http://schemas.microsoft.com/office/drawing/2014/main" id="{E95B2830-C325-0DEA-52E5-0507AE41C3D8}"/>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62" name="Group 161">
              <a:extLst>
                <a:ext uri="{FF2B5EF4-FFF2-40B4-BE49-F238E27FC236}">
                  <a16:creationId xmlns:a16="http://schemas.microsoft.com/office/drawing/2014/main" id="{946264B7-124B-CE90-84CB-25CC1CB2CBD2}"/>
                </a:ext>
              </a:extLst>
            </p:cNvPr>
            <p:cNvGrpSpPr/>
            <p:nvPr/>
          </p:nvGrpSpPr>
          <p:grpSpPr>
            <a:xfrm>
              <a:off x="9327941" y="3736399"/>
              <a:ext cx="128016" cy="502920"/>
              <a:chOff x="1973856" y="4439619"/>
              <a:chExt cx="128016" cy="502920"/>
            </a:xfrm>
          </p:grpSpPr>
          <p:cxnSp>
            <p:nvCxnSpPr>
              <p:cNvPr id="163" name="Straight Connector 162">
                <a:extLst>
                  <a:ext uri="{FF2B5EF4-FFF2-40B4-BE49-F238E27FC236}">
                    <a16:creationId xmlns:a16="http://schemas.microsoft.com/office/drawing/2014/main" id="{B4F379FE-4F85-1D0F-E461-80F3A1829CF3}"/>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65" name="Oval 164">
                <a:extLst>
                  <a:ext uri="{FF2B5EF4-FFF2-40B4-BE49-F238E27FC236}">
                    <a16:creationId xmlns:a16="http://schemas.microsoft.com/office/drawing/2014/main" id="{7DDB68DD-D6CD-8C25-5AFA-98804D197F1F}"/>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66" name="Group 165">
              <a:extLst>
                <a:ext uri="{FF2B5EF4-FFF2-40B4-BE49-F238E27FC236}">
                  <a16:creationId xmlns:a16="http://schemas.microsoft.com/office/drawing/2014/main" id="{819CC14C-8AAA-6B24-0437-545FE5C807D1}"/>
                </a:ext>
              </a:extLst>
            </p:cNvPr>
            <p:cNvGrpSpPr/>
            <p:nvPr/>
          </p:nvGrpSpPr>
          <p:grpSpPr>
            <a:xfrm>
              <a:off x="10139962" y="3736399"/>
              <a:ext cx="128016" cy="502920"/>
              <a:chOff x="1973856" y="4439619"/>
              <a:chExt cx="128016" cy="502920"/>
            </a:xfrm>
          </p:grpSpPr>
          <p:cxnSp>
            <p:nvCxnSpPr>
              <p:cNvPr id="167" name="Straight Connector 166">
                <a:extLst>
                  <a:ext uri="{FF2B5EF4-FFF2-40B4-BE49-F238E27FC236}">
                    <a16:creationId xmlns:a16="http://schemas.microsoft.com/office/drawing/2014/main" id="{EFA84D4C-D592-1552-2ED4-6ADF95C232CE}"/>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68" name="Oval 167">
                <a:extLst>
                  <a:ext uri="{FF2B5EF4-FFF2-40B4-BE49-F238E27FC236}">
                    <a16:creationId xmlns:a16="http://schemas.microsoft.com/office/drawing/2014/main" id="{ED7CC672-8E95-15DF-C5C8-638A820E2C22}"/>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69" name="Group 168">
              <a:extLst>
                <a:ext uri="{FF2B5EF4-FFF2-40B4-BE49-F238E27FC236}">
                  <a16:creationId xmlns:a16="http://schemas.microsoft.com/office/drawing/2014/main" id="{E57FABF8-C9CD-DE83-6F09-FFAD36D7A845}"/>
                </a:ext>
              </a:extLst>
            </p:cNvPr>
            <p:cNvGrpSpPr/>
            <p:nvPr/>
          </p:nvGrpSpPr>
          <p:grpSpPr>
            <a:xfrm>
              <a:off x="3584792" y="3736399"/>
              <a:ext cx="256032" cy="567629"/>
              <a:chOff x="3532404" y="4439619"/>
              <a:chExt cx="256032" cy="567629"/>
            </a:xfrm>
          </p:grpSpPr>
          <p:cxnSp>
            <p:nvCxnSpPr>
              <p:cNvPr id="170" name="Straight Connector 169">
                <a:extLst>
                  <a:ext uri="{FF2B5EF4-FFF2-40B4-BE49-F238E27FC236}">
                    <a16:creationId xmlns:a16="http://schemas.microsoft.com/office/drawing/2014/main" id="{2F3912D4-8386-876D-B05F-2FB867B023C1}"/>
                  </a:ext>
                </a:extLst>
              </p:cNvPr>
              <p:cNvCxnSpPr>
                <a:cxnSpLocks/>
                <a:endCxn id="49" idx="2"/>
              </p:cNvCxnSpPr>
              <p:nvPr userDrawn="1"/>
            </p:nvCxnSpPr>
            <p:spPr>
              <a:xfrm flipV="1">
                <a:off x="3660874" y="4439619"/>
                <a:ext cx="0" cy="567629"/>
              </a:xfrm>
              <a:prstGeom prst="line">
                <a:avLst/>
              </a:prstGeom>
              <a:noFill/>
              <a:ln w="6350" cap="flat" cmpd="sng" algn="ctr">
                <a:solidFill>
                  <a:srgbClr val="9399A1"/>
                </a:solidFill>
                <a:prstDash val="solid"/>
                <a:miter lim="800000"/>
              </a:ln>
              <a:effectLst/>
            </p:spPr>
          </p:cxnSp>
          <p:sp>
            <p:nvSpPr>
              <p:cNvPr id="171" name="Oval 170">
                <a:extLst>
                  <a:ext uri="{FF2B5EF4-FFF2-40B4-BE49-F238E27FC236}">
                    <a16:creationId xmlns:a16="http://schemas.microsoft.com/office/drawing/2014/main" id="{CF1AAC4B-E3AA-54A3-5E59-A0F9C3418F17}"/>
                  </a:ext>
                </a:extLst>
              </p:cNvPr>
              <p:cNvSpPr/>
              <p:nvPr userDrawn="1"/>
            </p:nvSpPr>
            <p:spPr>
              <a:xfrm>
                <a:off x="3532404" y="4751216"/>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72" name="Group 171">
              <a:extLst>
                <a:ext uri="{FF2B5EF4-FFF2-40B4-BE49-F238E27FC236}">
                  <a16:creationId xmlns:a16="http://schemas.microsoft.com/office/drawing/2014/main" id="{95E292F0-3E3C-EBDA-0752-6E5EA7CAFE4C}"/>
                </a:ext>
              </a:extLst>
            </p:cNvPr>
            <p:cNvGrpSpPr/>
            <p:nvPr/>
          </p:nvGrpSpPr>
          <p:grpSpPr>
            <a:xfrm>
              <a:off x="6018853" y="3390445"/>
              <a:ext cx="256032" cy="913583"/>
              <a:chOff x="5966465" y="4093665"/>
              <a:chExt cx="256032" cy="913583"/>
            </a:xfrm>
          </p:grpSpPr>
          <p:cxnSp>
            <p:nvCxnSpPr>
              <p:cNvPr id="173" name="Straight Connector 172">
                <a:extLst>
                  <a:ext uri="{FF2B5EF4-FFF2-40B4-BE49-F238E27FC236}">
                    <a16:creationId xmlns:a16="http://schemas.microsoft.com/office/drawing/2014/main" id="{33B0D0E6-CA07-51C7-2B05-16D7E6165FA5}"/>
                  </a:ext>
                </a:extLst>
              </p:cNvPr>
              <p:cNvCxnSpPr>
                <a:cxnSpLocks/>
              </p:cNvCxnSpPr>
              <p:nvPr/>
            </p:nvCxnSpPr>
            <p:spPr>
              <a:xfrm flipV="1">
                <a:off x="6094481" y="4093665"/>
                <a:ext cx="0" cy="813152"/>
              </a:xfrm>
              <a:prstGeom prst="line">
                <a:avLst/>
              </a:prstGeom>
              <a:noFill/>
              <a:ln w="6350" cap="flat" cmpd="sng" algn="ctr">
                <a:solidFill>
                  <a:srgbClr val="9399A1"/>
                </a:solidFill>
                <a:prstDash val="solid"/>
                <a:miter lim="800000"/>
              </a:ln>
              <a:effectLst/>
            </p:spPr>
          </p:cxnSp>
          <p:sp>
            <p:nvSpPr>
              <p:cNvPr id="174" name="Oval 173">
                <a:extLst>
                  <a:ext uri="{FF2B5EF4-FFF2-40B4-BE49-F238E27FC236}">
                    <a16:creationId xmlns:a16="http://schemas.microsoft.com/office/drawing/2014/main" id="{0DEDC587-2E4C-04AD-53DB-4167F58DEEF6}"/>
                  </a:ext>
                </a:extLst>
              </p:cNvPr>
              <p:cNvSpPr/>
              <p:nvPr userDrawn="1"/>
            </p:nvSpPr>
            <p:spPr>
              <a:xfrm>
                <a:off x="5966465" y="4751216"/>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75" name="Group 174">
              <a:extLst>
                <a:ext uri="{FF2B5EF4-FFF2-40B4-BE49-F238E27FC236}">
                  <a16:creationId xmlns:a16="http://schemas.microsoft.com/office/drawing/2014/main" id="{D28B3195-DA98-236C-D7DF-EE309F83FA61}"/>
                </a:ext>
              </a:extLst>
            </p:cNvPr>
            <p:cNvGrpSpPr/>
            <p:nvPr/>
          </p:nvGrpSpPr>
          <p:grpSpPr>
            <a:xfrm>
              <a:off x="8452913" y="3390445"/>
              <a:ext cx="256032" cy="913583"/>
              <a:chOff x="8400525" y="4093665"/>
              <a:chExt cx="256032" cy="913583"/>
            </a:xfrm>
          </p:grpSpPr>
          <p:cxnSp>
            <p:nvCxnSpPr>
              <p:cNvPr id="176" name="Straight Connector 175">
                <a:extLst>
                  <a:ext uri="{FF2B5EF4-FFF2-40B4-BE49-F238E27FC236}">
                    <a16:creationId xmlns:a16="http://schemas.microsoft.com/office/drawing/2014/main" id="{F7B8B1CF-A95A-3F59-4DE0-EC26FE611989}"/>
                  </a:ext>
                </a:extLst>
              </p:cNvPr>
              <p:cNvCxnSpPr>
                <a:cxnSpLocks/>
              </p:cNvCxnSpPr>
              <p:nvPr userDrawn="1"/>
            </p:nvCxnSpPr>
            <p:spPr>
              <a:xfrm flipV="1">
                <a:off x="8528541" y="4093665"/>
                <a:ext cx="0" cy="813152"/>
              </a:xfrm>
              <a:prstGeom prst="line">
                <a:avLst/>
              </a:prstGeom>
              <a:noFill/>
              <a:ln w="6350" cap="flat" cmpd="sng" algn="ctr">
                <a:solidFill>
                  <a:srgbClr val="9399A1"/>
                </a:solidFill>
                <a:prstDash val="solid"/>
                <a:miter lim="800000"/>
              </a:ln>
              <a:effectLst/>
            </p:spPr>
          </p:cxnSp>
          <p:sp>
            <p:nvSpPr>
              <p:cNvPr id="177" name="Oval 176">
                <a:extLst>
                  <a:ext uri="{FF2B5EF4-FFF2-40B4-BE49-F238E27FC236}">
                    <a16:creationId xmlns:a16="http://schemas.microsoft.com/office/drawing/2014/main" id="{DB67D412-9B94-0F07-110D-F19CF9691E9F}"/>
                  </a:ext>
                </a:extLst>
              </p:cNvPr>
              <p:cNvSpPr/>
              <p:nvPr userDrawn="1"/>
            </p:nvSpPr>
            <p:spPr>
              <a:xfrm>
                <a:off x="8400525" y="4751216"/>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78" name="Group 177">
              <a:extLst>
                <a:ext uri="{FF2B5EF4-FFF2-40B4-BE49-F238E27FC236}">
                  <a16:creationId xmlns:a16="http://schemas.microsoft.com/office/drawing/2014/main" id="{A7DF5731-B8C4-3E7B-47FC-D2308F694743}"/>
                </a:ext>
              </a:extLst>
            </p:cNvPr>
            <p:cNvGrpSpPr/>
            <p:nvPr/>
          </p:nvGrpSpPr>
          <p:grpSpPr>
            <a:xfrm>
              <a:off x="10886973" y="2936678"/>
              <a:ext cx="256032" cy="1372502"/>
              <a:chOff x="10834585" y="3660289"/>
              <a:chExt cx="256032" cy="1352111"/>
            </a:xfrm>
          </p:grpSpPr>
          <p:cxnSp>
            <p:nvCxnSpPr>
              <p:cNvPr id="180" name="Straight Connector 179">
                <a:extLst>
                  <a:ext uri="{FF2B5EF4-FFF2-40B4-BE49-F238E27FC236}">
                    <a16:creationId xmlns:a16="http://schemas.microsoft.com/office/drawing/2014/main" id="{30E11E4D-A202-247A-D41D-B4797F4B4AAC}"/>
                  </a:ext>
                </a:extLst>
              </p:cNvPr>
              <p:cNvCxnSpPr>
                <a:cxnSpLocks/>
              </p:cNvCxnSpPr>
              <p:nvPr userDrawn="1"/>
            </p:nvCxnSpPr>
            <p:spPr>
              <a:xfrm flipV="1">
                <a:off x="10962601" y="3660289"/>
                <a:ext cx="0" cy="1246528"/>
              </a:xfrm>
              <a:prstGeom prst="line">
                <a:avLst/>
              </a:prstGeom>
              <a:noFill/>
              <a:ln w="6350" cap="flat" cmpd="sng" algn="ctr">
                <a:solidFill>
                  <a:srgbClr val="9399A1"/>
                </a:solidFill>
                <a:prstDash val="solid"/>
                <a:miter lim="800000"/>
              </a:ln>
              <a:effectLst/>
            </p:spPr>
          </p:cxnSp>
          <p:sp>
            <p:nvSpPr>
              <p:cNvPr id="181" name="Oval 180">
                <a:extLst>
                  <a:ext uri="{FF2B5EF4-FFF2-40B4-BE49-F238E27FC236}">
                    <a16:creationId xmlns:a16="http://schemas.microsoft.com/office/drawing/2014/main" id="{956BE044-8CDB-C9BA-D3F2-6DB8CC6E3D85}"/>
                  </a:ext>
                </a:extLst>
              </p:cNvPr>
              <p:cNvSpPr/>
              <p:nvPr userDrawn="1"/>
            </p:nvSpPr>
            <p:spPr>
              <a:xfrm>
                <a:off x="10834585" y="4756368"/>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sp>
          <p:nvSpPr>
            <p:cNvPr id="46" name="Text Placeholder 5">
              <a:extLst>
                <a:ext uri="{FF2B5EF4-FFF2-40B4-BE49-F238E27FC236}">
                  <a16:creationId xmlns:a16="http://schemas.microsoft.com/office/drawing/2014/main" id="{1629CAF6-FCF6-07A2-12AD-0E5E38055730}"/>
                </a:ext>
              </a:extLst>
            </p:cNvPr>
            <p:cNvSpPr txBox="1">
              <a:spLocks/>
            </p:cNvSpPr>
            <p:nvPr/>
          </p:nvSpPr>
          <p:spPr>
            <a:xfrm>
              <a:off x="990711"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00</a:t>
              </a:r>
            </a:p>
          </p:txBody>
        </p:sp>
        <p:sp>
          <p:nvSpPr>
            <p:cNvPr id="53" name="Text Placeholder 16">
              <a:extLst>
                <a:ext uri="{FF2B5EF4-FFF2-40B4-BE49-F238E27FC236}">
                  <a16:creationId xmlns:a16="http://schemas.microsoft.com/office/drawing/2014/main" id="{DEEB9612-7F17-C10E-0E93-B23119BD3E32}"/>
                </a:ext>
              </a:extLst>
            </p:cNvPr>
            <p:cNvSpPr txBox="1">
              <a:spLocks/>
            </p:cNvSpPr>
            <p:nvPr/>
          </p:nvSpPr>
          <p:spPr>
            <a:xfrm>
              <a:off x="5859741"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06</a:t>
              </a:r>
            </a:p>
          </p:txBody>
        </p:sp>
        <p:sp>
          <p:nvSpPr>
            <p:cNvPr id="57" name="Text Placeholder 14">
              <a:extLst>
                <a:ext uri="{FF2B5EF4-FFF2-40B4-BE49-F238E27FC236}">
                  <a16:creationId xmlns:a16="http://schemas.microsoft.com/office/drawing/2014/main" id="{86A5B0AA-14C0-5780-419B-FFBC75425E09}"/>
                </a:ext>
              </a:extLst>
            </p:cNvPr>
            <p:cNvSpPr txBox="1">
              <a:spLocks/>
            </p:cNvSpPr>
            <p:nvPr/>
          </p:nvSpPr>
          <p:spPr>
            <a:xfrm>
              <a:off x="8294256"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09</a:t>
              </a:r>
            </a:p>
          </p:txBody>
        </p:sp>
        <p:sp>
          <p:nvSpPr>
            <p:cNvPr id="61" name="Text Placeholder 10">
              <a:extLst>
                <a:ext uri="{FF2B5EF4-FFF2-40B4-BE49-F238E27FC236}">
                  <a16:creationId xmlns:a16="http://schemas.microsoft.com/office/drawing/2014/main" id="{F6EB3F06-ACF2-4777-32B8-CCDB456E0639}"/>
                </a:ext>
              </a:extLst>
            </p:cNvPr>
            <p:cNvSpPr txBox="1">
              <a:spLocks/>
            </p:cNvSpPr>
            <p:nvPr/>
          </p:nvSpPr>
          <p:spPr>
            <a:xfrm>
              <a:off x="10728777"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12</a:t>
              </a:r>
            </a:p>
          </p:txBody>
        </p:sp>
      </p:grpSp>
      <p:sp>
        <p:nvSpPr>
          <p:cNvPr id="239" name="Text Placeholder 4">
            <a:extLst>
              <a:ext uri="{FF2B5EF4-FFF2-40B4-BE49-F238E27FC236}">
                <a16:creationId xmlns:a16="http://schemas.microsoft.com/office/drawing/2014/main" id="{9D64D732-D187-FF47-95E6-81D0730C80A6}"/>
              </a:ext>
            </a:extLst>
          </p:cNvPr>
          <p:cNvSpPr txBox="1">
            <a:spLocks/>
          </p:cNvSpPr>
          <p:nvPr/>
        </p:nvSpPr>
        <p:spPr>
          <a:xfrm>
            <a:off x="5793660" y="2120337"/>
            <a:ext cx="2200442" cy="816776"/>
          </a:xfrm>
          <a:prstGeom prst="roundRect">
            <a:avLst>
              <a:gd name="adj" fmla="val 9052"/>
            </a:avLst>
          </a:prstGeom>
          <a:solidFill>
            <a:srgbClr val="8DC8E8">
              <a:alpha val="25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Triage of daily feedback</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Review shared support process</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Launch progressive skilling content</a:t>
            </a:r>
          </a:p>
        </p:txBody>
      </p:sp>
      <p:sp>
        <p:nvSpPr>
          <p:cNvPr id="240" name="Text Placeholder 4">
            <a:extLst>
              <a:ext uri="{FF2B5EF4-FFF2-40B4-BE49-F238E27FC236}">
                <a16:creationId xmlns:a16="http://schemas.microsoft.com/office/drawing/2014/main" id="{AE113645-517A-EAF9-C3A7-A1A9F039196C}"/>
              </a:ext>
            </a:extLst>
          </p:cNvPr>
          <p:cNvSpPr txBox="1">
            <a:spLocks/>
          </p:cNvSpPr>
          <p:nvPr/>
        </p:nvSpPr>
        <p:spPr>
          <a:xfrm>
            <a:off x="8294257" y="4462995"/>
            <a:ext cx="2063356" cy="982631"/>
          </a:xfrm>
          <a:prstGeom prst="roundRect">
            <a:avLst>
              <a:gd name="adj" fmla="val 8863"/>
            </a:avLst>
          </a:prstGeom>
          <a:solidFill>
            <a:srgbClr val="8DC8E8">
              <a:alpha val="25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Analyze usage reports and Dashboard data</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Summarize risk, issues, and opportunities</a:t>
            </a:r>
          </a:p>
        </p:txBody>
      </p:sp>
      <p:sp>
        <p:nvSpPr>
          <p:cNvPr id="62" name="Text Placeholder 9">
            <a:extLst>
              <a:ext uri="{FF2B5EF4-FFF2-40B4-BE49-F238E27FC236}">
                <a16:creationId xmlns:a16="http://schemas.microsoft.com/office/drawing/2014/main" id="{534A9F0F-E589-04F7-3D45-0675513F47D5}"/>
              </a:ext>
            </a:extLst>
          </p:cNvPr>
          <p:cNvSpPr txBox="1">
            <a:spLocks/>
          </p:cNvSpPr>
          <p:nvPr/>
        </p:nvSpPr>
        <p:spPr>
          <a:xfrm>
            <a:off x="8294256" y="2119901"/>
            <a:ext cx="3010593" cy="821041"/>
          </a:xfrm>
          <a:prstGeom prst="roundRect">
            <a:avLst>
              <a:gd name="adj" fmla="val 10479"/>
            </a:avLst>
          </a:prstGeom>
          <a:solidFill>
            <a:srgbClr val="E8E6DF">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Prepare for and conduct Service Health Review</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Summarize scenario and user recommendations</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Launch extensibility skilling content</a:t>
            </a:r>
          </a:p>
        </p:txBody>
      </p:sp>
      <p:sp>
        <p:nvSpPr>
          <p:cNvPr id="3" name="Text Placeholder 4">
            <a:extLst>
              <a:ext uri="{FF2B5EF4-FFF2-40B4-BE49-F238E27FC236}">
                <a16:creationId xmlns:a16="http://schemas.microsoft.com/office/drawing/2014/main" id="{09C2328B-0A5A-0201-796F-E7A431CECA43}"/>
              </a:ext>
            </a:extLst>
          </p:cNvPr>
          <p:cNvSpPr txBox="1">
            <a:spLocks/>
          </p:cNvSpPr>
          <p:nvPr/>
        </p:nvSpPr>
        <p:spPr>
          <a:xfrm>
            <a:off x="10471784" y="4462995"/>
            <a:ext cx="864903" cy="691156"/>
          </a:xfrm>
          <a:prstGeom prst="roundRect">
            <a:avLst>
              <a:gd name="adj" fmla="val 9843"/>
            </a:avLst>
          </a:prstGeom>
          <a:solidFill>
            <a:srgbClr val="E8E6DF">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Prepare AI Council insights</a:t>
            </a:r>
          </a:p>
        </p:txBody>
      </p:sp>
      <p:sp>
        <p:nvSpPr>
          <p:cNvPr id="5" name="Text Placeholder 6">
            <a:extLst>
              <a:ext uri="{FF2B5EF4-FFF2-40B4-BE49-F238E27FC236}">
                <a16:creationId xmlns:a16="http://schemas.microsoft.com/office/drawing/2014/main" id="{12B3F72D-DCAC-AC80-2A51-EFD0C27B3171}"/>
              </a:ext>
            </a:extLst>
          </p:cNvPr>
          <p:cNvSpPr txBox="1">
            <a:spLocks/>
          </p:cNvSpPr>
          <p:nvPr/>
        </p:nvSpPr>
        <p:spPr>
          <a:xfrm>
            <a:off x="10267979" y="394493"/>
            <a:ext cx="1165460" cy="324815"/>
          </a:xfrm>
          <a:prstGeom prst="roundRect">
            <a:avLst>
              <a:gd name="adj" fmla="val 7782"/>
            </a:avLst>
          </a:prstGeom>
          <a:solidFill>
            <a:srgbClr val="D59ED7">
              <a:alpha val="47000"/>
            </a:srgbClr>
          </a:solidFill>
        </p:spPr>
        <p:txBody>
          <a:bodyPr vert="horz" lIns="0" tIns="91440" rIns="0" bIns="45720" rtlCol="0" anchor="ctr" anchorCtr="0">
            <a:noAutofit/>
          </a:bodyPr>
          <a:lstStyle>
            <a:defPPr>
              <a:defRPr lang="en-US"/>
            </a:defPPr>
            <a:lvl1pPr marR="0" lvl="0" indent="0" algn="ctr" defTabSz="914400"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defTabSz="914400">
              <a:lnSpc>
                <a:spcPct val="90000"/>
              </a:lnSpc>
              <a:spcBef>
                <a:spcPts val="500"/>
              </a:spcBef>
              <a:buFont typeface="Arial" panose="020B0604020202020204" pitchFamily="34" charset="0"/>
              <a:buChar char="•"/>
              <a:defRPr sz="1400">
                <a:solidFill>
                  <a:schemeClr val="tx2"/>
                </a:solidFill>
              </a:defRPr>
            </a:lvl2pPr>
            <a:lvl3pPr marL="1143000" indent="-228600" defTabSz="914400">
              <a:lnSpc>
                <a:spcPct val="90000"/>
              </a:lnSpc>
              <a:spcBef>
                <a:spcPts val="500"/>
              </a:spcBef>
              <a:buFont typeface="Arial" panose="020B0604020202020204" pitchFamily="34" charset="0"/>
              <a:buChar char="•"/>
              <a:defRPr sz="1400">
                <a:solidFill>
                  <a:schemeClr val="tx2"/>
                </a:solidFill>
              </a:defRPr>
            </a:lvl3pPr>
            <a:lvl4pPr marL="1600200" indent="-228600" defTabSz="914400">
              <a:lnSpc>
                <a:spcPct val="90000"/>
              </a:lnSpc>
              <a:spcBef>
                <a:spcPts val="500"/>
              </a:spcBef>
              <a:buFont typeface="Arial" panose="020B0604020202020204" pitchFamily="34" charset="0"/>
              <a:buChar char="•"/>
              <a:defRPr sz="1400">
                <a:solidFill>
                  <a:schemeClr val="tx2"/>
                </a:solidFill>
              </a:defRPr>
            </a:lvl4pPr>
            <a:lvl5pPr marL="2057400" indent="-228600" defTabSz="914400">
              <a:lnSpc>
                <a:spcPct val="90000"/>
              </a:lnSpc>
              <a:spcBef>
                <a:spcPts val="500"/>
              </a:spcBef>
              <a:buFont typeface="Arial" panose="020B0604020202020204" pitchFamily="34" charset="0"/>
              <a:buChar char="•"/>
              <a:defRPr sz="1400">
                <a:solidFill>
                  <a:schemeClr val="tx2"/>
                </a:solidFill>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First 30 days</a:t>
            </a:r>
          </a:p>
        </p:txBody>
      </p:sp>
      <p:sp>
        <p:nvSpPr>
          <p:cNvPr id="6" name="Text Placeholder 6">
            <a:extLst>
              <a:ext uri="{FF2B5EF4-FFF2-40B4-BE49-F238E27FC236}">
                <a16:creationId xmlns:a16="http://schemas.microsoft.com/office/drawing/2014/main" id="{A4411576-5835-B77F-A9EB-51C6D78A9B9C}"/>
              </a:ext>
            </a:extLst>
          </p:cNvPr>
          <p:cNvSpPr txBox="1">
            <a:spLocks/>
          </p:cNvSpPr>
          <p:nvPr/>
        </p:nvSpPr>
        <p:spPr>
          <a:xfrm>
            <a:off x="10267979" y="828440"/>
            <a:ext cx="1165460" cy="324815"/>
          </a:xfrm>
          <a:prstGeom prst="roundRect">
            <a:avLst>
              <a:gd name="adj" fmla="val 7782"/>
            </a:avLst>
          </a:prstGeom>
          <a:solidFill>
            <a:srgbClr val="8DC8E8">
              <a:alpha val="25000"/>
            </a:srgbClr>
          </a:solidFill>
        </p:spPr>
        <p:txBody>
          <a:bodyPr vert="horz" lIns="0" tIns="91440" rIns="0" bIns="45720" rtlCol="0" anchor="ctr" anchorCtr="0">
            <a:noAutofit/>
          </a:bodyPr>
          <a:lstStyle>
            <a:defPPr>
              <a:defRPr lang="en-US"/>
            </a:defPPr>
            <a:lvl1pPr marR="0" lvl="0" indent="0" algn="ctr" defTabSz="914400"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defTabSz="914400">
              <a:lnSpc>
                <a:spcPct val="90000"/>
              </a:lnSpc>
              <a:spcBef>
                <a:spcPts val="500"/>
              </a:spcBef>
              <a:buFont typeface="Arial" panose="020B0604020202020204" pitchFamily="34" charset="0"/>
              <a:buChar char="•"/>
              <a:defRPr sz="1400">
                <a:solidFill>
                  <a:schemeClr val="tx2"/>
                </a:solidFill>
              </a:defRPr>
            </a:lvl2pPr>
            <a:lvl3pPr marL="1143000" indent="-228600" defTabSz="914400">
              <a:lnSpc>
                <a:spcPct val="90000"/>
              </a:lnSpc>
              <a:spcBef>
                <a:spcPts val="500"/>
              </a:spcBef>
              <a:buFont typeface="Arial" panose="020B0604020202020204" pitchFamily="34" charset="0"/>
              <a:buChar char="•"/>
              <a:defRPr sz="1400">
                <a:solidFill>
                  <a:schemeClr val="tx2"/>
                </a:solidFill>
              </a:defRPr>
            </a:lvl3pPr>
            <a:lvl4pPr marL="1600200" indent="-228600" defTabSz="914400">
              <a:lnSpc>
                <a:spcPct val="90000"/>
              </a:lnSpc>
              <a:spcBef>
                <a:spcPts val="500"/>
              </a:spcBef>
              <a:buFont typeface="Arial" panose="020B0604020202020204" pitchFamily="34" charset="0"/>
              <a:buChar char="•"/>
              <a:defRPr sz="1400">
                <a:solidFill>
                  <a:schemeClr val="tx2"/>
                </a:solidFill>
              </a:defRPr>
            </a:lvl4pPr>
            <a:lvl5pPr marL="2057400" indent="-228600" defTabSz="914400">
              <a:lnSpc>
                <a:spcPct val="90000"/>
              </a:lnSpc>
              <a:spcBef>
                <a:spcPts val="500"/>
              </a:spcBef>
              <a:buFont typeface="Arial" panose="020B0604020202020204" pitchFamily="34" charset="0"/>
              <a:buChar char="•"/>
              <a:defRPr sz="1400">
                <a:solidFill>
                  <a:schemeClr val="tx2"/>
                </a:solidFill>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30-60 days</a:t>
            </a:r>
          </a:p>
        </p:txBody>
      </p:sp>
      <p:sp>
        <p:nvSpPr>
          <p:cNvPr id="7" name="Text Placeholder 6">
            <a:extLst>
              <a:ext uri="{FF2B5EF4-FFF2-40B4-BE49-F238E27FC236}">
                <a16:creationId xmlns:a16="http://schemas.microsoft.com/office/drawing/2014/main" id="{08271FF1-E51C-00E8-F763-751959B4A3ED}"/>
              </a:ext>
            </a:extLst>
          </p:cNvPr>
          <p:cNvSpPr txBox="1">
            <a:spLocks/>
          </p:cNvSpPr>
          <p:nvPr/>
        </p:nvSpPr>
        <p:spPr>
          <a:xfrm>
            <a:off x="10267979" y="1269431"/>
            <a:ext cx="1165460" cy="324815"/>
          </a:xfrm>
          <a:prstGeom prst="roundRect">
            <a:avLst>
              <a:gd name="adj" fmla="val 7782"/>
            </a:avLst>
          </a:prstGeom>
          <a:solidFill>
            <a:srgbClr val="E8E6DF">
              <a:alpha val="47000"/>
            </a:srgbClr>
          </a:solidFill>
        </p:spPr>
        <p:txBody>
          <a:bodyPr vert="horz" lIns="0" tIns="91440" rIns="0" bIns="45720" rtlCol="0" anchor="ctr" anchorCtr="0">
            <a:noAutofit/>
          </a:bodyPr>
          <a:lstStyle>
            <a:defPPr>
              <a:defRPr lang="en-US"/>
            </a:defPPr>
            <a:lvl1pPr marR="0" lvl="0" indent="0" algn="ctr" defTabSz="914400"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defTabSz="914400">
              <a:lnSpc>
                <a:spcPct val="90000"/>
              </a:lnSpc>
              <a:spcBef>
                <a:spcPts val="500"/>
              </a:spcBef>
              <a:buFont typeface="Arial" panose="020B0604020202020204" pitchFamily="34" charset="0"/>
              <a:buChar char="•"/>
              <a:defRPr sz="1400">
                <a:solidFill>
                  <a:schemeClr val="tx2"/>
                </a:solidFill>
              </a:defRPr>
            </a:lvl2pPr>
            <a:lvl3pPr marL="1143000" indent="-228600" defTabSz="914400">
              <a:lnSpc>
                <a:spcPct val="90000"/>
              </a:lnSpc>
              <a:spcBef>
                <a:spcPts val="500"/>
              </a:spcBef>
              <a:buFont typeface="Arial" panose="020B0604020202020204" pitchFamily="34" charset="0"/>
              <a:buChar char="•"/>
              <a:defRPr sz="1400">
                <a:solidFill>
                  <a:schemeClr val="tx2"/>
                </a:solidFill>
              </a:defRPr>
            </a:lvl3pPr>
            <a:lvl4pPr marL="1600200" indent="-228600" defTabSz="914400">
              <a:lnSpc>
                <a:spcPct val="90000"/>
              </a:lnSpc>
              <a:spcBef>
                <a:spcPts val="500"/>
              </a:spcBef>
              <a:buFont typeface="Arial" panose="020B0604020202020204" pitchFamily="34" charset="0"/>
              <a:buChar char="•"/>
              <a:defRPr sz="1400">
                <a:solidFill>
                  <a:schemeClr val="tx2"/>
                </a:solidFill>
              </a:defRPr>
            </a:lvl4pPr>
            <a:lvl5pPr marL="2057400" indent="-228600" defTabSz="914400">
              <a:lnSpc>
                <a:spcPct val="90000"/>
              </a:lnSpc>
              <a:spcBef>
                <a:spcPts val="500"/>
              </a:spcBef>
              <a:buFont typeface="Arial" panose="020B0604020202020204" pitchFamily="34" charset="0"/>
              <a:buChar char="•"/>
              <a:defRPr sz="1400">
                <a:solidFill>
                  <a:schemeClr val="tx2"/>
                </a:solidFill>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Recurring tasks</a:t>
            </a:r>
          </a:p>
        </p:txBody>
      </p:sp>
      <p:sp>
        <p:nvSpPr>
          <p:cNvPr id="8" name="Rectangle: Rounded Corners 7">
            <a:extLst>
              <a:ext uri="{FF2B5EF4-FFF2-40B4-BE49-F238E27FC236}">
                <a16:creationId xmlns:a16="http://schemas.microsoft.com/office/drawing/2014/main" id="{AB866447-FEA1-0A40-A0DD-AE0A1EB8E420}"/>
              </a:ext>
            </a:extLst>
          </p:cNvPr>
          <p:cNvSpPr/>
          <p:nvPr/>
        </p:nvSpPr>
        <p:spPr>
          <a:xfrm>
            <a:off x="4211547" y="4462995"/>
            <a:ext cx="1283053" cy="982633"/>
          </a:xfrm>
          <a:prstGeom prst="roundRect">
            <a:avLst>
              <a:gd name="adj" fmla="val 10242"/>
            </a:avLst>
          </a:prstGeom>
          <a:solidFill>
            <a:srgbClr val="D59ED7">
              <a:alpha val="47000"/>
            </a:srgbClr>
          </a:solidFill>
        </p:spPr>
        <p:txBody>
          <a:bodyPr vert="horz" lIns="0" tIns="91440" rIns="0" bIns="45720" rtlCol="0" anchor="ctr" anchorCtr="0">
            <a:noAutofit/>
          </a:bodyPr>
          <a:lstStyle/>
          <a:p>
            <a:pPr marL="0" marR="0" lvl="0" indent="0" algn="ctr" defTabSz="914400" rtl="0" eaLnBrk="1" fontAlgn="auto" latinLnBrk="0" hangingPunct="1">
              <a:lnSpc>
                <a:spcPct val="90000"/>
              </a:lnSpc>
              <a:spcBef>
                <a:spcPts val="400"/>
              </a:spcBef>
              <a:spcAft>
                <a:spcPts val="0"/>
              </a:spcAft>
              <a:buClr>
                <a:srgbClr val="8E006C"/>
              </a:buClr>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a:rPr>
              <a:t>Ensure data security</a:t>
            </a:r>
            <a:br>
              <a:rPr kumimoji="0" lang="en-US" sz="1200" b="0" i="0" u="none" strike="noStrike" kern="1200" cap="none" spc="0" normalizeH="0" baseline="0" noProof="0">
                <a:ln>
                  <a:noFill/>
                </a:ln>
                <a:solidFill>
                  <a:srgbClr val="000000"/>
                </a:solidFill>
                <a:effectLst/>
                <a:uLnTx/>
                <a:uFillTx/>
                <a:latin typeface="Segoe UI"/>
                <a:ea typeface="+mn-ea"/>
                <a:cs typeface="Segoe UI"/>
              </a:rPr>
            </a:br>
            <a:r>
              <a:rPr kumimoji="0" lang="en-US" sz="1050" b="0" i="0" u="none" strike="noStrike" kern="1200" cap="none" spc="0" normalizeH="0" baseline="0" noProof="0">
                <a:ln>
                  <a:noFill/>
                </a:ln>
                <a:solidFill>
                  <a:srgbClr val="000000"/>
                </a:solidFill>
                <a:effectLst/>
                <a:uLnTx/>
                <a:uFillTx/>
                <a:latin typeface="Segoe UI"/>
                <a:ea typeface="+mn-ea"/>
                <a:cs typeface="Segoe UI"/>
              </a:rPr>
              <a:t>controls are in place</a:t>
            </a:r>
          </a:p>
          <a:p>
            <a:pPr marL="0" marR="0" lvl="0" indent="0" algn="ctr" defTabSz="914400" rtl="0" eaLnBrk="1" fontAlgn="auto" latinLnBrk="0" hangingPunct="1">
              <a:lnSpc>
                <a:spcPct val="90000"/>
              </a:lnSpc>
              <a:spcBef>
                <a:spcPts val="400"/>
              </a:spcBef>
              <a:spcAft>
                <a:spcPts val="0"/>
              </a:spcAft>
              <a:buClr>
                <a:srgbClr val="8E006C"/>
              </a:buClr>
              <a:buSzTx/>
              <a:buFontTx/>
              <a:buNone/>
              <a:tabLst/>
              <a:defRPr/>
            </a:pPr>
            <a:r>
              <a:rPr kumimoji="0" lang="en-US" sz="1050" b="0" i="0" u="none" strike="noStrike" kern="1200" cap="none" spc="0" normalizeH="0" baseline="0" noProof="0">
                <a:ln>
                  <a:noFill/>
                </a:ln>
                <a:solidFill>
                  <a:srgbClr val="000000"/>
                </a:solidFill>
                <a:effectLst/>
                <a:uLnTx/>
                <a:uFillTx/>
                <a:latin typeface="Segoe UI"/>
                <a:ea typeface="+mn-ea"/>
                <a:cs typeface="Segoe UI"/>
              </a:rPr>
              <a:t>Install apps, assign licenses</a:t>
            </a:r>
            <a:endPar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53378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2.xml><?xml version="1.0" encoding="utf-8"?>
<a:theme xmlns:a="http://schemas.openxmlformats.org/drawingml/2006/main" name="1_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3.xml><?xml version="1.0" encoding="utf-8"?>
<a:theme xmlns:a="http://schemas.openxmlformats.org/drawingml/2006/main" name="1_Microsoft AI Tour 16:9 Template Light">
  <a:themeElements>
    <a:clrScheme name="Custom 193">
      <a:dk1>
        <a:srgbClr val="000000"/>
      </a:dk1>
      <a:lt1>
        <a:srgbClr val="FFFFFF"/>
      </a:lt1>
      <a:dk2>
        <a:srgbClr val="2A446F"/>
      </a:dk2>
      <a:lt2>
        <a:srgbClr val="E8E6DF"/>
      </a:lt2>
      <a:accent1>
        <a:srgbClr val="8661C5"/>
      </a:accent1>
      <a:accent2>
        <a:srgbClr val="0078D4"/>
      </a:accent2>
      <a:accent3>
        <a:srgbClr val="8DE971"/>
      </a:accent3>
      <a:accent4>
        <a:srgbClr val="8C8279"/>
      </a:accent4>
      <a:accent5>
        <a:srgbClr val="463668"/>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4.xml><?xml version="1.0" encoding="utf-8"?>
<a:theme xmlns:a="http://schemas.openxmlformats.org/drawingml/2006/main" name="1_Copilot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pilot Theme" id="{23D81A79-2ACC-4E84-AAFA-E7E134EA10E7}" vid="{212C7539-DA2C-4A30-9234-0C43B921BDCB}"/>
    </a:ext>
  </a:extLst>
</a:theme>
</file>

<file path=ppt/theme/theme5.xml><?xml version="1.0" encoding="utf-8"?>
<a:theme xmlns:a="http://schemas.openxmlformats.org/drawingml/2006/main" name="MS Ignite 16:9 Template Light">
  <a:themeElements>
    <a:clrScheme name="Custom 200">
      <a:dk1>
        <a:srgbClr val="000000"/>
      </a:dk1>
      <a:lt1>
        <a:srgbClr val="FFFFFF"/>
      </a:lt1>
      <a:dk2>
        <a:srgbClr val="2A446F"/>
      </a:dk2>
      <a:lt2>
        <a:srgbClr val="E8E6DF"/>
      </a:lt2>
      <a:accent1>
        <a:srgbClr val="0078D4"/>
      </a:accent1>
      <a:accent2>
        <a:srgbClr val="8DE971"/>
      </a:accent2>
      <a:accent3>
        <a:srgbClr val="463668"/>
      </a:accent3>
      <a:accent4>
        <a:srgbClr val="8C8279"/>
      </a:accent4>
      <a:accent5>
        <a:srgbClr val="FFB900"/>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_Ignite_2024_16-9 Event-template.potx  -  Last saved by user" id="{25E4B35E-646D-4F3A-8D0B-C2BDF548142B}" vid="{27C8C421-03CD-44B7-A7BB-31B9B31BCF20}"/>
    </a:ext>
  </a:extLst>
</a:theme>
</file>

<file path=ppt/theme/theme6.xml><?xml version="1.0" encoding="utf-8"?>
<a:theme xmlns:a="http://schemas.openxmlformats.org/drawingml/2006/main" name="1_Microsoft 365 Copilot Template Diamond Edition">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7.xml><?xml version="1.0" encoding="utf-8"?>
<a:theme xmlns:a="http://schemas.openxmlformats.org/drawingml/2006/main" name="3_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CpostID xmlns="324d2b90-11f2-4fdf-990a-54fa46247cf8" xsi:nil="true"/>
    <MCpostdate xmlns="324d2b90-11f2-4fdf-990a-54fa46247cf8" xsi:nil="true"/>
    <_ip_UnifiedCompliancePolicyUIAction xmlns="http://schemas.microsoft.com/sharepoint/v3" xsi:nil="true"/>
    <Recipients xmlns="324d2b90-11f2-4fdf-990a-54fa46247cf8" xsi:nil="true"/>
    <_ip_UnifiedCompliancePolicyProperties xmlns="http://schemas.microsoft.com/sharepoint/v3" xsi:nil="true"/>
    <SharedWithUsers xmlns="b817b00b-f121-400f-976b-40959b1c7d14">
      <UserInfo>
        <DisplayName/>
        <AccountId xsi:nil="true"/>
        <AccountType/>
      </UserInfo>
    </SharedWithUsers>
    <lcf76f155ced4ddcb4097134ff3c332f xmlns="324d2b90-11f2-4fdf-990a-54fa46247cf8">
      <Terms xmlns="http://schemas.microsoft.com/office/infopath/2007/PartnerControls"/>
    </lcf76f155ced4ddcb4097134ff3c332f>
    <TaxCatchAll xmlns="b817b00b-f121-400f-976b-40959b1c7d1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22" ma:contentTypeDescription="Create a new document." ma:contentTypeScope="" ma:versionID="27a1faeef0c4e2bc900283ebfb61cc4f">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2510a8e0fc02680122ae3992385ab778"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MediaServiceDateTaken" minOccurs="0"/>
                <xsd:element ref="ns3:SharedWithUsers" minOccurs="0"/>
                <xsd:element ref="ns3:SharedWithDetails" minOccurs="0"/>
                <xsd:element ref="ns2:MCpostID" minOccurs="0"/>
                <xsd:element ref="ns2:MCpostdate" minOccurs="0"/>
                <xsd:element ref="ns2:Recipients" minOccurs="0"/>
                <xsd:element ref="ns2:MediaServiceBillingMetadata"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CpostID" ma:index="24" nillable="true" ma:displayName="MC post ID" ma:format="Dropdown" ma:internalName="MCpostID">
      <xsd:simpleType>
        <xsd:restriction base="dms:Text">
          <xsd:maxLength value="255"/>
        </xsd:restriction>
      </xsd:simpleType>
    </xsd:element>
    <xsd:element name="MCpostdate" ma:index="25" nillable="true" ma:displayName="MC post date " ma:format="Dropdown" ma:internalName="MCpostdate">
      <xsd:simpleType>
        <xsd:restriction base="dms:Text">
          <xsd:maxLength value="255"/>
        </xsd:restriction>
      </xsd:simpleType>
    </xsd:element>
    <xsd:element name="Recipients" ma:index="26" nillable="true" ma:displayName="Recipients " ma:format="Dropdown" ma:internalName="Recipients">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Text"/>
      </xsd:simpleType>
    </xsd:element>
    <xsd:element name="HasDigitalSignature" ma:index="28" nillable="true" ma:displayName="Signed electronically" ma:internalName="HasDigitalSignature" ma:readOnly="true">
      <xsd:simpleType>
        <xsd:restriction base="dms:Boolean"/>
      </xsd:simpleType>
    </xsd:element>
    <xsd:element name="DigitalSignatureProvider" ma:index="29" nillable="true" ma:displayName="Signature provider" ma:internalName="DigitalSignatureProvider"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2642221-0cbc-45a0-a534-f2e154e1d76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4C2F1D-3E2C-4317-933E-F88DB80F0921}">
  <ds:schemaRefs>
    <ds:schemaRef ds:uri="b817b00b-f121-400f-976b-40959b1c7d14"/>
    <ds:schemaRef ds:uri="http://schemas.microsoft.com/office/2006/metadata/properties"/>
    <ds:schemaRef ds:uri="http://schemas.openxmlformats.org/package/2006/metadata/core-properties"/>
    <ds:schemaRef ds:uri="324d2b90-11f2-4fdf-990a-54fa46247cf8"/>
    <ds:schemaRef ds:uri="http://schemas.microsoft.com/office/2006/documentManagement/types"/>
    <ds:schemaRef ds:uri="http://purl.org/dc/elements/1.1/"/>
    <ds:schemaRef ds:uri="http://www.w3.org/XML/1998/namespace"/>
    <ds:schemaRef ds:uri="http://purl.org/dc/terms/"/>
    <ds:schemaRef ds:uri="http://schemas.microsoft.com/office/infopath/2007/PartnerControls"/>
    <ds:schemaRef ds:uri="http://schemas.microsoft.com/sharepoint/v3"/>
    <ds:schemaRef ds:uri="http://purl.org/dc/dcmitype/"/>
  </ds:schemaRefs>
</ds:datastoreItem>
</file>

<file path=customXml/itemProps2.xml><?xml version="1.0" encoding="utf-8"?>
<ds:datastoreItem xmlns:ds="http://schemas.openxmlformats.org/officeDocument/2006/customXml" ds:itemID="{174CE2E5-2E76-43CD-AF89-5CDF0325BB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24d2b90-11f2-4fdf-990a-54fa46247cf8"/>
    <ds:schemaRef ds:uri="b817b00b-f121-400f-976b-40959b1c7d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BD7268-487E-4D6C-A3AD-0EE74F0C162A}">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LIGHT MODE</Template>
  <TotalTime>0</TotalTime>
  <Words>13903</Words>
  <Application>Microsoft Office PowerPoint</Application>
  <PresentationFormat>Widescreen</PresentationFormat>
  <Paragraphs>1333</Paragraphs>
  <Slides>62</Slides>
  <Notes>46</Notes>
  <HiddenSlides>2</HiddenSlides>
  <MMClips>1</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62</vt:i4>
      </vt:variant>
    </vt:vector>
  </HeadingPairs>
  <TitlesOfParts>
    <vt:vector size="82" baseType="lpstr">
      <vt:lpstr>Aptos</vt:lpstr>
      <vt:lpstr>Arial</vt:lpstr>
      <vt:lpstr>Calibri</vt:lpstr>
      <vt:lpstr>Courier New</vt:lpstr>
      <vt:lpstr>Segoe</vt:lpstr>
      <vt:lpstr>Segoe Sans Display</vt:lpstr>
      <vt:lpstr>Segoe Sans Display Semibold</vt:lpstr>
      <vt:lpstr>Segoe UI</vt:lpstr>
      <vt:lpstr>Segoe UI Light</vt:lpstr>
      <vt:lpstr>Segoe UI Semibold</vt:lpstr>
      <vt:lpstr>System Font Regular</vt:lpstr>
      <vt:lpstr>Times New Roman</vt:lpstr>
      <vt:lpstr>Wingdings</vt:lpstr>
      <vt:lpstr>LIGHT MODE</vt:lpstr>
      <vt:lpstr>1_LIGHT MODE</vt:lpstr>
      <vt:lpstr>1_Microsoft AI Tour 16:9 Template Light</vt:lpstr>
      <vt:lpstr>1_Copilot Theme</vt:lpstr>
      <vt:lpstr>MS Ignite 16:9 Template Light</vt:lpstr>
      <vt:lpstr>1_Microsoft 365 Copilot Template Diamond Edition</vt:lpstr>
      <vt:lpstr>3_LIGHT MODE</vt:lpstr>
      <vt:lpstr>Speaker notes</vt:lpstr>
      <vt:lpstr>Microsoft 365 Copilot Technical Readiness Guide</vt:lpstr>
      <vt:lpstr>Table of contents</vt:lpstr>
      <vt:lpstr>The journey to becoming AI powered</vt:lpstr>
      <vt:lpstr>Microsoft 365 Copilot implementation</vt:lpstr>
      <vt:lpstr>Essentials for Copilot success</vt:lpstr>
      <vt:lpstr>Implementation overview</vt:lpstr>
      <vt:lpstr>Microsoft 365 Copilot</vt:lpstr>
      <vt:lpstr>Implementation project summary</vt:lpstr>
      <vt:lpstr>Get ready</vt:lpstr>
      <vt:lpstr>Perform the  Microsoft 365 Copilot Optimization Assessment</vt:lpstr>
      <vt:lpstr>Perform the Microsoft 365 Copilot Optimization Assessment</vt:lpstr>
      <vt:lpstr>Address security, governance, and data access questions</vt:lpstr>
      <vt:lpstr>Address security, governance,  and data access questions</vt:lpstr>
      <vt:lpstr>Build Microsoft 365 Copilot implementation plan</vt:lpstr>
      <vt:lpstr>Build an implementation plan</vt:lpstr>
      <vt:lpstr>Use SharePoint Advanced Management to get your organization ready for Copilot</vt:lpstr>
      <vt:lpstr>Onboard &amp; engage</vt:lpstr>
      <vt:lpstr>Apply appropriate Data Security controls</vt:lpstr>
      <vt:lpstr>Address internal user oversharing concerns for M365 Copilot deployment</vt:lpstr>
      <vt:lpstr>Options to secure and govern Microsoft 365 Copilot</vt:lpstr>
      <vt:lpstr>Address internal oversharing concerns in Microsoft 365 Copilot </vt:lpstr>
      <vt:lpstr>Address internal oversharing concerns in Microsoft 365 Copilot</vt:lpstr>
      <vt:lpstr>Secure and Govern Microsoft 365 Copilot licensing</vt:lpstr>
      <vt:lpstr>Prepare your organization for Microsoft 365 Copilot with setup guides</vt:lpstr>
      <vt:lpstr>Readout to the shared team</vt:lpstr>
      <vt:lpstr>Onboard &amp; engage: Setup guides</vt:lpstr>
      <vt:lpstr>Onboard &amp; engage: Deploy apps/configure channel</vt:lpstr>
      <vt:lpstr>Microsoft 365 Apps: Leverage App Assure if you encounter in application compatibility issue moving to a monthly update channel!</vt:lpstr>
      <vt:lpstr>Onboard &amp; engage: Assign licenses</vt:lpstr>
      <vt:lpstr>Pinning Copilot</vt:lpstr>
      <vt:lpstr>Assign permissions by role (usage reports)</vt:lpstr>
      <vt:lpstr>Onboard &amp; engage: Assign permissions by role</vt:lpstr>
      <vt:lpstr>Deliver impact</vt:lpstr>
      <vt:lpstr>Establish a service management plan</vt:lpstr>
      <vt:lpstr>Deliver impact: Establish service management plan</vt:lpstr>
      <vt:lpstr>Shared deliverable: Service Health Reviews</vt:lpstr>
      <vt:lpstr>Analyze usage reports</vt:lpstr>
      <vt:lpstr>Deliver impact: Access usage reports</vt:lpstr>
      <vt:lpstr>Deliver impact: Analyze usage reports</vt:lpstr>
      <vt:lpstr>Copilot Analytics – Measure the impact of Copilot and agents on your business</vt:lpstr>
      <vt:lpstr>Extend &amp; optimize</vt:lpstr>
      <vt:lpstr>Design, build, and deploy agents</vt:lpstr>
      <vt:lpstr>Extend &amp; optimize: Design, build, and deploy agents</vt:lpstr>
      <vt:lpstr>Copilot Studio in a Day</vt:lpstr>
      <vt:lpstr>Next steps &amp; resources</vt:lpstr>
      <vt:lpstr>Microsoft investments to accelerate your time to value</vt:lpstr>
      <vt:lpstr>PowerPoint Presentation</vt:lpstr>
      <vt:lpstr>Skilling experiences</vt:lpstr>
      <vt:lpstr>Functional scenario guidance</vt:lpstr>
      <vt:lpstr>Training and documentation by phase</vt:lpstr>
      <vt:lpstr>Links to learn more (1 of 2)</vt:lpstr>
      <vt:lpstr>Links to learn more (2 of 2)</vt:lpstr>
      <vt:lpstr>MICROSOFT 365 COPILOT TECHNICAL READINESS Modern Management of Microsoft 365 Apps</vt:lpstr>
      <vt:lpstr>Microsoft 365 Apps | update channels Choosing the right update channel that best fits the needs of your organization</vt:lpstr>
      <vt:lpstr>Modern management: Monthly Enterprise Channel</vt:lpstr>
      <vt:lpstr>Myths vs reality: semi-annual enterprise channel</vt:lpstr>
      <vt:lpstr>Making the move to monthly</vt:lpstr>
      <vt:lpstr>Best practices: moving to monthly No need to reinvent the wheel, leverage tried and true update methodologies</vt:lpstr>
      <vt:lpstr>Confidently use Microsoft 365 Copilot with App Assure</vt:lpstr>
      <vt:lpstr>Management tools for Microsoft 365 Apps Planning your update management strategy</vt:lpstr>
      <vt:lpstr>The benefits of cloud update Microsoft 365 Apps admin center (config.office.com)</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2025-09-12T19:18:25Z</dcterms:created>
  <dcterms:modified xsi:type="dcterms:W3CDTF">2025-09-19T20:04:19Z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Application">
    <vt:lpwstr>Microsoft Azure Information Protection</vt:lpwstr>
  </property>
  <property fmtid="{D5CDD505-2E9C-101B-9397-08002B2CF9AE}" pid="3" name="MSIP_Label_f42aa342-8706-4288-bd11-ebb85995028c_Ref">
    <vt:lpwstr>https://api.informationprotection.azure.com/api/72f988bf-86f1-41af-91ab-2d7cd011db47</vt:lpwstr>
  </property>
  <property fmtid="{D5CDD505-2E9C-101B-9397-08002B2CF9AE}" pid="4" name="MSIP_Label_f42aa342-8706-4288-bd11-ebb85995028c_Enabled">
    <vt:lpwstr>True</vt:lpwstr>
  </property>
  <property fmtid="{D5CDD505-2E9C-101B-9397-08002B2CF9AE}" pid="5" name="Campaign">
    <vt:lpwstr/>
  </property>
  <property fmtid="{D5CDD505-2E9C-101B-9397-08002B2CF9AE}" pid="6" name="Event Location">
    <vt:lpwstr/>
  </property>
  <property fmtid="{D5CDD505-2E9C-101B-9397-08002B2CF9AE}" pid="7" name="IsMyDocuments">
    <vt:bool>true</vt:bool>
  </property>
  <property fmtid="{D5CDD505-2E9C-101B-9397-08002B2CF9AE}" pid="8" name="MSIP_Label_f42aa342-8706-4288-bd11-ebb85995028c_SiteId">
    <vt:lpwstr>72f988bf-86f1-41af-91ab-2d7cd011db47</vt:lpwstr>
  </property>
  <property fmtid="{D5CDD505-2E9C-101B-9397-08002B2CF9AE}" pid="9" name="Sensitivity">
    <vt:lpwstr>General</vt:lpwstr>
  </property>
  <property fmtid="{D5CDD505-2E9C-101B-9397-08002B2CF9AE}" pid="10" name="MSIP_Label_f42aa342-8706-4288-bd11-ebb85995028c_Name">
    <vt:lpwstr>General</vt:lpwstr>
  </property>
  <property fmtid="{D5CDD505-2E9C-101B-9397-08002B2CF9AE}" pid="11" name="TemplateUrl">
    <vt:lpwstr/>
  </property>
  <property fmtid="{D5CDD505-2E9C-101B-9397-08002B2CF9AE}" pid="12" name="xd_ProgID">
    <vt:lpwstr/>
  </property>
  <property fmtid="{D5CDD505-2E9C-101B-9397-08002B2CF9AE}" pid="13" name="Event Venue">
    <vt:lpwstr/>
  </property>
  <property fmtid="{D5CDD505-2E9C-101B-9397-08002B2CF9AE}" pid="14" name="MSIP_Label_f42aa342-8706-4288-bd11-ebb85995028c_SetDate">
    <vt:lpwstr>2017-08-29T14:27:20.8568347-07:00</vt:lpwstr>
  </property>
  <property fmtid="{D5CDD505-2E9C-101B-9397-08002B2CF9AE}" pid="15" name="TriggerFlowInfo">
    <vt:lpwstr/>
  </property>
  <property fmtid="{D5CDD505-2E9C-101B-9397-08002B2CF9AE}" pid="16" name="Audience">
    <vt:lpwstr/>
  </property>
  <property fmtid="{D5CDD505-2E9C-101B-9397-08002B2CF9AE}" pid="17" name="xd_Signature">
    <vt:lpwstr/>
  </property>
  <property fmtid="{D5CDD505-2E9C-101B-9397-08002B2CF9AE}" pid="18" name="ContentTypeId">
    <vt:lpwstr>0x010100CAB4D63BEF6CE74A98DE71B79A4EFA2E</vt:lpwstr>
  </property>
  <property fmtid="{D5CDD505-2E9C-101B-9397-08002B2CF9AE}" pid="19" name="MSIP_Label_f42aa342-8706-4288-bd11-ebb85995028c_Owner">
    <vt:lpwstr>maryfj@microsoft.com</vt:lpwstr>
  </property>
  <property fmtid="{D5CDD505-2E9C-101B-9397-08002B2CF9AE}" pid="20" name="MediaServiceImageTags">
    <vt:lpwstr/>
  </property>
  <property fmtid="{D5CDD505-2E9C-101B-9397-08002B2CF9AE}" pid="21" name="_ExtendedDescription">
    <vt:lpwstr/>
  </property>
  <property fmtid="{D5CDD505-2E9C-101B-9397-08002B2CF9AE}" pid="22" name="MSIP_Label_f42aa342-8706-4288-bd11-ebb85995028c_Extended_MSFT_Method">
    <vt:lpwstr>Automatic</vt:lpwstr>
  </property>
  <property fmtid="{D5CDD505-2E9C-101B-9397-08002B2CF9AE}" pid="23" name="Product">
    <vt:lpwstr/>
  </property>
  <property fmtid="{D5CDD505-2E9C-101B-9397-08002B2CF9AE}" pid="24" name="Track">
    <vt:lpwstr/>
  </property>
  <property fmtid="{D5CDD505-2E9C-101B-9397-08002B2CF9AE}" pid="25" name="ComplianceAssetId">
    <vt:lpwstr/>
  </property>
  <property fmtid="{D5CDD505-2E9C-101B-9397-08002B2CF9AE}" pid="26" name="Event1">
    <vt:lpwstr>622;#Unassigned|2c8af875-f38a-40b8-a0a9-056aed3fc8c0</vt:lpwstr>
  </property>
</Properties>
</file>