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318" r:id="rId6"/>
    <p:sldId id="319" r:id="rId7"/>
    <p:sldId id="320" r:id="rId8"/>
    <p:sldId id="321" r:id="rId9"/>
    <p:sldId id="322" r:id="rId10"/>
    <p:sldId id="323" r:id="rId11"/>
    <p:sldId id="32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658" autoAdjust="0"/>
  </p:normalViewPr>
  <p:slideViewPr>
    <p:cSldViewPr>
      <p:cViewPr varScale="1">
        <p:scale>
          <a:sx n="120" d="100"/>
          <a:sy n="120" d="100"/>
        </p:scale>
        <p:origin x="1944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7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B802D-C1F3-457E-AB05-0854C67DF166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0228C-62B1-47D5-9ACC-2CEEC92C05C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75662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1550B-B49E-4693-93BF-5A372DB90B0E}" type="datetimeFigureOut">
              <a:rPr lang="en-IE" smtClean="0"/>
              <a:t>02/12/2025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E9322-D628-4389-9BBA-E8FE1C9B1447}" type="slidenum">
              <a:rPr lang="en-IE" smtClean="0"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526152"/>
            <a:ext cx="8352928" cy="233169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br>
              <a:rPr lang="en-GB" b="1" dirty="0"/>
            </a:br>
            <a:br>
              <a:rPr lang="en-GB" b="1" dirty="0"/>
            </a:br>
            <a:r>
              <a:rPr lang="en-GB" b="1" dirty="0"/>
              <a:t>Comments on </a:t>
            </a:r>
            <a:br>
              <a:rPr lang="en-GB" b="1" dirty="0"/>
            </a:br>
            <a:r>
              <a:rPr lang="en-US" b="1" dirty="0"/>
              <a:t>The ECB’s Toolkit for Market </a:t>
            </a:r>
            <a:r>
              <a:rPr lang="en-US" b="1" dirty="0" err="1"/>
              <a:t>Stabilisation</a:t>
            </a:r>
            <a:br>
              <a:rPr lang="en-US" b="1" dirty="0"/>
            </a:br>
            <a:br>
              <a:rPr lang="en-GB" dirty="0"/>
            </a:b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en-IE" dirty="0"/>
          </a:p>
          <a:p>
            <a:r>
              <a:rPr lang="en-IE" dirty="0"/>
              <a:t>Karl Whelan</a:t>
            </a:r>
          </a:p>
          <a:p>
            <a:r>
              <a:rPr lang="en-IE" dirty="0"/>
              <a:t>University College Dublin</a:t>
            </a:r>
          </a:p>
          <a:p>
            <a:r>
              <a:rPr lang="en-IE" dirty="0"/>
              <a:t>ECON Committee Presentation </a:t>
            </a:r>
          </a:p>
          <a:p>
            <a:r>
              <a:rPr lang="en-IE" dirty="0"/>
              <a:t>December 3, 2025</a:t>
            </a:r>
          </a:p>
          <a:p>
            <a:endParaRPr lang="en-IE" dirty="0"/>
          </a:p>
          <a:p>
            <a:endParaRPr lang="en-I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53C00-D0B9-4144-9E15-C6485A6FA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Why Is This Toolkit Needed?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8455EB-BD81-4CAA-BAD7-31B4279E9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/>
              <a:t>Throughout history, sovereign debt has interacted closely with the government’s money creation powers.</a:t>
            </a:r>
          </a:p>
          <a:p>
            <a:pPr lvl="1"/>
            <a:r>
              <a:rPr lang="en-US" sz="2600" dirty="0"/>
              <a:t>Not always in a good way! </a:t>
            </a:r>
          </a:p>
          <a:p>
            <a:pPr lvl="1"/>
            <a:r>
              <a:rPr lang="en-US" sz="2600" dirty="0"/>
              <a:t>Hence safeguards such as the monetary financing prohibition.</a:t>
            </a:r>
          </a:p>
          <a:p>
            <a:r>
              <a:rPr lang="en-US" sz="3000" dirty="0"/>
              <a:t>But without any sovereign backstop, you can get negative spirals leading to default</a:t>
            </a:r>
          </a:p>
          <a:p>
            <a:pPr lvl="1"/>
            <a:r>
              <a:rPr lang="en-US" sz="2600" dirty="0"/>
              <a:t>Doubts about solvency grow </a:t>
            </a:r>
          </a:p>
          <a:p>
            <a:pPr lvl="1"/>
            <a:r>
              <a:rPr lang="en-US" sz="2600" dirty="0" err="1"/>
              <a:t>Realisation</a:t>
            </a:r>
            <a:r>
              <a:rPr lang="en-US" sz="2600" dirty="0"/>
              <a:t> there is no backstop</a:t>
            </a:r>
          </a:p>
          <a:p>
            <a:pPr lvl="1"/>
            <a:r>
              <a:rPr lang="en-US" sz="2600" dirty="0"/>
              <a:t>Yields rise raising the cost of debt finance</a:t>
            </a:r>
          </a:p>
          <a:p>
            <a:pPr lvl="1"/>
            <a:r>
              <a:rPr lang="en-US" sz="2600" dirty="0"/>
              <a:t>Market access is lost</a:t>
            </a:r>
          </a:p>
          <a:p>
            <a:pPr lvl="1"/>
            <a:r>
              <a:rPr lang="en-US" sz="2600" dirty="0"/>
              <a:t>A “self-fulfilling” default occurs.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665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874B3E-E87D-4B6C-85DD-345D5B3C6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05DFF-6E1B-709F-FA3B-DAC58C6CA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/>
              <a:t>Fundamentals vs Equilibrium Choice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79E9D-AADA-C330-89C2-979CA0340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/>
          </a:bodyPr>
          <a:lstStyle/>
          <a:p>
            <a:r>
              <a:rPr lang="en-US" sz="3000" dirty="0"/>
              <a:t>Much of the discussion of OMT/TPI etc. focuses on how the ECB needs to make its own judgement of the </a:t>
            </a:r>
            <a:r>
              <a:rPr lang="en-US" sz="3000" b="1" dirty="0"/>
              <a:t>fundamentals</a:t>
            </a:r>
            <a:r>
              <a:rPr lang="en-US" sz="3000" dirty="0"/>
              <a:t> (with all the ambiguity that goes with that).</a:t>
            </a:r>
          </a:p>
          <a:p>
            <a:r>
              <a:rPr lang="en-US" sz="3000" dirty="0"/>
              <a:t>But the presence of a central bank backstop </a:t>
            </a:r>
            <a:r>
              <a:rPr lang="en-US" sz="3000" b="1" dirty="0"/>
              <a:t>is itself</a:t>
            </a:r>
            <a:r>
              <a:rPr lang="en-US" sz="3000" dirty="0"/>
              <a:t> a key fundamental factor and it helps markets end up at the good rather than bad equilibrium.</a:t>
            </a:r>
          </a:p>
          <a:p>
            <a:r>
              <a:rPr lang="en-US" sz="3000" dirty="0"/>
              <a:t>Schnabel: </a:t>
            </a:r>
            <a:r>
              <a:rPr lang="en-US" sz="3000" i="1" dirty="0"/>
              <a:t>Central bank interventions quickly instill confidence and allow the market to coordinate on the “good” equilibrium once the initial fog of panic and fear has lifted.”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114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C0F220-0193-F1A3-2D94-BB099E72A7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CFCC9-D0EC-A06F-8F63-18BEBA73D6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Discretion and Accountability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9209D-5B1D-8DCD-F297-8E77A77C1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de Boer briefing does a meticulous job of raising many design choices made that have substantial implications with little accountability</a:t>
            </a:r>
          </a:p>
          <a:p>
            <a:pPr lvl="1"/>
            <a:r>
              <a:rPr lang="en-US" sz="2400" dirty="0" err="1"/>
              <a:t>Programme</a:t>
            </a:r>
            <a:r>
              <a:rPr lang="en-US" sz="2400" dirty="0"/>
              <a:t> activation criteria</a:t>
            </a:r>
          </a:p>
          <a:p>
            <a:pPr lvl="1"/>
            <a:r>
              <a:rPr lang="en-US" sz="2400" dirty="0"/>
              <a:t>Use of capital keys</a:t>
            </a:r>
          </a:p>
          <a:p>
            <a:pPr lvl="1"/>
            <a:r>
              <a:rPr lang="en-US" sz="2400" dirty="0"/>
              <a:t>Market neutrality policy</a:t>
            </a:r>
          </a:p>
          <a:p>
            <a:pPr lvl="1"/>
            <a:r>
              <a:rPr lang="en-US" sz="2400" dirty="0"/>
              <a:t>Policy conditionality required for intervention</a:t>
            </a:r>
          </a:p>
          <a:p>
            <a:pPr lvl="1"/>
            <a:r>
              <a:rPr lang="en-US" sz="2400" dirty="0"/>
              <a:t>Credit quality</a:t>
            </a:r>
          </a:p>
          <a:p>
            <a:r>
              <a:rPr lang="en-US" dirty="0"/>
              <a:t>But the Treaty was written over 30 years ago and could not anticipate every policy detail.</a:t>
            </a:r>
          </a:p>
          <a:p>
            <a:r>
              <a:rPr lang="en-US" dirty="0"/>
              <a:t>And ECB is not the only central bank that takes decisions with major political and distributional impact.</a:t>
            </a:r>
          </a:p>
        </p:txBody>
      </p:sp>
    </p:spTree>
    <p:extLst>
      <p:ext uri="{BB962C8B-B14F-4D97-AF65-F5344CB8AC3E}">
        <p14:creationId xmlns:p14="http://schemas.microsoft.com/office/powerpoint/2010/main" val="2999840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341A8-F0A8-C3FF-EDC0-3BDB4A94B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B6F3F-1853-BAF3-CC72-1E27E5C24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/>
              <a:t>A Small Quibble: Eligible Collateral and Market Ratings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F51BF-B516-A9DE-4EF5-DB7319D16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en-US" sz="3000" dirty="0"/>
              <a:t>The paper suggests 2005 switch to market-based ratings to decide eligibility and haircuts for sovereign bonds in ECB operations was a major cause of the euro crisis.</a:t>
            </a:r>
          </a:p>
          <a:p>
            <a:r>
              <a:rPr lang="en-US" sz="3000" dirty="0"/>
              <a:t>I don’t think so.</a:t>
            </a:r>
          </a:p>
          <a:p>
            <a:pPr lvl="1"/>
            <a:r>
              <a:rPr lang="en-US" sz="2600" dirty="0"/>
              <a:t>Cited evidence points to a 20bp effect.  </a:t>
            </a:r>
          </a:p>
          <a:p>
            <a:pPr lvl="1"/>
            <a:r>
              <a:rPr lang="en-US" sz="2600" dirty="0"/>
              <a:t>Only time sovereigns were deemed ineligible (Greece) they were still used as ELA collateral.</a:t>
            </a:r>
          </a:p>
          <a:p>
            <a:pPr lvl="1"/>
            <a:r>
              <a:rPr lang="en-US" sz="2600" dirty="0"/>
              <a:t>Default and redenomination fears combined with absence of a central bank backstop drove the crisis.</a:t>
            </a:r>
          </a:p>
        </p:txBody>
      </p:sp>
    </p:spTree>
    <p:extLst>
      <p:ext uri="{BB962C8B-B14F-4D97-AF65-F5344CB8AC3E}">
        <p14:creationId xmlns:p14="http://schemas.microsoft.com/office/powerpoint/2010/main" val="758594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0180D-9E05-6604-2A25-AE7B03D28D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B8D4A-5267-F042-C1F5-FAEEC5100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ECJ and Article 123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7C760-C8C3-4A2A-59A0-B0AEC3CFF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en-US" dirty="0"/>
              <a:t>A long-term question: How much sovereign debt can the </a:t>
            </a:r>
            <a:r>
              <a:rPr lang="en-US" dirty="0" err="1"/>
              <a:t>Eurosystem</a:t>
            </a:r>
            <a:r>
              <a:rPr lang="en-US" dirty="0"/>
              <a:t> own without violating Article 123?</a:t>
            </a:r>
          </a:p>
          <a:p>
            <a:r>
              <a:rPr lang="en-US" dirty="0"/>
              <a:t>2018 </a:t>
            </a:r>
            <a:r>
              <a:rPr lang="en-US" i="1" dirty="0"/>
              <a:t>Weiss</a:t>
            </a:r>
            <a:r>
              <a:rPr lang="en-US" dirty="0"/>
              <a:t> judgement not as comforting as many think</a:t>
            </a:r>
          </a:p>
          <a:p>
            <a:pPr lvl="1"/>
            <a:r>
              <a:rPr lang="en-US" dirty="0"/>
              <a:t>Cited one-third ownership limits (now blown past)</a:t>
            </a:r>
          </a:p>
          <a:p>
            <a:pPr lvl="1"/>
            <a:r>
              <a:rPr lang="en-US" dirty="0"/>
              <a:t>Cited exclusion of low-rated bonds</a:t>
            </a:r>
          </a:p>
          <a:p>
            <a:pPr lvl="1"/>
            <a:r>
              <a:rPr lang="en-US" dirty="0"/>
              <a:t>Implicitly assumed absolute ceiling of one-half ownership share.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511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5618A-64A9-668C-6F43-8DAFD059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9262C-A9AF-E711-2A5E-ED84A2F8C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/>
              <a:t>Faster Divestment of Sovereign Holdings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4A5E1-1053-E160-EA1C-6F7B3957E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92500"/>
          </a:bodyPr>
          <a:lstStyle/>
          <a:p>
            <a:r>
              <a:rPr lang="en-US" dirty="0"/>
              <a:t>In the current relatively calm times, I think the </a:t>
            </a:r>
            <a:r>
              <a:rPr lang="en-US" dirty="0" err="1"/>
              <a:t>Eurosystem</a:t>
            </a:r>
            <a:r>
              <a:rPr lang="en-US" dirty="0"/>
              <a:t> should accelerate its divestment of sovereign bonds.</a:t>
            </a:r>
          </a:p>
          <a:p>
            <a:r>
              <a:rPr lang="en-US" dirty="0"/>
              <a:t>Actively sell bonds as well as allow holdings to mature.</a:t>
            </a:r>
          </a:p>
          <a:p>
            <a:pPr lvl="1"/>
            <a:r>
              <a:rPr lang="en-US" dirty="0"/>
              <a:t>Provides more space to use the “big bazooka” without running into </a:t>
            </a:r>
            <a:r>
              <a:rPr lang="en-US" i="1" dirty="0"/>
              <a:t>Weiss</a:t>
            </a:r>
            <a:r>
              <a:rPr lang="en-US" dirty="0"/>
              <a:t>-related legal problems.</a:t>
            </a:r>
          </a:p>
          <a:p>
            <a:pPr lvl="1"/>
            <a:r>
              <a:rPr lang="en-US" dirty="0"/>
              <a:t>If this “QT” policy impacts market rates, there is room to cut the deposit rate in response</a:t>
            </a:r>
          </a:p>
          <a:p>
            <a:r>
              <a:rPr lang="en-US" dirty="0"/>
              <a:t>Time to make the umbrella good and sturdy for when the rain inevitably comes.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736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9C724-790E-C7F3-391D-58503A5C75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C0DF6-9194-5971-4D93-FFF8185EF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1897"/>
            <a:ext cx="8229600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dirty="0"/>
              <a:t>The ECB and the Parliament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B2F3E-74B4-0D7D-4CBE-992F44140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92500"/>
          </a:bodyPr>
          <a:lstStyle/>
          <a:p>
            <a:r>
              <a:rPr lang="en-US" dirty="0"/>
              <a:t>Market stabilization is a tricky area for the ECB.</a:t>
            </a:r>
          </a:p>
          <a:p>
            <a:pPr lvl="1"/>
            <a:r>
              <a:rPr lang="en-US" dirty="0"/>
              <a:t>Best to let it make subjective judgements at times of crisis rather than set strict criteria for interventions.</a:t>
            </a:r>
          </a:p>
          <a:p>
            <a:pPr lvl="1"/>
            <a:r>
              <a:rPr lang="en-US" dirty="0"/>
              <a:t>And micromanaging of operational details by the Parliament is not constructive or desirable.</a:t>
            </a:r>
          </a:p>
          <a:p>
            <a:r>
              <a:rPr lang="en-US" dirty="0"/>
              <a:t>Should the Parliament do more?</a:t>
            </a:r>
          </a:p>
          <a:p>
            <a:pPr lvl="1"/>
            <a:r>
              <a:rPr lang="en-US" dirty="0"/>
              <a:t>Attend more meetings (e.g. ECB Bond Market Contact Group)? I’m not sure. There is a major issue of economies of scope.</a:t>
            </a:r>
          </a:p>
          <a:p>
            <a:pPr lvl="1"/>
            <a:r>
              <a:rPr lang="en-US" dirty="0"/>
              <a:t>It can and should make the Monetary Dialogue meetings more effective than they are.</a:t>
            </a:r>
          </a:p>
        </p:txBody>
      </p:sp>
    </p:spTree>
    <p:extLst>
      <p:ext uri="{BB962C8B-B14F-4D97-AF65-F5344CB8AC3E}">
        <p14:creationId xmlns:p14="http://schemas.microsoft.com/office/powerpoint/2010/main" val="3561497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BEA1102F32E4F82C31E3E35998F19" ma:contentTypeVersion="4" ma:contentTypeDescription="Create a new document." ma:contentTypeScope="" ma:versionID="5162c83c37ebf538f02334fada2d8463">
  <xsd:schema xmlns:xsd="http://www.w3.org/2001/XMLSchema" xmlns:xs="http://www.w3.org/2001/XMLSchema" xmlns:p="http://schemas.microsoft.com/office/2006/metadata/properties" xmlns:ns3="10de4e28-1e4a-4ecb-927e-3c1504cd40a1" targetNamespace="http://schemas.microsoft.com/office/2006/metadata/properties" ma:root="true" ma:fieldsID="62680d599926bdb982830af15a5d8a2a" ns3:_="">
    <xsd:import namespace="10de4e28-1e4a-4ecb-927e-3c1504cd40a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de4e28-1e4a-4ecb-927e-3c1504cd40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419403-7BB0-483E-B98B-DD19918C70E7}">
  <ds:schemaRefs>
    <ds:schemaRef ds:uri="http://purl.org/dc/terms/"/>
    <ds:schemaRef ds:uri="http://purl.org/dc/dcmitype/"/>
    <ds:schemaRef ds:uri="10de4e28-1e4a-4ecb-927e-3c1504cd40a1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A37B7FA-19D4-427E-879F-AEC4731E00E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99B1921-FBE8-45F3-995B-021335EFBD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0de4e28-1e4a-4ecb-927e-3c1504cd40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597</Words>
  <Application>Microsoft Macintosh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  Comments on  The ECB’s Toolkit for Market Stabilisation  </vt:lpstr>
      <vt:lpstr>Why Is This Toolkit Needed?</vt:lpstr>
      <vt:lpstr>Fundamentals vs Equilibrium Choice</vt:lpstr>
      <vt:lpstr>Discretion and Accountability</vt:lpstr>
      <vt:lpstr>A Small Quibble: Eligible Collateral and Market Ratings</vt:lpstr>
      <vt:lpstr>ECJ and Article 123</vt:lpstr>
      <vt:lpstr>Faster Divestment of Sovereign Holdings</vt:lpstr>
      <vt:lpstr>The ECB and the Parliament</vt:lpstr>
    </vt:vector>
  </TitlesOfParts>
  <Company>UCD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Fiscal Dominance?</dc:title>
  <dc:creator>Karl Home Desktop</dc:creator>
  <cp:lastModifiedBy>SABOL Maja</cp:lastModifiedBy>
  <cp:revision>127</cp:revision>
  <dcterms:created xsi:type="dcterms:W3CDTF">2010-11-28T16:44:35Z</dcterms:created>
  <dcterms:modified xsi:type="dcterms:W3CDTF">2025-12-02T13:29:21Z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0x01010076DBEA1102F32E4F82C31E3E35998F19</vt:lpwstr>
  </property>
</Properties>
</file>