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</p:sldMasterIdLst>
  <p:notesMasterIdLst>
    <p:notesMasterId r:id="rId24"/>
  </p:notesMasterIdLst>
  <p:handoutMasterIdLst>
    <p:handoutMasterId r:id="rId25"/>
  </p:handoutMasterIdLst>
  <p:sldIdLst>
    <p:sldId id="256" r:id="rId6"/>
    <p:sldId id="278" r:id="rId7"/>
    <p:sldId id="261" r:id="rId8"/>
    <p:sldId id="262" r:id="rId9"/>
    <p:sldId id="264" r:id="rId10"/>
    <p:sldId id="266" r:id="rId11"/>
    <p:sldId id="267" r:id="rId12"/>
    <p:sldId id="279" r:id="rId13"/>
    <p:sldId id="269" r:id="rId14"/>
    <p:sldId id="270" r:id="rId15"/>
    <p:sldId id="271" r:id="rId16"/>
    <p:sldId id="272" r:id="rId17"/>
    <p:sldId id="274" r:id="rId18"/>
    <p:sldId id="277" r:id="rId19"/>
    <p:sldId id="273" r:id="rId20"/>
    <p:sldId id="276" r:id="rId21"/>
    <p:sldId id="268" r:id="rId22"/>
    <p:sldId id="260" r:id="rId23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185D4-FE57-4DD6-89B5-CEC1B817D74F}" v="21" dt="2021-12-07T12:36:29.974"/>
    <p1510:client id="{FF7D4232-FF22-44CD-A368-3BEC29FBE918}" v="13" dt="2021-12-07T11:42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2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7F30-0480-4A98-8580-5A40E105CFDC}" type="datetimeFigureOut">
              <a:rPr lang="nl-BE" smtClean="0"/>
              <a:t>25/04/2022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/>
              <a:t>If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9796-E37B-4F25-9C36-EFD256FAEF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18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BCA78384-C129-4918-8CFF-615F58D8990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Kliknij, aby edytować styly tekstu głównego</a:t>
            </a:r>
          </a:p>
          <a:p>
            <a:pPr lvl="1"/>
            <a:r>
              <a:t>Poziom drugi</a:t>
            </a:r>
          </a:p>
          <a:p>
            <a:pPr lvl="2"/>
            <a:r>
              <a:t>Trzeci poziom</a:t>
            </a:r>
          </a:p>
          <a:p>
            <a:pPr lvl="3"/>
            <a:r>
              <a:t>Poziom czwarty</a:t>
            </a:r>
          </a:p>
          <a:p>
            <a:pPr lvl="4"/>
            <a:r>
              <a:t>Piąty poziom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Jeśli Cię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FB813D2-5B63-4088-93E2-E68B26FB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25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Jeśli Cię</a:t>
            </a:r>
          </a:p>
        </p:txBody>
      </p:sp>
    </p:spTree>
    <p:extLst>
      <p:ext uri="{BB962C8B-B14F-4D97-AF65-F5344CB8AC3E}">
        <p14:creationId xmlns:p14="http://schemas.microsoft.com/office/powerpoint/2010/main" val="96417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Jeśli Cię</a:t>
            </a:r>
          </a:p>
        </p:txBody>
      </p:sp>
    </p:spTree>
    <p:extLst>
      <p:ext uri="{BB962C8B-B14F-4D97-AF65-F5344CB8AC3E}">
        <p14:creationId xmlns:p14="http://schemas.microsoft.com/office/powerpoint/2010/main" val="426638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Jeśli Cię</a:t>
            </a:r>
          </a:p>
        </p:txBody>
      </p:sp>
    </p:spTree>
    <p:extLst>
      <p:ext uri="{BB962C8B-B14F-4D97-AF65-F5344CB8AC3E}">
        <p14:creationId xmlns:p14="http://schemas.microsoft.com/office/powerpoint/2010/main" val="108788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Jeśli Cię</a:t>
            </a:r>
          </a:p>
        </p:txBody>
      </p:sp>
    </p:spTree>
    <p:extLst>
      <p:ext uri="{BB962C8B-B14F-4D97-AF65-F5344CB8AC3E}">
        <p14:creationId xmlns:p14="http://schemas.microsoft.com/office/powerpoint/2010/main" val="40089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Jeśli Cię</a:t>
            </a:r>
          </a:p>
        </p:txBody>
      </p:sp>
    </p:spTree>
    <p:extLst>
      <p:ext uri="{BB962C8B-B14F-4D97-AF65-F5344CB8AC3E}">
        <p14:creationId xmlns:p14="http://schemas.microsoft.com/office/powerpoint/2010/main" val="329534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Jeśli Cię</a:t>
            </a:r>
          </a:p>
        </p:txBody>
      </p:sp>
    </p:spTree>
    <p:extLst>
      <p:ext uri="{BB962C8B-B14F-4D97-AF65-F5344CB8AC3E}">
        <p14:creationId xmlns:p14="http://schemas.microsoft.com/office/powerpoint/2010/main" val="151849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Jeśli Cię</a:t>
            </a:r>
          </a:p>
        </p:txBody>
      </p:sp>
    </p:spTree>
    <p:extLst>
      <p:ext uri="{BB962C8B-B14F-4D97-AF65-F5344CB8AC3E}">
        <p14:creationId xmlns:p14="http://schemas.microsoft.com/office/powerpoint/2010/main" val="29136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Jeśli Cię</a:t>
            </a:r>
          </a:p>
        </p:txBody>
      </p:sp>
    </p:spTree>
    <p:extLst>
      <p:ext uri="{BB962C8B-B14F-4D97-AF65-F5344CB8AC3E}">
        <p14:creationId xmlns:p14="http://schemas.microsoft.com/office/powerpoint/2010/main" val="265585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Jeśli Cię</a:t>
            </a:r>
          </a:p>
        </p:txBody>
      </p:sp>
    </p:spTree>
    <p:extLst>
      <p:ext uri="{BB962C8B-B14F-4D97-AF65-F5344CB8AC3E}">
        <p14:creationId xmlns:p14="http://schemas.microsoft.com/office/powerpoint/2010/main" val="173803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Jeśli Cię</a:t>
            </a:r>
          </a:p>
        </p:txBody>
      </p:sp>
    </p:spTree>
    <p:extLst>
      <p:ext uri="{BB962C8B-B14F-4D97-AF65-F5344CB8AC3E}">
        <p14:creationId xmlns:p14="http://schemas.microsoft.com/office/powerpoint/2010/main" val="5408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Jeśli Cię</a:t>
            </a:r>
          </a:p>
        </p:txBody>
      </p:sp>
    </p:spTree>
    <p:extLst>
      <p:ext uri="{BB962C8B-B14F-4D97-AF65-F5344CB8AC3E}">
        <p14:creationId xmlns:p14="http://schemas.microsoft.com/office/powerpoint/2010/main" val="333638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Jeśli Cię</a:t>
            </a:r>
          </a:p>
        </p:txBody>
      </p:sp>
    </p:spTree>
    <p:extLst>
      <p:ext uri="{BB962C8B-B14F-4D97-AF65-F5344CB8AC3E}">
        <p14:creationId xmlns:p14="http://schemas.microsoft.com/office/powerpoint/2010/main" val="363313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Jeśli Cię</a:t>
            </a:r>
          </a:p>
        </p:txBody>
      </p:sp>
    </p:spTree>
    <p:extLst>
      <p:ext uri="{BB962C8B-B14F-4D97-AF65-F5344CB8AC3E}">
        <p14:creationId xmlns:p14="http://schemas.microsoft.com/office/powerpoint/2010/main" val="7837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Jeśli Cię</a:t>
            </a:r>
          </a:p>
        </p:txBody>
      </p:sp>
    </p:spTree>
    <p:extLst>
      <p:ext uri="{BB962C8B-B14F-4D97-AF65-F5344CB8AC3E}">
        <p14:creationId xmlns:p14="http://schemas.microsoft.com/office/powerpoint/2010/main" val="267765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Jeśli Cię</a:t>
            </a:r>
          </a:p>
        </p:txBody>
      </p:sp>
    </p:spTree>
    <p:extLst>
      <p:ext uri="{BB962C8B-B14F-4D97-AF65-F5344CB8AC3E}">
        <p14:creationId xmlns:p14="http://schemas.microsoft.com/office/powerpoint/2010/main" val="3904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Tytuł „miejsce”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Dodatkowy tekst tutaj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Dziękujemy Wam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Pytania i odpowiedzi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Запазено място за текста на заглавието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Допълнителен текст тук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70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145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39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Иракнете Иа редактиране на основното Иаглавие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Илрсивкт или текстИт нараграграте отиде тлк и тк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Илрсивкт или текстИт нараграграте отиде тлк и тк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Илрсивкт или текстИт нараграграте отиде тлк и тк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291566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15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37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83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8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0947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552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Благодарим Ви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Въпроси и отговори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4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Kliknij, aby edytować styl tytułów Master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Pociski lub tekst ustępu, które należy przejść tutaj i tutaj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Pociski lub tekst ustępu, które należy przejść tutaj i tutaj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Pociski lub tekst ustępu, które należy przejść tutaj i tutaj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Kliknij, aby edytować tytuł główny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Иракнете, Иа да редактирате стила на главното Иаглавие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ebgate.ec.europa.eu/cas/mobile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manuals/EU_Login_Tutori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U-LOGIN-EXTERNAL-SUPPORT@ec.europa.eu" TargetMode="External"/><Relationship Id="rId4" Type="http://schemas.openxmlformats.org/officeDocument/2006/relationships/hyperlink" Target="https://ec.europa.eu/sfc/sites/default/files/Adding_2_Factor_Authentication_to_your_EU_Login_Account_0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ass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ecas.ec.europa.eu/cas/abou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U-LOGIN-EXTERNAL-SUPPORT@ec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78260" y="2655449"/>
            <a:ext cx="6629013" cy="2493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t>Login Europass i uwierzytelnianie dwuskładnikowe</a:t>
            </a:r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77767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Po </a:t>
            </a:r>
            <a:r>
              <a:rPr dirty="0" err="1"/>
              <a:t>zainstalowaniu</a:t>
            </a:r>
            <a:r>
              <a:rPr dirty="0"/>
              <a:t> </a:t>
            </a:r>
            <a:r>
              <a:rPr dirty="0" err="1"/>
              <a:t>aplikacji</a:t>
            </a:r>
            <a:r>
              <a:rPr dirty="0"/>
              <a:t> </a:t>
            </a:r>
            <a:r>
              <a:rPr dirty="0" err="1"/>
              <a:t>mobilnej</a:t>
            </a:r>
            <a:r>
              <a:rPr dirty="0"/>
              <a:t> EU Login </a:t>
            </a:r>
            <a:r>
              <a:rPr dirty="0" err="1"/>
              <a:t>należy</a:t>
            </a:r>
            <a:r>
              <a:rPr dirty="0"/>
              <a:t> </a:t>
            </a:r>
            <a:r>
              <a:rPr dirty="0" err="1"/>
              <a:t>ją</a:t>
            </a:r>
            <a:r>
              <a:rPr dirty="0"/>
              <a:t> </a:t>
            </a:r>
            <a:r>
              <a:rPr dirty="0" err="1"/>
              <a:t>otworzyć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b="1" dirty="0" err="1"/>
              <a:t>przejść</a:t>
            </a:r>
            <a:r>
              <a:rPr b="1" dirty="0"/>
              <a:t> do </a:t>
            </a:r>
            <a:r>
              <a:rPr b="1" dirty="0" err="1"/>
              <a:t>opcji</a:t>
            </a:r>
            <a:r>
              <a:rPr b="1" dirty="0"/>
              <a:t> „</a:t>
            </a:r>
            <a:r>
              <a:rPr b="1" dirty="0" err="1"/>
              <a:t>Initiialise</a:t>
            </a:r>
            <a:r>
              <a:rPr b="1" dirty="0"/>
              <a:t>”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 err="1"/>
              <a:t>Postępuj</a:t>
            </a:r>
            <a:r>
              <a:rPr dirty="0"/>
              <a:t> </a:t>
            </a:r>
            <a:r>
              <a:rPr dirty="0" err="1"/>
              <a:t>zgodnie</a:t>
            </a:r>
            <a:r>
              <a:rPr dirty="0"/>
              <a:t> z </a:t>
            </a:r>
            <a:r>
              <a:rPr dirty="0" err="1"/>
              <a:t>instrukcjami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ekranie</a:t>
            </a:r>
            <a:r>
              <a:rPr b="1" dirty="0"/>
              <a:t>*</a:t>
            </a:r>
            <a:r>
              <a:rPr dirty="0"/>
              <a:t>. W </a:t>
            </a:r>
            <a:r>
              <a:rPr dirty="0" err="1"/>
              <a:t>przeglądarce</a:t>
            </a:r>
            <a:r>
              <a:rPr dirty="0"/>
              <a:t> </a:t>
            </a:r>
            <a:r>
              <a:rPr dirty="0" err="1"/>
              <a:t>komputera</a:t>
            </a:r>
            <a:r>
              <a:rPr dirty="0"/>
              <a:t> </a:t>
            </a:r>
            <a:r>
              <a:rPr b="1" dirty="0" err="1"/>
              <a:t>przejdź</a:t>
            </a:r>
            <a:r>
              <a:rPr b="1" dirty="0"/>
              <a:t> do </a:t>
            </a:r>
            <a:r>
              <a:rPr b="1" dirty="0" err="1"/>
              <a:t>następującego</a:t>
            </a:r>
            <a:r>
              <a:rPr b="1" dirty="0"/>
              <a:t> </a:t>
            </a:r>
            <a:r>
              <a:rPr b="1" dirty="0" err="1"/>
              <a:t>adresu</a:t>
            </a:r>
            <a:r>
              <a:rPr b="1" dirty="0"/>
              <a:t> URL</a:t>
            </a:r>
            <a:r>
              <a:rPr dirty="0"/>
              <a:t>: </a:t>
            </a:r>
            <a:r>
              <a:rPr dirty="0">
                <a:hlinkClick r:id="rId3"/>
              </a:rPr>
              <a:t>https://webgate.ec.europa.eu/cas/mobile</a:t>
            </a:r>
            <a:r>
              <a:rPr dirty="0" smtClean="0"/>
              <a:t>.</a:t>
            </a:r>
            <a:endParaRPr sz="2000" dirty="0"/>
          </a:p>
          <a:p>
            <a:pPr>
              <a:defRPr sz="2000"/>
            </a:pPr>
            <a:r>
              <a:rPr dirty="0"/>
              <a:t>W </a:t>
            </a:r>
            <a:r>
              <a:rPr dirty="0" err="1"/>
              <a:t>razie</a:t>
            </a:r>
            <a:r>
              <a:rPr dirty="0"/>
              <a:t> </a:t>
            </a:r>
            <a:r>
              <a:rPr dirty="0" err="1"/>
              <a:t>potrzeby</a:t>
            </a:r>
            <a:r>
              <a:rPr lang="pl-PL" dirty="0"/>
              <a:t> uwierzytelnij się ponownie za pomocą swojej nazwy użytkownika i hasła.</a:t>
            </a:r>
            <a:endParaRPr sz="2000" dirty="0"/>
          </a:p>
          <a:p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67" y="2193287"/>
            <a:ext cx="2542640" cy="416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417" y="2384285"/>
            <a:ext cx="2355994" cy="3970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8022" y="223867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283834" y="219328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2" name="TextBox 11"/>
          <p:cNvSpPr txBox="1"/>
          <p:nvPr/>
        </p:nvSpPr>
        <p:spPr>
          <a:xfrm>
            <a:off x="0" y="6327784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/>
              <a:t>*</a:t>
            </a:r>
            <a:r>
              <a:rPr lang="pl-PL" dirty="0"/>
              <a:t>Jeśli zainicjowałeś aplikację mobilną EU Login na innym urządzeniu, zostaniesz poproszony o uwierzytelnienie przy użyciu już zarejestrowanego urządzenia. Należy pamiętać, że aplikacja mobilna EU Login może zarejestrować tylko jedno konto, a konto może zostać zarejestrowane tylko w jednej aplikacji mobilnej.</a:t>
            </a:r>
            <a:endParaRPr sz="140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288DDEE-7080-41AD-A985-01D5F859E105}"/>
              </a:ext>
            </a:extLst>
          </p:cNvPr>
          <p:cNvSpPr txBox="1">
            <a:spLocks/>
          </p:cNvSpPr>
          <p:nvPr/>
        </p:nvSpPr>
        <p:spPr>
          <a:xfrm>
            <a:off x="492668" y="154029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Na obu urządzeniach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652" y="112167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Dodanie uwierzytelniania dwuskładnikowego</a:t>
            </a:r>
            <a:endParaRPr sz="36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71" y="1808164"/>
            <a:ext cx="740651" cy="740651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6429676" y="3619099"/>
            <a:ext cx="667810" cy="203964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1030" y="1954986"/>
            <a:ext cx="376341" cy="376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1" y="1800266"/>
            <a:ext cx="821723" cy="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327710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Kliknij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Dodaj</a:t>
            </a:r>
            <a:r>
              <a:rPr b="1" dirty="0"/>
              <a:t> </a:t>
            </a:r>
            <a:r>
              <a:rPr b="1" dirty="0" err="1"/>
              <a:t>urządzenie</a:t>
            </a:r>
            <a:r>
              <a:rPr b="1" dirty="0"/>
              <a:t> </a:t>
            </a:r>
            <a:r>
              <a:rPr b="1" dirty="0" err="1"/>
              <a:t>mobilne</a:t>
            </a:r>
            <a:r>
              <a:rPr dirty="0"/>
              <a:t>” </a:t>
            </a:r>
            <a:endParaRPr sz="2000" dirty="0"/>
          </a:p>
          <a:p>
            <a:pPr>
              <a:defRPr sz="2000"/>
            </a:pPr>
            <a:r>
              <a:rPr dirty="0"/>
              <a:t>W </a:t>
            </a:r>
            <a:r>
              <a:rPr dirty="0" err="1"/>
              <a:t>polu</a:t>
            </a:r>
            <a:r>
              <a:rPr dirty="0"/>
              <a:t> „</a:t>
            </a:r>
            <a:r>
              <a:rPr dirty="0" err="1"/>
              <a:t>Nazwa</a:t>
            </a:r>
            <a:r>
              <a:rPr dirty="0"/>
              <a:t> </a:t>
            </a:r>
            <a:r>
              <a:rPr dirty="0" err="1"/>
              <a:t>urządzenia</a:t>
            </a:r>
            <a:r>
              <a:rPr dirty="0"/>
              <a:t>” </a:t>
            </a:r>
            <a:r>
              <a:rPr b="1" dirty="0" err="1"/>
              <a:t>należy</a:t>
            </a:r>
            <a:r>
              <a:rPr b="1" dirty="0"/>
              <a:t> </a:t>
            </a:r>
            <a:r>
              <a:rPr b="1" dirty="0" err="1"/>
              <a:t>podać</a:t>
            </a:r>
            <a:r>
              <a:rPr b="1" dirty="0"/>
              <a:t> </a:t>
            </a:r>
            <a:r>
              <a:rPr b="1" dirty="0" err="1"/>
              <a:t>nazwę</a:t>
            </a:r>
            <a:r>
              <a:rPr dirty="0"/>
              <a:t>, </a:t>
            </a:r>
            <a:r>
              <a:rPr lang="pl-PL" dirty="0"/>
              <a:t>danego urządzenia </a:t>
            </a:r>
            <a:r>
              <a:rPr dirty="0"/>
              <a:t>(np. </a:t>
            </a:r>
            <a:r>
              <a:rPr lang="pl-PL" dirty="0"/>
              <a:t>Mój </a:t>
            </a:r>
            <a:r>
              <a:rPr dirty="0" err="1"/>
              <a:t>telefon</a:t>
            </a:r>
            <a:r>
              <a:rPr lang="pl-PL" dirty="0"/>
              <a:t>, Mój</a:t>
            </a:r>
            <a:r>
              <a:rPr dirty="0"/>
              <a:t> Android).</a:t>
            </a:r>
            <a:endParaRPr sz="2000" dirty="0"/>
          </a:p>
          <a:p>
            <a:r>
              <a:rPr sz="2000" b="1" dirty="0" err="1"/>
              <a:t>Wpisz</a:t>
            </a:r>
            <a:r>
              <a:rPr sz="2000" b="1" dirty="0"/>
              <a:t> </a:t>
            </a:r>
            <a:r>
              <a:rPr sz="2000" b="1" dirty="0" err="1"/>
              <a:t>kod</a:t>
            </a:r>
            <a:r>
              <a:rPr sz="2000" b="1" dirty="0"/>
              <a:t> PIN </a:t>
            </a:r>
            <a:r>
              <a:rPr sz="2000" b="1" dirty="0" err="1"/>
              <a:t>składający</a:t>
            </a:r>
            <a:r>
              <a:rPr sz="2000" b="1" dirty="0"/>
              <a:t> </a:t>
            </a:r>
            <a:r>
              <a:rPr sz="2000" dirty="0"/>
              <a:t> </a:t>
            </a:r>
            <a:r>
              <a:rPr dirty="0" err="1">
                <a:solidFill>
                  <a:schemeClr val="tx1"/>
                </a:solidFill>
              </a:rPr>
              <a:t>się</a:t>
            </a:r>
            <a:r>
              <a:rPr dirty="0">
                <a:solidFill>
                  <a:schemeClr val="tx1"/>
                </a:solidFill>
              </a:rPr>
              <a:t> z 4 </a:t>
            </a:r>
            <a:r>
              <a:rPr dirty="0" err="1">
                <a:solidFill>
                  <a:schemeClr val="tx1"/>
                </a:solidFill>
              </a:rPr>
              <a:t>cyfr</a:t>
            </a:r>
            <a:r>
              <a:rPr dirty="0">
                <a:solidFill>
                  <a:schemeClr val="tx1"/>
                </a:solidFill>
              </a:rPr>
              <a:t> i </a:t>
            </a:r>
            <a:r>
              <a:rPr dirty="0" err="1">
                <a:solidFill>
                  <a:schemeClr val="tx1"/>
                </a:solidFill>
              </a:rPr>
              <a:t>wpisz</a:t>
            </a:r>
            <a:r>
              <a:rPr dirty="0">
                <a:solidFill>
                  <a:schemeClr val="tx1"/>
                </a:solidFill>
              </a:rPr>
              <a:t> go w </a:t>
            </a:r>
            <a:r>
              <a:rPr dirty="0" err="1">
                <a:solidFill>
                  <a:schemeClr val="tx1"/>
                </a:solidFill>
              </a:rPr>
              <a:t>polu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kodu</a:t>
            </a:r>
            <a:r>
              <a:rPr dirty="0">
                <a:solidFill>
                  <a:schemeClr val="tx1"/>
                </a:solidFill>
              </a:rPr>
              <a:t> PIN (</a:t>
            </a:r>
            <a:r>
              <a:rPr lang="pl-PL" dirty="0">
                <a:solidFill>
                  <a:schemeClr val="tx1"/>
                </a:solidFill>
              </a:rPr>
              <a:t>Ustaw </a:t>
            </a:r>
            <a:r>
              <a:rPr dirty="0" err="1">
                <a:solidFill>
                  <a:schemeClr val="tx1"/>
                </a:solidFill>
              </a:rPr>
              <a:t>kod</a:t>
            </a:r>
            <a:r>
              <a:rPr dirty="0">
                <a:solidFill>
                  <a:schemeClr val="tx1"/>
                </a:solidFill>
              </a:rPr>
              <a:t> PIN, </a:t>
            </a:r>
            <a:r>
              <a:rPr dirty="0" err="1">
                <a:solidFill>
                  <a:schemeClr val="tx1"/>
                </a:solidFill>
              </a:rPr>
              <a:t>który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można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łatwo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zapamiętać</a:t>
            </a:r>
            <a:r>
              <a:rPr dirty="0">
                <a:solidFill>
                  <a:schemeClr val="tx1"/>
                </a:solidFill>
              </a:rPr>
              <a:t>, ale </a:t>
            </a:r>
            <a:r>
              <a:rPr dirty="0" err="1">
                <a:solidFill>
                  <a:schemeClr val="tx1"/>
                </a:solidFill>
              </a:rPr>
              <a:t>trudno</a:t>
            </a:r>
            <a:r>
              <a:rPr dirty="0">
                <a:solidFill>
                  <a:schemeClr val="tx1"/>
                </a:solidFill>
              </a:rPr>
              <a:t> go </a:t>
            </a:r>
            <a:r>
              <a:rPr dirty="0" err="1">
                <a:solidFill>
                  <a:schemeClr val="tx1"/>
                </a:solidFill>
              </a:rPr>
              <a:t>odgadnąć</a:t>
            </a:r>
            <a:r>
              <a:rPr dirty="0">
                <a:solidFill>
                  <a:schemeClr val="tx1"/>
                </a:solidFill>
              </a:rPr>
              <a:t>)</a:t>
            </a:r>
          </a:p>
          <a:p>
            <a:pPr>
              <a:defRPr sz="2000"/>
            </a:pPr>
            <a:r>
              <a:rPr dirty="0" err="1"/>
              <a:t>Wpisz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same 4 </a:t>
            </a:r>
            <a:r>
              <a:rPr dirty="0" err="1"/>
              <a:t>cyfry</a:t>
            </a:r>
            <a:r>
              <a:rPr dirty="0"/>
              <a:t> w </a:t>
            </a:r>
            <a:r>
              <a:rPr dirty="0" err="1"/>
              <a:t>polu</a:t>
            </a:r>
            <a:r>
              <a:rPr dirty="0"/>
              <a:t> </a:t>
            </a:r>
            <a:r>
              <a:rPr dirty="0" err="1"/>
              <a:t>potwierdzenia</a:t>
            </a:r>
            <a:endParaRPr sz="2000" dirty="0"/>
          </a:p>
          <a:p>
            <a:pPr>
              <a:defRPr sz="2000"/>
            </a:pPr>
            <a:r>
              <a:rPr dirty="0"/>
              <a:t>Po </a:t>
            </a:r>
            <a:r>
              <a:rPr dirty="0" err="1"/>
              <a:t>jego</a:t>
            </a:r>
            <a:r>
              <a:rPr dirty="0"/>
              <a:t> </a:t>
            </a:r>
            <a:r>
              <a:rPr dirty="0" err="1"/>
              <a:t>zakończeniu</a:t>
            </a:r>
            <a:r>
              <a:rPr dirty="0"/>
              <a:t> </a:t>
            </a:r>
            <a:r>
              <a:rPr dirty="0" err="1"/>
              <a:t>kliknij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Prześlij</a:t>
            </a:r>
            <a:r>
              <a:rPr dirty="0"/>
              <a:t>”.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08" y="3182351"/>
            <a:ext cx="1731224" cy="1180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32" y="2382408"/>
            <a:ext cx="3292715" cy="406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5810" y="318235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440032" y="23473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0B6AC69-24F0-4623-8344-F57FE880C1AF}"/>
              </a:ext>
            </a:extLst>
          </p:cNvPr>
          <p:cNvSpPr txBox="1">
            <a:spLocks/>
          </p:cNvSpPr>
          <p:nvPr/>
        </p:nvSpPr>
        <p:spPr>
          <a:xfrm>
            <a:off x="469750" y="151199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/>
              <a:t>Na </a:t>
            </a:r>
            <a:r>
              <a:rPr lang="pl-PL" dirty="0"/>
              <a:t>komputerze/laptopie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Dodanie</a:t>
            </a:r>
            <a:r>
              <a:rPr dirty="0"/>
              <a:t> </a:t>
            </a:r>
            <a:r>
              <a:rPr dirty="0" err="1"/>
              <a:t>uwierzytelniania</a:t>
            </a:r>
            <a:r>
              <a:rPr dirty="0"/>
              <a:t> </a:t>
            </a:r>
            <a:r>
              <a:rPr dirty="0" err="1"/>
              <a:t>dwuskładnikowego</a:t>
            </a:r>
            <a:endParaRPr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45" y="1752947"/>
            <a:ext cx="784853" cy="784853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6505303" y="3971109"/>
            <a:ext cx="2508068" cy="10450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6383383" y="4637571"/>
            <a:ext cx="2629988" cy="409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5823284" y="5313145"/>
            <a:ext cx="3190087" cy="27775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5489845" y="5590903"/>
            <a:ext cx="3741241" cy="50188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8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51920" y="3036577"/>
            <a:ext cx="6202582" cy="29104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 sz="2000"/>
            </a:pPr>
            <a:r>
              <a:rPr dirty="0" err="1"/>
              <a:t>Kliknij</a:t>
            </a:r>
            <a:r>
              <a:rPr dirty="0"/>
              <a:t> „</a:t>
            </a:r>
            <a:r>
              <a:rPr lang="pl-PL" b="1" dirty="0"/>
              <a:t>Dalej</a:t>
            </a:r>
            <a:r>
              <a:rPr dirty="0"/>
              <a:t>” </a:t>
            </a:r>
            <a:r>
              <a:rPr lang="pl-PL" dirty="0"/>
              <a:t>na swoim urządzeniu mobilnym.</a:t>
            </a:r>
          </a:p>
          <a:p>
            <a:pPr>
              <a:defRPr sz="2000"/>
            </a:pPr>
            <a:r>
              <a:rPr lang="pl-PL" dirty="0"/>
              <a:t>Skaner kodów QR uruchomi się na urządzeniu mobilnym, a kod QR zostanie wyświetlony na ekranie komputera. </a:t>
            </a:r>
            <a:r>
              <a:rPr lang="pl-PL" b="1" dirty="0"/>
              <a:t>Skieruj aparat telefonu </a:t>
            </a:r>
            <a:r>
              <a:rPr lang="pl-PL" dirty="0"/>
              <a:t>komórkowego na ekran komputera, aż kod QR zostanie rozpoznany</a:t>
            </a:r>
          </a:p>
          <a:p>
            <a:pPr>
              <a:defRPr sz="2000"/>
            </a:pPr>
            <a:r>
              <a:rPr lang="pl-PL" dirty="0"/>
              <a:t>Wprowadź kod PIN, który wybrałeś na swoim urządzeniu mobilnym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kliknij</a:t>
            </a:r>
            <a:r>
              <a:rPr dirty="0"/>
              <a:t> „</a:t>
            </a:r>
            <a:r>
              <a:rPr b="1" dirty="0"/>
              <a:t>Authenticate</a:t>
            </a:r>
            <a:r>
              <a:rPr dirty="0"/>
              <a:t>”.</a:t>
            </a:r>
          </a:p>
          <a:p>
            <a:pPr>
              <a:defRPr sz="2000"/>
            </a:pPr>
            <a:r>
              <a:rPr dirty="0" err="1"/>
              <a:t>Twoja</a:t>
            </a:r>
            <a:r>
              <a:rPr dirty="0"/>
              <a:t> </a:t>
            </a:r>
            <a:r>
              <a:rPr dirty="0" err="1"/>
              <a:t>aplikacja</a:t>
            </a:r>
            <a:r>
              <a:rPr dirty="0"/>
              <a:t> </a:t>
            </a:r>
            <a:r>
              <a:rPr dirty="0" err="1"/>
              <a:t>mobilna</a:t>
            </a:r>
            <a:r>
              <a:rPr dirty="0"/>
              <a:t> EU Login </a:t>
            </a:r>
            <a:r>
              <a:rPr dirty="0" err="1"/>
              <a:t>została</a:t>
            </a:r>
            <a:r>
              <a:rPr dirty="0"/>
              <a:t> </a:t>
            </a:r>
            <a:r>
              <a:rPr dirty="0" err="1"/>
              <a:t>pomyślnie</a:t>
            </a:r>
            <a:r>
              <a:rPr dirty="0"/>
              <a:t> </a:t>
            </a:r>
            <a:r>
              <a:rPr dirty="0" err="1"/>
              <a:t>zainicjowana</a:t>
            </a:r>
            <a:r>
              <a:rPr dirty="0"/>
              <a:t>!</a:t>
            </a:r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13753" y="261916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144541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741" y="2916438"/>
            <a:ext cx="2459739" cy="331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227" y="2347334"/>
            <a:ext cx="2429102" cy="428892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CB7B55B-0279-4D38-A0FD-2ED2F74665EF}"/>
              </a:ext>
            </a:extLst>
          </p:cNvPr>
          <p:cNvSpPr txBox="1">
            <a:spLocks/>
          </p:cNvSpPr>
          <p:nvPr/>
        </p:nvSpPr>
        <p:spPr>
          <a:xfrm>
            <a:off x="492668" y="1562743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W aplikacji mobilnej EU Login</a:t>
            </a:r>
            <a:endParaRPr sz="2800">
              <a:solidFill>
                <a:srgbClr val="C6509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02" y="1736448"/>
            <a:ext cx="740651" cy="7406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033B49-2CF7-4683-B114-7862D62AA35D}"/>
              </a:ext>
            </a:extLst>
          </p:cNvPr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Dodanie</a:t>
            </a:r>
            <a:r>
              <a:rPr dirty="0"/>
              <a:t> </a:t>
            </a:r>
            <a:r>
              <a:rPr dirty="0" err="1"/>
              <a:t>uwierzytelniania</a:t>
            </a:r>
            <a:r>
              <a:rPr dirty="0"/>
              <a:t> </a:t>
            </a:r>
            <a:r>
              <a:rPr dirty="0" err="1"/>
              <a:t>dwuskładnikowego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10761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Po </a:t>
            </a:r>
            <a:r>
              <a:rPr dirty="0" err="1"/>
              <a:t>utworzeniu</a:t>
            </a:r>
            <a:r>
              <a:rPr dirty="0"/>
              <a:t> </a:t>
            </a:r>
            <a:r>
              <a:rPr dirty="0" err="1"/>
              <a:t>konta</a:t>
            </a:r>
            <a:r>
              <a:rPr dirty="0"/>
              <a:t> EU Login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ustanowieniu</a:t>
            </a:r>
            <a:r>
              <a:rPr dirty="0"/>
              <a:t> </a:t>
            </a:r>
            <a:r>
              <a:rPr lang="pl-PL" dirty="0"/>
              <a:t>metody uwierzytelniania dwuskładnikowego </a:t>
            </a:r>
            <a:r>
              <a:rPr dirty="0" err="1"/>
              <a:t>będziesz</a:t>
            </a:r>
            <a:r>
              <a:rPr dirty="0"/>
              <a:t> </a:t>
            </a:r>
            <a:r>
              <a:rPr dirty="0" err="1"/>
              <a:t>mógł</a:t>
            </a:r>
            <a:r>
              <a:rPr dirty="0"/>
              <a:t> </a:t>
            </a:r>
            <a:r>
              <a:rPr dirty="0" err="1"/>
              <a:t>zalogować</a:t>
            </a:r>
            <a:r>
              <a:rPr dirty="0"/>
              <a:t> </a:t>
            </a:r>
            <a:r>
              <a:rPr dirty="0" err="1"/>
              <a:t>się</a:t>
            </a:r>
            <a:r>
              <a:rPr dirty="0"/>
              <a:t> do Europass.</a:t>
            </a:r>
            <a:endParaRPr sz="2000" dirty="0"/>
          </a:p>
          <a:p>
            <a:pPr>
              <a:defRPr sz="2000"/>
            </a:pPr>
            <a:r>
              <a:rPr dirty="0" err="1"/>
              <a:t>Wybierz</a:t>
            </a:r>
            <a:r>
              <a:rPr dirty="0"/>
              <a:t> </a:t>
            </a:r>
            <a:r>
              <a:rPr dirty="0" err="1"/>
              <a:t>jedną</a:t>
            </a:r>
            <a:r>
              <a:rPr dirty="0"/>
              <a:t> z </a:t>
            </a:r>
            <a:r>
              <a:rPr dirty="0" err="1"/>
              <a:t>dwóch</a:t>
            </a:r>
            <a:r>
              <a:rPr dirty="0"/>
              <a:t> </a:t>
            </a:r>
            <a:r>
              <a:rPr dirty="0" err="1"/>
              <a:t>pierwszych</a:t>
            </a:r>
            <a:r>
              <a:rPr dirty="0"/>
              <a:t> </a:t>
            </a:r>
            <a:r>
              <a:rPr dirty="0" err="1"/>
              <a:t>metod</a:t>
            </a:r>
            <a:r>
              <a:rPr dirty="0"/>
              <a:t> </a:t>
            </a:r>
            <a:r>
              <a:rPr dirty="0" err="1"/>
              <a:t>weryfikacji</a:t>
            </a:r>
            <a:r>
              <a:rPr dirty="0"/>
              <a:t>, aby </a:t>
            </a:r>
            <a:r>
              <a:rPr dirty="0" err="1"/>
              <a:t>zalogować</a:t>
            </a:r>
            <a:r>
              <a:rPr dirty="0"/>
              <a:t> </a:t>
            </a:r>
            <a:r>
              <a:rPr dirty="0" err="1"/>
              <a:t>się</a:t>
            </a:r>
            <a:r>
              <a:rPr dirty="0"/>
              <a:t> za </a:t>
            </a:r>
            <a:r>
              <a:rPr dirty="0" err="1"/>
              <a:t>pośrednictwem</a:t>
            </a:r>
            <a:r>
              <a:rPr dirty="0"/>
              <a:t> </a:t>
            </a:r>
            <a:r>
              <a:rPr dirty="0" err="1"/>
              <a:t>aplikacji</a:t>
            </a:r>
            <a:r>
              <a:rPr dirty="0"/>
              <a:t> </a:t>
            </a:r>
            <a:r>
              <a:rPr dirty="0" err="1"/>
              <a:t>mobilnej</a:t>
            </a:r>
            <a:r>
              <a:rPr dirty="0"/>
              <a:t> EU Login.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87" y="1642745"/>
            <a:ext cx="4904423" cy="4320396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DF5D98D8-6A96-496F-B728-B16402E7427E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Aplikacja mobilna EU Login</a:t>
            </a:r>
            <a:endParaRPr sz="2800"/>
          </a:p>
        </p:txBody>
      </p:sp>
      <p:sp>
        <p:nvSpPr>
          <p:cNvPr id="8" name="Rectangle 7"/>
          <p:cNvSpPr/>
          <p:nvPr/>
        </p:nvSpPr>
        <p:spPr>
          <a:xfrm>
            <a:off x="492668" y="1098714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Zaloguj się do Europass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6086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b="1" dirty="0" err="1"/>
              <a:t>Wybierz</a:t>
            </a:r>
            <a:r>
              <a:rPr b="1" dirty="0"/>
              <a:t> „EU Login Mobile App PIN Code” </a:t>
            </a:r>
            <a:r>
              <a:rPr dirty="0" err="1"/>
              <a:t>jako</a:t>
            </a:r>
            <a:r>
              <a:rPr dirty="0"/>
              <a:t> </a:t>
            </a:r>
            <a:r>
              <a:rPr dirty="0" err="1"/>
              <a:t>metodę</a:t>
            </a:r>
            <a:r>
              <a:rPr dirty="0"/>
              <a:t> </a:t>
            </a:r>
            <a:r>
              <a:rPr dirty="0" err="1"/>
              <a:t>weryfikacji</a:t>
            </a:r>
            <a:r>
              <a:rPr dirty="0"/>
              <a:t>, </a:t>
            </a:r>
            <a:r>
              <a:rPr b="1" dirty="0" err="1"/>
              <a:t>wpisz</a:t>
            </a:r>
            <a:r>
              <a:rPr b="1" dirty="0"/>
              <a:t> </a:t>
            </a:r>
            <a:r>
              <a:rPr b="1" dirty="0" err="1"/>
              <a:t>hasło</a:t>
            </a:r>
            <a:r>
              <a:rPr b="1" dirty="0"/>
              <a:t> </a:t>
            </a:r>
            <a:r>
              <a:rPr dirty="0"/>
              <a:t>w </a:t>
            </a:r>
            <a:r>
              <a:rPr dirty="0" err="1"/>
              <a:t>polu</a:t>
            </a:r>
            <a:r>
              <a:rPr dirty="0"/>
              <a:t> „</a:t>
            </a:r>
            <a:r>
              <a:rPr lang="pl-PL" dirty="0"/>
              <a:t>Hasło</a:t>
            </a:r>
            <a:r>
              <a:rPr dirty="0"/>
              <a:t>”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kliknij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Zaloguj</a:t>
            </a:r>
            <a:r>
              <a:rPr b="1" dirty="0"/>
              <a:t> się</a:t>
            </a:r>
            <a:r>
              <a:rPr dirty="0"/>
              <a:t>”.*</a:t>
            </a:r>
          </a:p>
          <a:p>
            <a:pPr>
              <a:defRPr sz="2000"/>
            </a:pPr>
            <a:r>
              <a:rPr dirty="0"/>
              <a:t>System EU Login </a:t>
            </a:r>
            <a:r>
              <a:rPr dirty="0" err="1"/>
              <a:t>wys</a:t>
            </a:r>
            <a:r>
              <a:rPr lang="pl-PL" dirty="0"/>
              <a:t>le</a:t>
            </a:r>
            <a:r>
              <a:rPr dirty="0"/>
              <a:t> </a:t>
            </a:r>
            <a:r>
              <a:rPr b="1" dirty="0" err="1"/>
              <a:t>powiadomienie</a:t>
            </a:r>
            <a:r>
              <a:rPr b="1"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Twoje</a:t>
            </a:r>
            <a:r>
              <a:rPr dirty="0"/>
              <a:t> </a:t>
            </a:r>
            <a:r>
              <a:rPr dirty="0" err="1"/>
              <a:t>urządzenie</a:t>
            </a:r>
            <a:r>
              <a:rPr dirty="0"/>
              <a:t> </a:t>
            </a:r>
            <a:r>
              <a:rPr dirty="0" err="1"/>
              <a:t>mobilne</a:t>
            </a:r>
            <a:r>
              <a:rPr dirty="0"/>
              <a:t>.</a:t>
            </a:r>
            <a:r>
              <a:rPr lang="pl-PL" dirty="0"/>
              <a:t> Naciśnij je, aby uruchomić aplikację</a:t>
            </a:r>
            <a:r>
              <a:rPr dirty="0"/>
              <a:t>(1). 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lang="pl-PL" dirty="0"/>
              <a:t>Aplikacja mobilna EU Login poprosi o wpisanie kodu PIN. Wprowadź swój kod PIN lub użyj rozpoznawania biometrycznego i naciśnij </a:t>
            </a:r>
            <a:r>
              <a:rPr dirty="0"/>
              <a:t>„</a:t>
            </a:r>
            <a:r>
              <a:rPr b="1" dirty="0"/>
              <a:t>Authenticate</a:t>
            </a:r>
            <a:r>
              <a:rPr dirty="0"/>
              <a:t>”. </a:t>
            </a:r>
            <a:endParaRPr sz="20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11609" y="161634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t>Kod PIN aplikacji mobilnej EU Login</a:t>
            </a:r>
            <a:endParaRPr sz="2400"/>
          </a:p>
        </p:txBody>
      </p:sp>
      <p:sp>
        <p:nvSpPr>
          <p:cNvPr id="13" name="TextBox 12"/>
          <p:cNvSpPr txBox="1"/>
          <p:nvPr/>
        </p:nvSpPr>
        <p:spPr>
          <a:xfrm>
            <a:off x="-23503" y="6328083"/>
            <a:ext cx="122155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1"/>
            </a:pPr>
            <a:r>
              <a:rPr dirty="0"/>
              <a:t>*</a:t>
            </a:r>
            <a:r>
              <a:rPr lang="pl-PL" dirty="0"/>
              <a:t> Jeśli masz więcej niż jedno urządzenie z zainicjowaną aplikacją mobilną EU Login</a:t>
            </a:r>
            <a:r>
              <a:rPr dirty="0"/>
              <a:t>, </a:t>
            </a:r>
            <a:r>
              <a:rPr dirty="0" err="1"/>
              <a:t>zostaniesz</a:t>
            </a:r>
            <a:r>
              <a:rPr dirty="0"/>
              <a:t> </a:t>
            </a:r>
            <a:r>
              <a:rPr dirty="0" err="1"/>
              <a:t>poproszony</a:t>
            </a:r>
            <a:r>
              <a:rPr dirty="0"/>
              <a:t> o </a:t>
            </a:r>
            <a:r>
              <a:rPr dirty="0" err="1"/>
              <a:t>wybranie</a:t>
            </a:r>
            <a:r>
              <a:rPr dirty="0"/>
              <a:t> </a:t>
            </a:r>
            <a:r>
              <a:rPr lang="pl-PL" dirty="0"/>
              <a:t>tego</a:t>
            </a:r>
            <a:r>
              <a:rPr dirty="0"/>
              <a:t>, z </a:t>
            </a:r>
            <a:r>
              <a:rPr dirty="0" err="1"/>
              <a:t>którego</a:t>
            </a:r>
            <a:r>
              <a:rPr dirty="0"/>
              <a:t> </a:t>
            </a:r>
            <a:r>
              <a:rPr dirty="0" err="1"/>
              <a:t>chcesz</a:t>
            </a:r>
            <a:r>
              <a:rPr dirty="0"/>
              <a:t> </a:t>
            </a:r>
            <a:r>
              <a:rPr dirty="0" err="1"/>
              <a:t>korzystać</a:t>
            </a:r>
            <a:r>
              <a:rPr dirty="0"/>
              <a:t>.</a:t>
            </a:r>
            <a:endParaRPr sz="1600" b="1" dirty="0"/>
          </a:p>
          <a:p>
            <a:endParaRPr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90" y="1694389"/>
            <a:ext cx="2723150" cy="2362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855" y="3517370"/>
            <a:ext cx="2465817" cy="2412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93826" y="161242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6" name="TextBox 15"/>
          <p:cNvSpPr txBox="1"/>
          <p:nvPr/>
        </p:nvSpPr>
        <p:spPr>
          <a:xfrm>
            <a:off x="9086154" y="3635209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0" name="Rectangle 9"/>
          <p:cNvSpPr/>
          <p:nvPr/>
        </p:nvSpPr>
        <p:spPr>
          <a:xfrm>
            <a:off x="511609" y="9634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Zaloguj się do Europass</a:t>
            </a:r>
            <a:endParaRPr sz="3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42" y="3778875"/>
            <a:ext cx="351083" cy="3510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34" y="4571581"/>
            <a:ext cx="413882" cy="413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390" y="5508108"/>
            <a:ext cx="413882" cy="4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02582" cy="29104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000"/>
            </a:pPr>
            <a:r>
              <a:rPr dirty="0" err="1"/>
              <a:t>Jeśli</a:t>
            </a:r>
            <a:r>
              <a:rPr dirty="0"/>
              <a:t> </a:t>
            </a:r>
            <a:r>
              <a:rPr dirty="0" err="1"/>
              <a:t>chcesz</a:t>
            </a:r>
            <a:r>
              <a:rPr dirty="0"/>
              <a:t>, </a:t>
            </a:r>
            <a:r>
              <a:rPr dirty="0" err="1"/>
              <a:t>możesz</a:t>
            </a:r>
            <a:r>
              <a:rPr dirty="0"/>
              <a:t> </a:t>
            </a:r>
            <a:r>
              <a:rPr dirty="0" err="1"/>
              <a:t>umożliwić</a:t>
            </a:r>
            <a:r>
              <a:rPr dirty="0"/>
              <a:t> </a:t>
            </a:r>
            <a:r>
              <a:rPr dirty="0" err="1"/>
              <a:t>rozpoznanie</a:t>
            </a:r>
            <a:r>
              <a:rPr dirty="0"/>
              <a:t> </a:t>
            </a:r>
            <a:r>
              <a:rPr dirty="0" err="1"/>
              <a:t>odcisków</a:t>
            </a:r>
            <a:r>
              <a:rPr dirty="0"/>
              <a:t> </a:t>
            </a:r>
            <a:r>
              <a:rPr dirty="0" err="1"/>
              <a:t>palców</a:t>
            </a:r>
            <a:r>
              <a:rPr dirty="0"/>
              <a:t> (</a:t>
            </a:r>
            <a:r>
              <a:rPr dirty="0" err="1"/>
              <a:t>lub</a:t>
            </a:r>
            <a:r>
              <a:rPr dirty="0"/>
              <a:t> </a:t>
            </a:r>
            <a:r>
              <a:rPr dirty="0" err="1"/>
              <a:t>inne</a:t>
            </a:r>
            <a:r>
              <a:rPr dirty="0"/>
              <a:t> </a:t>
            </a:r>
            <a:r>
              <a:rPr dirty="0" err="1"/>
              <a:t>uwierzytelnianie</a:t>
            </a:r>
            <a:r>
              <a:rPr dirty="0"/>
              <a:t> </a:t>
            </a:r>
            <a:r>
              <a:rPr dirty="0" err="1"/>
              <a:t>biometryczne</a:t>
            </a:r>
            <a:r>
              <a:rPr dirty="0"/>
              <a:t>), </a:t>
            </a:r>
            <a:r>
              <a:rPr dirty="0" err="1"/>
              <a:t>jeżeli</a:t>
            </a:r>
            <a:r>
              <a:rPr dirty="0"/>
              <a:t> </a:t>
            </a:r>
            <a:r>
              <a:rPr dirty="0" err="1"/>
              <a:t>Twoje</a:t>
            </a:r>
            <a:r>
              <a:rPr dirty="0"/>
              <a:t> </a:t>
            </a:r>
            <a:r>
              <a:rPr dirty="0" err="1"/>
              <a:t>urządzenie</a:t>
            </a:r>
            <a:r>
              <a:rPr dirty="0"/>
              <a:t> </a:t>
            </a:r>
            <a:r>
              <a:rPr dirty="0" err="1"/>
              <a:t>mobilne</a:t>
            </a:r>
            <a:r>
              <a:rPr dirty="0"/>
              <a:t> jest w </a:t>
            </a:r>
            <a:r>
              <a:rPr dirty="0" err="1"/>
              <a:t>nie</a:t>
            </a:r>
            <a:r>
              <a:rPr dirty="0"/>
              <a:t> </a:t>
            </a:r>
            <a:r>
              <a:rPr dirty="0" err="1"/>
              <a:t>wyposażone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lang="pl-PL" dirty="0"/>
              <a:t>(1) Zostanie wyświetlone automatyczne okienko. Kliknij „Tak”, jeśli chcesz to zrobić.</a:t>
            </a:r>
            <a:endParaRPr lang="pl-PL" sz="2000" dirty="0"/>
          </a:p>
          <a:p>
            <a:pPr>
              <a:defRPr sz="2000"/>
            </a:pPr>
            <a:r>
              <a:rPr dirty="0"/>
              <a:t>(2) </a:t>
            </a:r>
            <a:r>
              <a:rPr b="1" dirty="0" err="1"/>
              <a:t>Wpisz</a:t>
            </a:r>
            <a:r>
              <a:rPr b="1" dirty="0"/>
              <a:t> </a:t>
            </a:r>
            <a:r>
              <a:rPr b="1" dirty="0" err="1"/>
              <a:t>kod</a:t>
            </a:r>
            <a:r>
              <a:rPr b="1" dirty="0"/>
              <a:t> PIN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kliknij</a:t>
            </a:r>
            <a:r>
              <a:rPr dirty="0"/>
              <a:t> </a:t>
            </a:r>
            <a:r>
              <a:rPr lang="pl-PL" dirty="0"/>
              <a:t>na </a:t>
            </a:r>
            <a:r>
              <a:rPr dirty="0" err="1"/>
              <a:t>strzałkę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/>
              <a:t>(3) </a:t>
            </a:r>
            <a:r>
              <a:rPr lang="pl-PL" dirty="0"/>
              <a:t>Potwierdź, </a:t>
            </a:r>
            <a:r>
              <a:rPr lang="pl-PL" b="1" dirty="0"/>
              <a:t>uwierzytelniając się odciskiem palca</a:t>
            </a:r>
            <a:r>
              <a:rPr lang="pl-PL" dirty="0"/>
              <a:t>. Zostaniesz automatycznie przekierowany na Stronę powitalną</a:t>
            </a:r>
            <a:r>
              <a:rPr dirty="0"/>
              <a:t>.</a:t>
            </a:r>
            <a:endParaRPr sz="2000" dirty="0"/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32837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663434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37" y="2290545"/>
            <a:ext cx="1746454" cy="308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120" y="2241907"/>
            <a:ext cx="1774000" cy="3132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80" y="5453665"/>
            <a:ext cx="1685679" cy="1277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0594" y="545366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C4567FB-256A-4F2D-BDF9-8085E4E62147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Aplikacja mobilna EU Login</a:t>
            </a:r>
            <a:endParaRPr sz="2800"/>
          </a:p>
        </p:txBody>
      </p:sp>
      <p:sp>
        <p:nvSpPr>
          <p:cNvPr id="14" name="Rectangle 13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Rozpoznawanie odcisków palców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12428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230255" y="2526743"/>
            <a:ext cx="6472089" cy="291044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 sz="2000"/>
            </a:pPr>
            <a:r>
              <a:rPr lang="pl-PL" b="1" dirty="0"/>
              <a:t>Wybierz „Kod QR aplikacji mobilnej EU Login” </a:t>
            </a:r>
            <a:r>
              <a:rPr lang="pl-PL" dirty="0"/>
              <a:t>jako metodę weryfikacji.</a:t>
            </a:r>
          </a:p>
          <a:p>
            <a:pPr>
              <a:defRPr sz="2000"/>
            </a:pPr>
            <a:r>
              <a:rPr lang="pl-PL" b="1" dirty="0"/>
              <a:t>Wprowadź swoje hasło </a:t>
            </a:r>
            <a:r>
              <a:rPr lang="pl-PL" dirty="0"/>
              <a:t>w polu </a:t>
            </a:r>
            <a:r>
              <a:rPr lang="pl-PL" b="1" dirty="0"/>
              <a:t>„Hasło” </a:t>
            </a:r>
            <a:r>
              <a:rPr lang="pl-PL" dirty="0"/>
              <a:t>i kliknij </a:t>
            </a:r>
            <a:r>
              <a:rPr lang="pl-PL" b="1" dirty="0"/>
              <a:t>„Zaloguj się”: </a:t>
            </a:r>
            <a:r>
              <a:rPr lang="pl-PL" dirty="0"/>
              <a:t>Na ekranie zostanie wyświetlony kod QR:</a:t>
            </a:r>
            <a:endParaRPr lang="pl-PL" sz="2000" dirty="0"/>
          </a:p>
          <a:p>
            <a:pPr>
              <a:defRPr sz="2000"/>
            </a:pPr>
            <a:r>
              <a:rPr lang="pl-PL" dirty="0"/>
              <a:t>(1) Kliknij </a:t>
            </a:r>
            <a:r>
              <a:rPr lang="pl-PL" b="1" dirty="0"/>
              <a:t>„Skanuj kod QR” </a:t>
            </a:r>
            <a:r>
              <a:rPr lang="pl-PL" dirty="0"/>
              <a:t>w aplikacji i skieruj aparat na ekran, aż kod zostanie rozpoznany</a:t>
            </a:r>
            <a:endParaRPr lang="pl-PL" sz="2000" dirty="0"/>
          </a:p>
          <a:p>
            <a:pPr>
              <a:defRPr sz="2000"/>
            </a:pPr>
            <a:r>
              <a:rPr dirty="0"/>
              <a:t>(2) </a:t>
            </a:r>
            <a:r>
              <a:rPr lang="pl-PL" dirty="0"/>
              <a:t>Aplikacja mobilna EU Login wyświetla </a:t>
            </a:r>
            <a:r>
              <a:rPr lang="pl-PL" b="1" dirty="0"/>
              <a:t>jednorazowe hasło</a:t>
            </a:r>
            <a:r>
              <a:rPr lang="pl-PL" dirty="0"/>
              <a:t>. (3) </a:t>
            </a:r>
            <a:r>
              <a:rPr lang="pl-PL" b="1" dirty="0"/>
              <a:t>Wpisz go </a:t>
            </a:r>
            <a:r>
              <a:rPr lang="pl-PL" dirty="0"/>
              <a:t>w polu „kod wygenerowany przez Twoją aplikację” i kliknij </a:t>
            </a:r>
            <a:r>
              <a:rPr lang="pl-PL" b="1" dirty="0"/>
              <a:t>„Zaloguj się”</a:t>
            </a:r>
            <a:r>
              <a:rPr lang="pl-PL" dirty="0"/>
              <a:t>,</a:t>
            </a:r>
            <a:r>
              <a:rPr lang="pl-PL" b="1" dirty="0"/>
              <a:t> </a:t>
            </a:r>
            <a:r>
              <a:rPr lang="pl-PL" dirty="0"/>
              <a:t>aby kontynuować.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697" y="1423056"/>
            <a:ext cx="2388694" cy="3214515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90328" y="141827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t>Kod QR aplikacji mobilnej EU Login</a:t>
            </a:r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6551501" y="141827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497207" y="198928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1" name="TextBox 10"/>
          <p:cNvSpPr txBox="1"/>
          <p:nvPr/>
        </p:nvSpPr>
        <p:spPr>
          <a:xfrm>
            <a:off x="8323304" y="487076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27" y="2315021"/>
            <a:ext cx="2300931" cy="1993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990" y="4754169"/>
            <a:ext cx="2035602" cy="2041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Kod QR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58545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064" y="1269779"/>
            <a:ext cx="10515600" cy="1205058"/>
          </a:xfrm>
        </p:spPr>
        <p:txBody>
          <a:bodyPr>
            <a:normAutofit/>
          </a:bodyPr>
          <a:lstStyle/>
          <a:p>
            <a:r>
              <a:t>Dodatkowe informacje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10538566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lang="pl-PL" dirty="0"/>
              <a:t>Dodatkowe informacje na temat utworzenia konta EU Login i konfiguracji uwierzytelniania dwuskładnikowego można znaleźć </a:t>
            </a:r>
            <a:r>
              <a:rPr dirty="0"/>
              <a:t>w </a:t>
            </a:r>
            <a:r>
              <a:rPr dirty="0" err="1">
                <a:hlinkClick r:id="rId3"/>
              </a:rPr>
              <a:t>przewodniku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użytkownika</a:t>
            </a:r>
            <a:r>
              <a:rPr dirty="0">
                <a:hlinkClick r:id="rId3"/>
              </a:rPr>
              <a:t> EU Login</a:t>
            </a:r>
            <a:r>
              <a:rPr dirty="0"/>
              <a:t>.</a:t>
            </a:r>
          </a:p>
          <a:p>
            <a:pPr>
              <a:defRPr sz="2000"/>
            </a:pPr>
            <a:r>
              <a:rPr lang="pl-PL" dirty="0"/>
              <a:t>Zapoznaj się z powyższym przewodnikiem, jeśli zamiast weryfikacji mobilnej chcesz skonfigurować metodę </a:t>
            </a:r>
            <a:r>
              <a:rPr dirty="0" err="1"/>
              <a:t>uwierzytelniania</a:t>
            </a:r>
            <a:r>
              <a:rPr dirty="0"/>
              <a:t> </a:t>
            </a:r>
            <a:r>
              <a:rPr dirty="0" err="1"/>
              <a:t>klucz</a:t>
            </a:r>
            <a:r>
              <a:rPr lang="pl-PL" dirty="0"/>
              <a:t>em</a:t>
            </a:r>
            <a:r>
              <a:rPr dirty="0"/>
              <a:t> </a:t>
            </a:r>
            <a:r>
              <a:rPr dirty="0" err="1"/>
              <a:t>bezpieczeństwa</a:t>
            </a:r>
            <a:r>
              <a:rPr dirty="0"/>
              <a:t> (SK) </a:t>
            </a:r>
            <a:r>
              <a:rPr dirty="0" err="1"/>
              <a:t>lub</a:t>
            </a:r>
            <a:r>
              <a:rPr lang="pl-PL" dirty="0"/>
              <a:t> za pomocą</a:t>
            </a:r>
            <a:r>
              <a:rPr dirty="0"/>
              <a:t> </a:t>
            </a:r>
            <a:r>
              <a:rPr dirty="0" err="1"/>
              <a:t>zaufanych</a:t>
            </a:r>
            <a:r>
              <a:rPr dirty="0"/>
              <a:t> platform (TP).</a:t>
            </a:r>
          </a:p>
          <a:p>
            <a:pPr>
              <a:defRPr sz="2000"/>
            </a:pPr>
            <a:r>
              <a:rPr lang="pl-PL" dirty="0"/>
              <a:t>Możesz także obejrzeć film</a:t>
            </a:r>
            <a:r>
              <a:rPr dirty="0"/>
              <a:t> </a:t>
            </a:r>
            <a:r>
              <a:rPr dirty="0" err="1">
                <a:hlinkClick r:id="rId4"/>
              </a:rPr>
              <a:t>instruktażowy</a:t>
            </a:r>
            <a:r>
              <a:rPr dirty="0"/>
              <a:t>.</a:t>
            </a:r>
          </a:p>
          <a:p>
            <a:pPr marL="0" indent="0">
              <a:buNone/>
            </a:pPr>
            <a:endParaRPr sz="2000" dirty="0"/>
          </a:p>
          <a:p>
            <a:endParaRPr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0180" y="6325868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lang="pl-PL" dirty="0"/>
              <a:t>Jeśli wykonałeś wszystkie kroki i nie udało Ci się skonfigurować uwierzytelniania dwuskładnikowego, </a:t>
            </a:r>
            <a:r>
              <a:rPr dirty="0" err="1"/>
              <a:t>prosimy</a:t>
            </a:r>
            <a:r>
              <a:rPr dirty="0"/>
              <a:t> </a:t>
            </a:r>
            <a:r>
              <a:rPr dirty="0" err="1">
                <a:hlinkClick r:id="rId5"/>
              </a:rPr>
              <a:t>skontaktować</a:t>
            </a:r>
            <a:r>
              <a:rPr dirty="0">
                <a:hlinkClick r:id="rId5"/>
              </a:rPr>
              <a:t> </a:t>
            </a:r>
            <a:r>
              <a:rPr dirty="0" err="1">
                <a:hlinkClick r:id="rId5"/>
              </a:rPr>
              <a:t>się</a:t>
            </a:r>
            <a:r>
              <a:rPr dirty="0">
                <a:hlinkClick r:id="rId5"/>
              </a:rPr>
              <a:t> </a:t>
            </a:r>
            <a:r>
              <a:rPr dirty="0" err="1">
                <a:hlinkClick r:id="rId5"/>
              </a:rPr>
              <a:t>ze</a:t>
            </a:r>
            <a:r>
              <a:rPr dirty="0">
                <a:hlinkClick r:id="rId5"/>
              </a:rPr>
              <a:t> </a:t>
            </a:r>
            <a:r>
              <a:rPr dirty="0" err="1">
                <a:hlinkClick r:id="rId5"/>
              </a:rPr>
              <a:t>wsparciem</a:t>
            </a:r>
            <a:r>
              <a:rPr dirty="0">
                <a:hlinkClick r:id="rId5"/>
              </a:rPr>
              <a:t> </a:t>
            </a:r>
            <a:r>
              <a:rPr dirty="0" err="1"/>
              <a:t>zewnętrznym</a:t>
            </a:r>
            <a:r>
              <a:rPr dirty="0"/>
              <a:t> EU Login. (</a:t>
            </a:r>
            <a:r>
              <a:rPr dirty="0" err="1"/>
              <a:t>Godziny</a:t>
            </a:r>
            <a:r>
              <a:rPr dirty="0"/>
              <a:t> </a:t>
            </a:r>
            <a:r>
              <a:rPr dirty="0" err="1"/>
              <a:t>pracy</a:t>
            </a:r>
            <a:r>
              <a:rPr dirty="0"/>
              <a:t> </a:t>
            </a:r>
            <a:r>
              <a:rPr lang="pl-PL" dirty="0"/>
              <a:t>KE</a:t>
            </a:r>
            <a:r>
              <a:rPr dirty="0"/>
              <a:t>: </a:t>
            </a:r>
            <a:r>
              <a:rPr dirty="0" err="1"/>
              <a:t>Godz</a:t>
            </a:r>
            <a:r>
              <a:rPr dirty="0"/>
              <a:t>. 8.00–19.00 </a:t>
            </a:r>
            <a:r>
              <a:rPr dirty="0" err="1"/>
              <a:t>czasu</a:t>
            </a:r>
            <a:r>
              <a:rPr dirty="0"/>
              <a:t> </a:t>
            </a:r>
            <a:r>
              <a:rPr dirty="0" err="1"/>
              <a:t>środkowoeuropejskiego</a:t>
            </a:r>
            <a:r>
              <a:rPr dirty="0"/>
              <a:t>)</a:t>
            </a:r>
          </a:p>
          <a:p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43995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 err="1"/>
              <a:t>Dziękujemy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2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45095" y="1899185"/>
            <a:ext cx="6864243" cy="4284737"/>
          </a:xfr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dirty="0" err="1"/>
              <a:t>Przed</a:t>
            </a:r>
            <a:r>
              <a:rPr dirty="0"/>
              <a:t> </a:t>
            </a:r>
            <a:r>
              <a:rPr dirty="0" err="1"/>
              <a:t>rozpoczęciem</a:t>
            </a:r>
            <a:r>
              <a:rPr dirty="0"/>
              <a:t>, </a:t>
            </a:r>
            <a:r>
              <a:rPr dirty="0" err="1"/>
              <a:t>krótkie</a:t>
            </a:r>
            <a:r>
              <a:rPr dirty="0"/>
              <a:t> </a:t>
            </a:r>
            <a:r>
              <a:rPr dirty="0" err="1"/>
              <a:t>wyjaśnienie</a:t>
            </a:r>
            <a:r>
              <a:rPr dirty="0"/>
              <a:t> </a:t>
            </a:r>
            <a:r>
              <a:rPr dirty="0" err="1"/>
              <a:t>różnicy</a:t>
            </a:r>
            <a:r>
              <a:rPr dirty="0"/>
              <a:t> </a:t>
            </a:r>
            <a:r>
              <a:rPr dirty="0" err="1"/>
              <a:t>między</a:t>
            </a:r>
            <a:r>
              <a:rPr dirty="0"/>
              <a:t> </a:t>
            </a:r>
            <a:r>
              <a:rPr b="1" dirty="0"/>
              <a:t>Europass</a:t>
            </a:r>
            <a:r>
              <a:rPr dirty="0"/>
              <a:t> a </a:t>
            </a:r>
            <a:r>
              <a:rPr b="1" dirty="0"/>
              <a:t>EU Login</a:t>
            </a:r>
            <a:r>
              <a:rPr dirty="0"/>
              <a:t>:</a:t>
            </a:r>
          </a:p>
          <a:p>
            <a:pPr marL="285750" indent="-285750">
              <a:defRPr sz="2000"/>
            </a:pPr>
            <a:r>
              <a:rPr dirty="0"/>
              <a:t>(1) </a:t>
            </a:r>
            <a:r>
              <a:rPr b="1" dirty="0"/>
              <a:t>Europass </a:t>
            </a:r>
            <a:r>
              <a:rPr dirty="0"/>
              <a:t>to </a:t>
            </a:r>
            <a:r>
              <a:rPr dirty="0" err="1"/>
              <a:t>miejsce</a:t>
            </a:r>
            <a:r>
              <a:rPr dirty="0"/>
              <a:t>, w </a:t>
            </a:r>
            <a:r>
              <a:rPr dirty="0" err="1"/>
              <a:t>którym</a:t>
            </a:r>
            <a:r>
              <a:rPr dirty="0"/>
              <a:t> </a:t>
            </a:r>
            <a:r>
              <a:rPr dirty="0" err="1"/>
              <a:t>można</a:t>
            </a:r>
            <a:r>
              <a:rPr dirty="0"/>
              <a:t> </a:t>
            </a:r>
            <a:r>
              <a:rPr dirty="0" err="1"/>
              <a:t>zarządzać</a:t>
            </a:r>
            <a:r>
              <a:rPr dirty="0"/>
              <a:t> </a:t>
            </a:r>
            <a:r>
              <a:rPr dirty="0" err="1"/>
              <a:t>swoją</a:t>
            </a:r>
            <a:r>
              <a:rPr dirty="0"/>
              <a:t> </a:t>
            </a:r>
            <a:r>
              <a:rPr dirty="0" err="1"/>
              <a:t>karierą</a:t>
            </a:r>
            <a:r>
              <a:rPr dirty="0"/>
              <a:t> i </a:t>
            </a:r>
            <a:r>
              <a:rPr dirty="0" err="1"/>
              <a:t>uczeniem</a:t>
            </a:r>
            <a:r>
              <a:rPr dirty="0"/>
              <a:t> </a:t>
            </a:r>
            <a:r>
              <a:rPr dirty="0" err="1"/>
              <a:t>się</a:t>
            </a:r>
            <a:r>
              <a:rPr dirty="0"/>
              <a:t>. </a:t>
            </a:r>
            <a:r>
              <a:rPr dirty="0" err="1"/>
              <a:t>Więcej</a:t>
            </a:r>
            <a:r>
              <a:rPr dirty="0"/>
              <a:t> </a:t>
            </a:r>
            <a:r>
              <a:rPr dirty="0" err="1"/>
              <a:t>informacji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temat</a:t>
            </a:r>
            <a:r>
              <a:rPr dirty="0"/>
              <a:t> Europass </a:t>
            </a:r>
            <a:r>
              <a:rPr dirty="0" err="1"/>
              <a:t>można</a:t>
            </a:r>
            <a:r>
              <a:rPr dirty="0"/>
              <a:t> </a:t>
            </a:r>
            <a:r>
              <a:rPr dirty="0" err="1"/>
              <a:t>znaleźć</a:t>
            </a:r>
            <a:r>
              <a:rPr dirty="0"/>
              <a:t> </a:t>
            </a:r>
            <a:r>
              <a:rPr lang="pl-PL" dirty="0"/>
              <a:t>pod</a:t>
            </a:r>
            <a:r>
              <a:rPr dirty="0"/>
              <a:t> </a:t>
            </a:r>
            <a:r>
              <a:rPr dirty="0">
                <a:hlinkClick r:id="rId3"/>
              </a:rPr>
              <a:t>link</a:t>
            </a:r>
            <a:r>
              <a:rPr lang="pl-PL" dirty="0" err="1">
                <a:hlinkClick r:id="rId3"/>
              </a:rPr>
              <a:t>iem</a:t>
            </a:r>
            <a:r>
              <a:rPr dirty="0"/>
              <a:t>.</a:t>
            </a:r>
          </a:p>
          <a:p>
            <a:pPr marL="0" indent="0">
              <a:buNone/>
            </a:pPr>
            <a:endParaRPr sz="2000" dirty="0"/>
          </a:p>
          <a:p>
            <a:pPr marL="0" indent="0">
              <a:buNone/>
            </a:pPr>
            <a:endParaRPr sz="2000" dirty="0"/>
          </a:p>
          <a:p>
            <a:pPr marL="285750" indent="-285750">
              <a:defRPr sz="2000"/>
            </a:pPr>
            <a:r>
              <a:rPr dirty="0"/>
              <a:t>(2) </a:t>
            </a:r>
            <a:r>
              <a:rPr b="1" dirty="0"/>
              <a:t>EU Login*</a:t>
            </a:r>
            <a:r>
              <a:rPr dirty="0"/>
              <a:t> to </a:t>
            </a:r>
            <a:r>
              <a:rPr dirty="0" err="1"/>
              <a:t>bezpieczny</a:t>
            </a:r>
            <a:r>
              <a:rPr dirty="0"/>
              <a:t> </a:t>
            </a:r>
            <a:r>
              <a:rPr dirty="0" err="1"/>
              <a:t>sposób</a:t>
            </a:r>
            <a:r>
              <a:rPr dirty="0"/>
              <a:t> </a:t>
            </a:r>
            <a:r>
              <a:rPr dirty="0" err="1"/>
              <a:t>dostęp</a:t>
            </a:r>
            <a:r>
              <a:rPr lang="pl-PL" dirty="0"/>
              <a:t>u</a:t>
            </a:r>
            <a:r>
              <a:rPr dirty="0"/>
              <a:t> do Europass i </a:t>
            </a:r>
            <a:r>
              <a:rPr dirty="0" err="1"/>
              <a:t>innych</a:t>
            </a:r>
            <a:r>
              <a:rPr dirty="0"/>
              <a:t> </a:t>
            </a:r>
            <a:r>
              <a:rPr lang="pl-PL" dirty="0"/>
              <a:t>platform</a:t>
            </a:r>
            <a:r>
              <a:rPr dirty="0"/>
              <a:t> UE. </a:t>
            </a:r>
            <a:r>
              <a:rPr dirty="0" err="1"/>
              <a:t>Więcej</a:t>
            </a:r>
            <a:r>
              <a:rPr dirty="0"/>
              <a:t> </a:t>
            </a:r>
            <a:r>
              <a:rPr dirty="0" err="1"/>
              <a:t>informacji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ten </a:t>
            </a:r>
            <a:r>
              <a:rPr dirty="0" err="1"/>
              <a:t>temat</a:t>
            </a:r>
            <a:r>
              <a:rPr dirty="0"/>
              <a:t> </a:t>
            </a:r>
            <a:r>
              <a:rPr dirty="0" err="1"/>
              <a:t>można</a:t>
            </a:r>
            <a:r>
              <a:rPr dirty="0"/>
              <a:t> </a:t>
            </a:r>
            <a:r>
              <a:rPr dirty="0" err="1">
                <a:hlinkClick r:id="rId4"/>
              </a:rPr>
              <a:t>znaleźć</a:t>
            </a:r>
            <a:r>
              <a:rPr dirty="0">
                <a:hlinkClick r:id="rId4"/>
              </a:rPr>
              <a:t> </a:t>
            </a:r>
            <a:r>
              <a:rPr dirty="0" err="1">
                <a:hlinkClick r:id="rId4"/>
              </a:rPr>
              <a:t>tutaj</a:t>
            </a:r>
            <a:r>
              <a:rPr dirty="0"/>
              <a:t>.</a:t>
            </a:r>
            <a:endParaRPr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064" y="6445242"/>
            <a:ext cx="91998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*Jeżeli posiadasz już konto Europass lub konto EU Login, możesz przejść bezpośrednio do etapu 2.</a:t>
            </a:r>
            <a:endParaRPr b="1"/>
          </a:p>
          <a:p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413" y="4002021"/>
            <a:ext cx="2505502" cy="21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Utworzenie konta EU Login</a:t>
            </a:r>
            <a:endParaRPr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13" y="1899185"/>
            <a:ext cx="3788940" cy="184839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227277" y="2643554"/>
            <a:ext cx="404446" cy="5861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78769" y="5040396"/>
            <a:ext cx="1652954" cy="1172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16229" y="2128614"/>
            <a:ext cx="10739748" cy="3906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sz="2000"/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                    </a:t>
            </a: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Utwórz swoje konto EU Login</a:t>
            </a:r>
            <a:r>
              <a:rPr b="1"/>
              <a:t> </a:t>
            </a:r>
            <a:endParaRPr sz="3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1800" b="1"/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t>Jeżeli posiadasz już konto Europass lub konto EU Login, możesz przejść bezpośrednio do etapu 2)</a:t>
            </a:r>
          </a:p>
          <a:p>
            <a:pPr lvl="1" indent="0">
              <a:buNone/>
            </a:pPr>
            <a:endParaRPr sz="1800" b="1"/>
          </a:p>
          <a:p>
            <a:pPr lvl="1" indent="0">
              <a:buNone/>
            </a:pP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t>Dodaj metodę uwierzytelniania dwuskładnikowego (2FA)</a:t>
            </a:r>
            <a:endParaRPr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7702" y="1084609"/>
            <a:ext cx="358463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pPr>
            <a:r>
              <a:t>Co zrobić?</a:t>
            </a:r>
            <a:endParaRPr sz="4400" b="1">
              <a:solidFill>
                <a:srgbClr val="6C3088"/>
              </a:solidFill>
              <a:latin typeface="Arial" panose="020B0604020202020204" pitchFamily="34" charset="0"/>
              <a:ea typeface="Noto Sans SemBd" panose="020B0702040504020204" pitchFamily="34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429" y="2286795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Etap 1</a:t>
            </a:r>
            <a:endParaRPr sz="3600"/>
          </a:p>
        </p:txBody>
      </p:sp>
      <p:sp>
        <p:nvSpPr>
          <p:cNvPr id="10" name="Rectangle 9"/>
          <p:cNvSpPr/>
          <p:nvPr/>
        </p:nvSpPr>
        <p:spPr>
          <a:xfrm>
            <a:off x="1450429" y="4057562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Etap 2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1921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275" y="1745814"/>
            <a:ext cx="10515600" cy="1205058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  <a:cs typeface="Arial"/>
              </a:defRPr>
            </a:pPr>
            <a:r>
              <a:t>Utworzenie konta EU Login w celu uzyskania dostępu do Europass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defRPr sz="2000"/>
            </a:pPr>
            <a:r>
              <a:rPr dirty="0" err="1"/>
              <a:t>Podczas</a:t>
            </a:r>
            <a:r>
              <a:rPr dirty="0"/>
              <a:t> </a:t>
            </a:r>
            <a:r>
              <a:rPr b="1" dirty="0" err="1"/>
              <a:t>tworzenia</a:t>
            </a:r>
            <a:r>
              <a:rPr b="1" dirty="0"/>
              <a:t> </a:t>
            </a:r>
            <a:r>
              <a:rPr dirty="0" err="1"/>
              <a:t>profilu</a:t>
            </a:r>
            <a:r>
              <a:rPr dirty="0"/>
              <a:t>, CV </a:t>
            </a:r>
            <a:r>
              <a:rPr dirty="0" err="1"/>
              <a:t>lub</a:t>
            </a:r>
            <a:r>
              <a:rPr dirty="0"/>
              <a:t> </a:t>
            </a:r>
            <a:r>
              <a:rPr dirty="0" err="1"/>
              <a:t>listu</a:t>
            </a:r>
            <a:r>
              <a:rPr dirty="0"/>
              <a:t> </a:t>
            </a:r>
            <a:r>
              <a:rPr dirty="0" err="1"/>
              <a:t>przewodniego</a:t>
            </a:r>
            <a:r>
              <a:rPr dirty="0"/>
              <a:t> </a:t>
            </a:r>
            <a:r>
              <a:rPr dirty="0" err="1"/>
              <a:t>można</a:t>
            </a:r>
            <a:r>
              <a:rPr dirty="0"/>
              <a:t> </a:t>
            </a:r>
            <a:r>
              <a:rPr dirty="0" err="1"/>
              <a:t>uzyskać</a:t>
            </a:r>
            <a:r>
              <a:rPr dirty="0"/>
              <a:t> </a:t>
            </a:r>
            <a:r>
              <a:rPr dirty="0" err="1"/>
              <a:t>dostęp</a:t>
            </a:r>
            <a:r>
              <a:rPr dirty="0"/>
              <a:t> do </a:t>
            </a:r>
            <a:r>
              <a:rPr dirty="0" err="1"/>
              <a:t>strony</a:t>
            </a:r>
            <a:r>
              <a:rPr dirty="0"/>
              <a:t> </a:t>
            </a:r>
            <a:r>
              <a:rPr dirty="0" err="1"/>
              <a:t>konta</a:t>
            </a:r>
            <a:r>
              <a:rPr dirty="0"/>
              <a:t> EU Login </a:t>
            </a:r>
            <a:r>
              <a:rPr dirty="0" err="1"/>
              <a:t>ze</a:t>
            </a:r>
            <a:r>
              <a:rPr dirty="0"/>
              <a:t> </a:t>
            </a:r>
            <a:r>
              <a:rPr dirty="0" err="1"/>
              <a:t>strony</a:t>
            </a:r>
            <a:r>
              <a:rPr dirty="0"/>
              <a:t> </a:t>
            </a:r>
            <a:r>
              <a:rPr dirty="0" err="1"/>
              <a:t>głównej</a:t>
            </a:r>
            <a:r>
              <a:rPr dirty="0"/>
              <a:t> Europass („Login to Europass”) </a:t>
            </a:r>
            <a:r>
              <a:rPr dirty="0" err="1"/>
              <a:t>lub</a:t>
            </a:r>
            <a:r>
              <a:rPr dirty="0"/>
              <a:t> </a:t>
            </a:r>
            <a:r>
              <a:rPr dirty="0" err="1"/>
              <a:t>klikając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Rejestr</a:t>
            </a:r>
            <a:r>
              <a:rPr dirty="0"/>
              <a:t>”.</a:t>
            </a:r>
            <a:endParaRPr sz="2000" dirty="0"/>
          </a:p>
          <a:p>
            <a:pPr marL="285750" indent="-285750">
              <a:defRPr sz="2000"/>
            </a:pPr>
            <a:r>
              <a:rPr dirty="0"/>
              <a:t>Po </a:t>
            </a:r>
            <a:r>
              <a:rPr dirty="0" err="1"/>
              <a:t>wejściu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stronę</a:t>
            </a:r>
            <a:r>
              <a:rPr dirty="0"/>
              <a:t> EU Login </a:t>
            </a:r>
            <a:r>
              <a:rPr dirty="0" err="1"/>
              <a:t>kliknij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Utwórz</a:t>
            </a:r>
            <a:r>
              <a:rPr b="1" dirty="0"/>
              <a:t> </a:t>
            </a:r>
            <a:r>
              <a:rPr b="1" dirty="0" err="1"/>
              <a:t>konto</a:t>
            </a:r>
            <a:r>
              <a:rPr dirty="0"/>
              <a:t>”.</a:t>
            </a:r>
            <a:endParaRPr sz="2000" dirty="0"/>
          </a:p>
          <a:p>
            <a:pPr marL="285750" indent="-285750">
              <a:defRPr sz="2000"/>
            </a:pPr>
            <a:r>
              <a:rPr dirty="0" err="1"/>
              <a:t>Można</a:t>
            </a:r>
            <a:r>
              <a:rPr dirty="0"/>
              <a:t> </a:t>
            </a:r>
            <a:r>
              <a:rPr dirty="0" err="1"/>
              <a:t>również</a:t>
            </a:r>
            <a:r>
              <a:rPr dirty="0"/>
              <a:t> </a:t>
            </a:r>
            <a:r>
              <a:rPr dirty="0" err="1"/>
              <a:t>bezpośrednio</a:t>
            </a:r>
            <a:r>
              <a:rPr dirty="0"/>
              <a:t> </a:t>
            </a:r>
            <a:r>
              <a:rPr dirty="0" err="1"/>
              <a:t>utworzyć</a:t>
            </a:r>
            <a:r>
              <a:rPr dirty="0"/>
              <a:t> </a:t>
            </a:r>
            <a:r>
              <a:rPr dirty="0" err="1"/>
              <a:t>konto</a:t>
            </a:r>
            <a:r>
              <a:rPr dirty="0"/>
              <a:t> EU Login, </a:t>
            </a:r>
            <a:r>
              <a:rPr dirty="0" err="1"/>
              <a:t>łącząc</a:t>
            </a:r>
            <a:r>
              <a:rPr dirty="0"/>
              <a:t> </a:t>
            </a:r>
            <a:r>
              <a:rPr dirty="0" err="1"/>
              <a:t>się</a:t>
            </a:r>
            <a:r>
              <a:rPr dirty="0"/>
              <a:t> z: </a:t>
            </a:r>
            <a:r>
              <a:rPr lang="en-GB" sz="2000" u="sng" dirty="0">
                <a:hlinkClick r:id="rId3"/>
              </a:rPr>
              <a:t>https://webgate.ec.europa.eu/cas</a:t>
            </a:r>
            <a:r>
              <a:rPr lang="en-GB" sz="2000" u="sng" dirty="0" smtClean="0">
                <a:hlinkClick r:id="rId3"/>
              </a:rPr>
              <a:t>/</a:t>
            </a:r>
            <a:r>
              <a:rPr lang="en-GB" sz="2000" dirty="0"/>
              <a:t>.</a:t>
            </a:r>
            <a:endParaRPr sz="20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736" y="3182351"/>
            <a:ext cx="3886200" cy="2428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7275" y="1201782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pl-PL" dirty="0"/>
              <a:t>Jak utworzyć</a:t>
            </a:r>
            <a:r>
              <a:rPr dirty="0"/>
              <a:t> </a:t>
            </a:r>
            <a:r>
              <a:rPr dirty="0" err="1"/>
              <a:t>kont</a:t>
            </a:r>
            <a:r>
              <a:rPr lang="pl-PL" dirty="0"/>
              <a:t>o</a:t>
            </a:r>
            <a:r>
              <a:rPr dirty="0"/>
              <a:t> EU Login</a:t>
            </a:r>
            <a:endParaRPr sz="3600" dirty="0"/>
          </a:p>
        </p:txBody>
      </p:sp>
      <p:sp>
        <p:nvSpPr>
          <p:cNvPr id="8" name="Rectangle 7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 err="1"/>
              <a:t>Etap</a:t>
            </a:r>
            <a:r>
              <a:rPr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1120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095200" y="2586447"/>
            <a:ext cx="7212777" cy="32922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85750" indent="-285750">
              <a:defRPr sz="2600"/>
            </a:pPr>
            <a:r>
              <a:rPr dirty="0" err="1"/>
              <a:t>Należy</a:t>
            </a:r>
            <a:r>
              <a:rPr dirty="0"/>
              <a:t> </a:t>
            </a:r>
            <a:r>
              <a:rPr dirty="0" err="1"/>
              <a:t>podać</a:t>
            </a:r>
            <a:r>
              <a:rPr dirty="0"/>
              <a:t> </a:t>
            </a:r>
            <a:r>
              <a:rPr dirty="0" err="1"/>
              <a:t>wymagane</a:t>
            </a:r>
            <a:r>
              <a:rPr dirty="0"/>
              <a:t> </a:t>
            </a:r>
            <a:r>
              <a:rPr dirty="0" err="1"/>
              <a:t>informacje</a:t>
            </a:r>
            <a:r>
              <a:rPr dirty="0"/>
              <a:t> w </a:t>
            </a:r>
            <a:r>
              <a:rPr dirty="0" err="1"/>
              <a:t>podanym</a:t>
            </a:r>
            <a:r>
              <a:rPr dirty="0"/>
              <a:t> </a:t>
            </a:r>
            <a:r>
              <a:rPr dirty="0" err="1"/>
              <a:t>formularzu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Imię</a:t>
            </a:r>
            <a:r>
              <a:rPr dirty="0"/>
              <a:t> i </a:t>
            </a:r>
            <a:r>
              <a:rPr dirty="0" err="1"/>
              <a:t>nazwisko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Adres</a:t>
            </a:r>
            <a:r>
              <a:rPr dirty="0"/>
              <a:t> e-mail i </a:t>
            </a:r>
            <a:r>
              <a:rPr dirty="0" err="1"/>
              <a:t>potwierdzenie</a:t>
            </a:r>
            <a:r>
              <a:rPr dirty="0"/>
              <a:t> </a:t>
            </a:r>
            <a:endParaRPr lang="pl-PL" dirty="0"/>
          </a:p>
          <a:p>
            <a:pPr marL="742950" lvl="1" indent="-285750">
              <a:defRPr sz="2600"/>
            </a:pPr>
            <a:r>
              <a:rPr dirty="0" err="1"/>
              <a:t>Język</a:t>
            </a:r>
            <a:r>
              <a:rPr dirty="0"/>
              <a:t>, w </a:t>
            </a:r>
            <a:r>
              <a:rPr dirty="0" err="1"/>
              <a:t>którym</a:t>
            </a:r>
            <a:r>
              <a:rPr dirty="0"/>
              <a:t> </a:t>
            </a:r>
            <a:r>
              <a:rPr dirty="0" err="1"/>
              <a:t>chcieliby</a:t>
            </a:r>
            <a:r>
              <a:rPr dirty="0"/>
              <a:t> </a:t>
            </a:r>
            <a:r>
              <a:rPr dirty="0" err="1"/>
              <a:t>Państwo</a:t>
            </a:r>
            <a:r>
              <a:rPr dirty="0"/>
              <a:t> </a:t>
            </a:r>
            <a:r>
              <a:rPr dirty="0" err="1"/>
              <a:t>otrzymać</a:t>
            </a:r>
            <a:r>
              <a:rPr dirty="0"/>
              <a:t> e-mail </a:t>
            </a:r>
            <a:endParaRPr sz="2600" dirty="0"/>
          </a:p>
          <a:p>
            <a:pPr marL="742950" lvl="1" indent="-285750">
              <a:defRPr sz="2600"/>
            </a:pPr>
            <a:r>
              <a:rPr lang="pl-PL" dirty="0"/>
              <a:t>Przepisz kod widoczny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zdjęciu</a:t>
            </a:r>
            <a:r>
              <a:rPr dirty="0"/>
              <a:t> (</a:t>
            </a:r>
            <a:r>
              <a:rPr dirty="0" err="1"/>
              <a:t>jeżeli</a:t>
            </a:r>
            <a:r>
              <a:rPr dirty="0"/>
              <a:t> </a:t>
            </a:r>
            <a:r>
              <a:rPr dirty="0" err="1"/>
              <a:t>nie</a:t>
            </a:r>
            <a:r>
              <a:rPr dirty="0"/>
              <a:t> </a:t>
            </a:r>
            <a:r>
              <a:rPr dirty="0" err="1"/>
              <a:t>możesz</a:t>
            </a:r>
            <a:r>
              <a:rPr dirty="0"/>
              <a:t> </a:t>
            </a:r>
            <a:r>
              <a:rPr dirty="0" err="1"/>
              <a:t>przeczytać</a:t>
            </a:r>
            <a:r>
              <a:rPr dirty="0"/>
              <a:t> </a:t>
            </a:r>
            <a:r>
              <a:rPr dirty="0" err="1"/>
              <a:t>kodu</a:t>
            </a:r>
            <a:r>
              <a:rPr dirty="0"/>
              <a:t>, </a:t>
            </a:r>
            <a:r>
              <a:rPr dirty="0" err="1"/>
              <a:t>możesz</a:t>
            </a:r>
            <a:r>
              <a:rPr dirty="0"/>
              <a:t> </a:t>
            </a:r>
            <a:r>
              <a:rPr dirty="0" err="1"/>
              <a:t>kliknąć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przycisk</a:t>
            </a:r>
            <a:r>
              <a:rPr dirty="0"/>
              <a:t> z </a:t>
            </a:r>
            <a:r>
              <a:rPr dirty="0" err="1"/>
              <a:t>dwiema</a:t>
            </a:r>
            <a:r>
              <a:rPr dirty="0"/>
              <a:t> </a:t>
            </a:r>
            <a:r>
              <a:rPr dirty="0" err="1"/>
              <a:t>strzałkami</a:t>
            </a:r>
            <a:r>
              <a:rPr dirty="0"/>
              <a:t>, aby </a:t>
            </a:r>
            <a:r>
              <a:rPr dirty="0" err="1"/>
              <a:t>wygenerować</a:t>
            </a:r>
            <a:r>
              <a:rPr dirty="0"/>
              <a:t> </a:t>
            </a:r>
            <a:r>
              <a:rPr dirty="0" err="1"/>
              <a:t>nową</a:t>
            </a:r>
            <a:r>
              <a:rPr dirty="0"/>
              <a:t>).</a:t>
            </a:r>
            <a:endParaRPr sz="2600" dirty="0"/>
          </a:p>
          <a:p>
            <a:pPr marL="285750" indent="-285750">
              <a:lnSpc>
                <a:spcPct val="120000"/>
              </a:lnSpc>
              <a:defRPr sz="2600"/>
            </a:pPr>
            <a:r>
              <a:rPr dirty="0" err="1"/>
              <a:t>Potwierdzenie</a:t>
            </a:r>
            <a:r>
              <a:rPr dirty="0"/>
              <a:t> </a:t>
            </a:r>
            <a:r>
              <a:rPr dirty="0" err="1"/>
              <a:t>rejestracji</a:t>
            </a:r>
            <a:r>
              <a:rPr dirty="0"/>
              <a:t> </a:t>
            </a:r>
            <a:r>
              <a:rPr dirty="0" err="1"/>
              <a:t>zostanie</a:t>
            </a:r>
            <a:r>
              <a:rPr dirty="0"/>
              <a:t> </a:t>
            </a:r>
            <a:r>
              <a:rPr dirty="0" err="1"/>
              <a:t>przesłane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podany</a:t>
            </a:r>
            <a:r>
              <a:rPr dirty="0"/>
              <a:t> </a:t>
            </a:r>
            <a:r>
              <a:rPr dirty="0" err="1"/>
              <a:t>adres</a:t>
            </a:r>
            <a:r>
              <a:rPr dirty="0"/>
              <a:t> e-mail.</a:t>
            </a:r>
            <a:endParaRPr sz="2600" dirty="0"/>
          </a:p>
          <a:p>
            <a:pPr marL="285750" indent="-285750">
              <a:defRPr sz="2600"/>
            </a:pPr>
            <a:r>
              <a:rPr dirty="0" err="1"/>
              <a:t>Sprawdź</a:t>
            </a:r>
            <a:r>
              <a:rPr dirty="0"/>
              <a:t> </a:t>
            </a:r>
            <a:r>
              <a:rPr dirty="0" err="1"/>
              <a:t>oświadczenie</a:t>
            </a:r>
            <a:r>
              <a:rPr dirty="0"/>
              <a:t> o </a:t>
            </a:r>
            <a:r>
              <a:rPr dirty="0" err="1"/>
              <a:t>ochronie</a:t>
            </a:r>
            <a:r>
              <a:rPr dirty="0"/>
              <a:t> </a:t>
            </a:r>
            <a:r>
              <a:rPr dirty="0" err="1"/>
              <a:t>prywatności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dirty="0" err="1"/>
              <a:t>Kliknij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b="1" dirty="0" err="1"/>
              <a:t>Utwórz</a:t>
            </a:r>
            <a:r>
              <a:rPr b="1" dirty="0"/>
              <a:t> </a:t>
            </a:r>
            <a:r>
              <a:rPr b="1" dirty="0" err="1"/>
              <a:t>konto</a:t>
            </a:r>
            <a:r>
              <a:rPr dirty="0"/>
              <a:t>”.</a:t>
            </a:r>
            <a:endParaRPr sz="26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0"/>
          <a:stretch/>
        </p:blipFill>
        <p:spPr>
          <a:xfrm>
            <a:off x="8765325" y="732730"/>
            <a:ext cx="2834492" cy="5956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98" y="1098464"/>
            <a:ext cx="8139670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Utworzenie konta EU Login</a:t>
            </a:r>
            <a:endParaRPr sz="360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378936" y="2486895"/>
            <a:ext cx="688932" cy="6048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520768" y="3070459"/>
            <a:ext cx="593494" cy="398827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5138057" y="2018695"/>
            <a:ext cx="3976205" cy="963376"/>
          </a:xfrm>
          <a:prstGeom prst="bentConnector3">
            <a:avLst>
              <a:gd name="adj1" fmla="val 80628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5236143" y="3070459"/>
            <a:ext cx="3831725" cy="250257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7363326" y="3570973"/>
            <a:ext cx="1706787" cy="383080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363326" y="4244741"/>
            <a:ext cx="1750936" cy="118091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6987941" y="5332396"/>
            <a:ext cx="2126321" cy="54633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4572000" y="5678905"/>
            <a:ext cx="4542262" cy="76056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512AD8-9F88-41F5-A9E1-13DDB3FC022C}"/>
              </a:ext>
            </a:extLst>
          </p:cNvPr>
          <p:cNvCxnSpPr>
            <a:cxnSpLocks/>
          </p:cNvCxnSpPr>
          <p:nvPr/>
        </p:nvCxnSpPr>
        <p:spPr>
          <a:xfrm flipV="1">
            <a:off x="8219975" y="4544972"/>
            <a:ext cx="894287" cy="17403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9" y="2316481"/>
            <a:ext cx="7317278" cy="37763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Otrzymasz</a:t>
            </a:r>
            <a:r>
              <a:rPr dirty="0"/>
              <a:t> e-mail </a:t>
            </a:r>
            <a:r>
              <a:rPr lang="pl-PL" dirty="0"/>
              <a:t>z potwierdzenie utworzenia konta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sprawdź</a:t>
            </a:r>
            <a:r>
              <a:rPr dirty="0">
                <a:solidFill>
                  <a:schemeClr val="tx1"/>
                </a:solidFill>
              </a:rPr>
              <a:t> spam </a:t>
            </a:r>
            <a:r>
              <a:rPr dirty="0" err="1">
                <a:solidFill>
                  <a:schemeClr val="tx1"/>
                </a:solidFill>
              </a:rPr>
              <a:t>lub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kosz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jeżeli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nie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zobaczysz</a:t>
            </a:r>
            <a:r>
              <a:rPr dirty="0">
                <a:solidFill>
                  <a:schemeClr val="tx1"/>
                </a:solidFill>
              </a:rPr>
              <a:t> go w </a:t>
            </a:r>
            <a:r>
              <a:rPr dirty="0" err="1">
                <a:solidFill>
                  <a:schemeClr val="tx1"/>
                </a:solidFill>
              </a:rPr>
              <a:t>ciągu</a:t>
            </a:r>
            <a:r>
              <a:rPr dirty="0">
                <a:solidFill>
                  <a:schemeClr val="tx1"/>
                </a:solidFill>
              </a:rPr>
              <a:t> 10–15 </a:t>
            </a:r>
            <a:r>
              <a:rPr dirty="0" err="1">
                <a:solidFill>
                  <a:schemeClr val="tx1"/>
                </a:solidFill>
              </a:rPr>
              <a:t>minut</a:t>
            </a:r>
            <a:r>
              <a:rPr dirty="0">
                <a:solidFill>
                  <a:schemeClr val="tx1"/>
                </a:solidFill>
              </a:rPr>
              <a:t>)</a:t>
            </a:r>
            <a:r>
              <a:rPr dirty="0"/>
              <a:t>.</a:t>
            </a:r>
            <a:endParaRPr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defRPr sz="2100"/>
            </a:pPr>
            <a:r>
              <a:rPr dirty="0" err="1">
                <a:solidFill>
                  <a:srgbClr val="C65094"/>
                </a:solidFill>
              </a:rPr>
              <a:t>Jeżeli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nie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otrzymali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Państwo</a:t>
            </a:r>
            <a:r>
              <a:rPr dirty="0">
                <a:solidFill>
                  <a:srgbClr val="C65094"/>
                </a:solidFill>
              </a:rPr>
              <a:t> e-</a:t>
            </a:r>
            <a:r>
              <a:rPr dirty="0" err="1">
                <a:solidFill>
                  <a:srgbClr val="C65094"/>
                </a:solidFill>
              </a:rPr>
              <a:t>maila</a:t>
            </a:r>
            <a:r>
              <a:rPr dirty="0">
                <a:solidFill>
                  <a:srgbClr val="C65094"/>
                </a:solidFill>
              </a:rPr>
              <a:t> po 10 </a:t>
            </a:r>
            <a:r>
              <a:rPr dirty="0" err="1">
                <a:solidFill>
                  <a:srgbClr val="C65094"/>
                </a:solidFill>
              </a:rPr>
              <a:t>minutach</a:t>
            </a:r>
            <a:r>
              <a:rPr dirty="0">
                <a:solidFill>
                  <a:srgbClr val="C65094"/>
                </a:solidFill>
              </a:rPr>
              <a:t>, </a:t>
            </a:r>
            <a:r>
              <a:rPr dirty="0" err="1">
                <a:hlinkClick r:id="rId3"/>
              </a:rPr>
              <a:t>skontaktuj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się</a:t>
            </a:r>
            <a:r>
              <a:rPr dirty="0">
                <a:hlinkClick r:id="rId3"/>
              </a:rPr>
              <a:t> z</a:t>
            </a:r>
            <a:r>
              <a:rPr lang="pl-PL" dirty="0">
                <a:hlinkClick r:id="rId3"/>
              </a:rPr>
              <a:t> działem technicznym</a:t>
            </a:r>
            <a:r>
              <a:rPr dirty="0">
                <a:hlinkClick r:id="rId3"/>
              </a:rPr>
              <a:t> EU Login </a:t>
            </a:r>
            <a:endParaRPr sz="2100" dirty="0"/>
          </a:p>
          <a:p>
            <a:pPr lvl="1">
              <a:lnSpc>
                <a:spcPct val="150000"/>
              </a:lnSpc>
              <a:defRPr sz="2100">
                <a:solidFill>
                  <a:srgbClr val="C65094"/>
                </a:solidFill>
              </a:defRPr>
            </a:pPr>
            <a:r>
              <a:rPr lang="pl-PL" dirty="0"/>
              <a:t>Wysłanie potwierdzenia</a:t>
            </a:r>
            <a:r>
              <a:rPr dirty="0"/>
              <a:t> </a:t>
            </a:r>
            <a:r>
              <a:rPr dirty="0" err="1"/>
              <a:t>może</a:t>
            </a:r>
            <a:r>
              <a:rPr dirty="0"/>
              <a:t> </a:t>
            </a:r>
            <a:r>
              <a:rPr dirty="0" err="1"/>
              <a:t>zająć</a:t>
            </a:r>
            <a:r>
              <a:rPr dirty="0"/>
              <a:t> od 2 do 10 </a:t>
            </a:r>
            <a:r>
              <a:rPr dirty="0" err="1"/>
              <a:t>minut</a:t>
            </a:r>
            <a:r>
              <a:rPr b="1" dirty="0"/>
              <a:t>.</a:t>
            </a:r>
            <a:endParaRPr sz="2100" b="1" dirty="0">
              <a:solidFill>
                <a:srgbClr val="C65094"/>
              </a:solidFill>
            </a:endParaRPr>
          </a:p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Postępuj</a:t>
            </a:r>
            <a:r>
              <a:rPr dirty="0"/>
              <a:t> </a:t>
            </a:r>
            <a:r>
              <a:rPr dirty="0" err="1"/>
              <a:t>zgodnie</a:t>
            </a:r>
            <a:r>
              <a:rPr dirty="0"/>
              <a:t> z </a:t>
            </a:r>
            <a:r>
              <a:rPr dirty="0" err="1"/>
              <a:t>instrukcjami</a:t>
            </a:r>
            <a:r>
              <a:rPr dirty="0"/>
              <a:t> </a:t>
            </a:r>
            <a:r>
              <a:rPr dirty="0" err="1"/>
              <a:t>podanymi</a:t>
            </a:r>
            <a:r>
              <a:rPr dirty="0"/>
              <a:t> w e-</a:t>
            </a:r>
            <a:r>
              <a:rPr dirty="0" err="1"/>
              <a:t>mailu</a:t>
            </a:r>
            <a:r>
              <a:rPr dirty="0"/>
              <a:t> i </a:t>
            </a:r>
            <a:r>
              <a:rPr dirty="0" err="1"/>
              <a:t>kliknij</a:t>
            </a:r>
            <a:r>
              <a:rPr dirty="0"/>
              <a:t> </a:t>
            </a:r>
            <a:r>
              <a:rPr lang="pl-PL" dirty="0"/>
              <a:t>w</a:t>
            </a:r>
            <a:r>
              <a:rPr dirty="0"/>
              <a:t> </a:t>
            </a:r>
            <a:r>
              <a:rPr dirty="0" err="1"/>
              <a:t>otrzymany</a:t>
            </a:r>
            <a:r>
              <a:rPr dirty="0"/>
              <a:t> link.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77" y="2210083"/>
            <a:ext cx="4381512" cy="362145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3004457" y="2690949"/>
            <a:ext cx="4841966" cy="95794"/>
          </a:xfrm>
          <a:prstGeom prst="bentConnector3">
            <a:avLst/>
          </a:prstGeom>
          <a:ln>
            <a:solidFill>
              <a:srgbClr val="6C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Utworzenie konta EU Login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7835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73733" y="2350425"/>
            <a:ext cx="6681854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lang="pl-PL" b="1" dirty="0"/>
              <a:t>W</a:t>
            </a:r>
            <a:r>
              <a:rPr b="1" dirty="0" err="1"/>
              <a:t>yb</a:t>
            </a:r>
            <a:r>
              <a:rPr lang="pl-PL" b="1" dirty="0" err="1"/>
              <a:t>ierz</a:t>
            </a:r>
            <a:r>
              <a:rPr lang="pl-PL" b="1" dirty="0"/>
              <a:t> i potwierdź</a:t>
            </a:r>
            <a:r>
              <a:rPr b="1" dirty="0"/>
              <a:t> </a:t>
            </a:r>
            <a:r>
              <a:rPr b="1" dirty="0" err="1"/>
              <a:t>hasł</a:t>
            </a:r>
            <a:r>
              <a:rPr lang="pl-PL" b="1" dirty="0"/>
              <a:t>o</a:t>
            </a:r>
          </a:p>
          <a:p>
            <a:pPr marL="0" indent="0">
              <a:buNone/>
              <a:defRPr sz="2000"/>
            </a:pPr>
            <a:endParaRPr sz="2000" dirty="0"/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Wpisz</a:t>
            </a:r>
            <a:r>
              <a:rPr dirty="0"/>
              <a:t> </a:t>
            </a:r>
            <a:r>
              <a:rPr dirty="0" err="1"/>
              <a:t>hasło</a:t>
            </a:r>
            <a:r>
              <a:rPr dirty="0"/>
              <a:t>, </a:t>
            </a:r>
            <a:r>
              <a:rPr dirty="0" err="1"/>
              <a:t>postępując</a:t>
            </a:r>
            <a:r>
              <a:rPr dirty="0"/>
              <a:t> </a:t>
            </a:r>
            <a:r>
              <a:rPr dirty="0" err="1"/>
              <a:t>zgodnie</a:t>
            </a:r>
            <a:r>
              <a:rPr dirty="0"/>
              <a:t> z </a:t>
            </a:r>
            <a:r>
              <a:rPr dirty="0" err="1"/>
              <a:t>instrukcjami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stronie</a:t>
            </a:r>
            <a:r>
              <a:rPr dirty="0"/>
              <a:t>.</a:t>
            </a:r>
          </a:p>
          <a:p>
            <a:pPr marL="457200" lvl="1" indent="0">
              <a:buNone/>
            </a:pPr>
            <a:endParaRPr sz="18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Wpisz</a:t>
            </a:r>
            <a:r>
              <a:rPr dirty="0"/>
              <a:t> </a:t>
            </a:r>
            <a:r>
              <a:rPr dirty="0" err="1"/>
              <a:t>swoje</a:t>
            </a:r>
            <a:r>
              <a:rPr dirty="0"/>
              <a:t> </a:t>
            </a:r>
            <a:r>
              <a:rPr dirty="0" err="1"/>
              <a:t>hasło</a:t>
            </a:r>
            <a:r>
              <a:rPr dirty="0"/>
              <a:t> </a:t>
            </a:r>
            <a:r>
              <a:rPr dirty="0" err="1"/>
              <a:t>ponownie</a:t>
            </a:r>
            <a:r>
              <a:rPr dirty="0"/>
              <a:t> w </a:t>
            </a:r>
            <a:r>
              <a:rPr dirty="0" err="1"/>
              <a:t>polu</a:t>
            </a:r>
            <a:r>
              <a:rPr dirty="0"/>
              <a:t> „</a:t>
            </a:r>
            <a:r>
              <a:rPr dirty="0" err="1"/>
              <a:t>Potwierdź</a:t>
            </a:r>
            <a:r>
              <a:rPr dirty="0"/>
              <a:t> </a:t>
            </a:r>
            <a:r>
              <a:rPr dirty="0" err="1"/>
              <a:t>nowe</a:t>
            </a:r>
            <a:r>
              <a:rPr dirty="0"/>
              <a:t> </a:t>
            </a:r>
            <a:r>
              <a:rPr dirty="0" err="1"/>
              <a:t>hasło</a:t>
            </a:r>
            <a:r>
              <a:rPr dirty="0"/>
              <a:t>” i </a:t>
            </a:r>
            <a:r>
              <a:rPr dirty="0" err="1"/>
              <a:t>kliknij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„</a:t>
            </a:r>
            <a:r>
              <a:rPr dirty="0" err="1"/>
              <a:t>Prześlij</a:t>
            </a:r>
            <a:r>
              <a:rPr dirty="0"/>
              <a:t>”.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11" y="1706880"/>
            <a:ext cx="2854323" cy="4484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pl-PL" dirty="0"/>
              <a:t>Jak utworzyć</a:t>
            </a:r>
            <a:r>
              <a:rPr dirty="0"/>
              <a:t> </a:t>
            </a:r>
            <a:r>
              <a:rPr dirty="0" err="1"/>
              <a:t>kont</a:t>
            </a:r>
            <a:r>
              <a:rPr lang="pl-PL" dirty="0"/>
              <a:t>o</a:t>
            </a:r>
            <a:r>
              <a:rPr dirty="0"/>
              <a:t> EU Login</a:t>
            </a:r>
            <a:endParaRPr sz="3600" dirty="0"/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6641432" y="3248298"/>
            <a:ext cx="1640419" cy="4354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6824312" y="3805646"/>
            <a:ext cx="1457539" cy="294716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4129238" y="4408371"/>
            <a:ext cx="4152613" cy="5041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5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>
            <a:extLst>
              <a:ext uri="{FF2B5EF4-FFF2-40B4-BE49-F238E27FC236}">
                <a16:creationId xmlns:a16="http://schemas.microsoft.com/office/drawing/2014/main" id="{7D9AADD4-F615-91C6-A167-703C38B4EBCF}"/>
              </a:ext>
            </a:extLst>
          </p:cNvPr>
          <p:cNvSpPr>
            <a:spLocks noGrp="1"/>
          </p:cNvSpPr>
          <p:nvPr/>
        </p:nvSpPr>
        <p:spPr>
          <a:xfrm>
            <a:off x="473733" y="2350425"/>
            <a:ext cx="6384804" cy="29104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Następnie kliknij na „Proceed” lub „Login”.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Jeżeli na początku etapu 1 zarejestrowałeś się w Europass (zamiast bezpośredniego linku EU Login), można przeczytać wiadomość „”Nie znaleziono urządzenia mobilnego. Aby zarejestrować urządzenie mobilne, przejdź na moją konto”. Jest to normalne, nie panika.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Można zamknąć tę stronę i przejść do etapu 2. 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F18ED-EACC-8A51-06AC-604662113EF3}"/>
              </a:ext>
            </a:extLst>
          </p:cNvPr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600"/>
            </a:pPr>
            <a:r>
              <a:rPr lang="pl-PL" dirty="0"/>
              <a:t>Jak utworzyć konto EU Login</a:t>
            </a:r>
            <a:endParaRPr lang="pl-PL" sz="3600" dirty="0"/>
          </a:p>
        </p:txBody>
      </p:sp>
      <p:pic>
        <p:nvPicPr>
          <p:cNvPr id="6" name="Imagen 13" descr="Interfaz de usuario gráfica, Aplicación  Descripción generada automáticamente">
            <a:extLst>
              <a:ext uri="{FF2B5EF4-FFF2-40B4-BE49-F238E27FC236}">
                <a16:creationId xmlns:a16="http://schemas.microsoft.com/office/drawing/2014/main" id="{DD5C3A30-2FBA-5CCF-6DDB-430CA1BC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468" y="2531441"/>
            <a:ext cx="4654656" cy="25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7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7" y="2825049"/>
            <a:ext cx="7674331" cy="31052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Aplikacja</a:t>
            </a:r>
            <a:r>
              <a:rPr dirty="0"/>
              <a:t> </a:t>
            </a:r>
            <a:r>
              <a:rPr dirty="0" err="1"/>
              <a:t>mobilna</a:t>
            </a:r>
            <a:r>
              <a:rPr dirty="0"/>
              <a:t> EU Login </a:t>
            </a:r>
            <a:r>
              <a:rPr dirty="0" err="1"/>
              <a:t>może</a:t>
            </a:r>
            <a:r>
              <a:rPr dirty="0"/>
              <a:t> </a:t>
            </a:r>
            <a:r>
              <a:rPr dirty="0" err="1"/>
              <a:t>zostać</a:t>
            </a:r>
            <a:r>
              <a:rPr dirty="0"/>
              <a:t> </a:t>
            </a:r>
            <a:r>
              <a:rPr dirty="0" err="1"/>
              <a:t>zainstalowana</a:t>
            </a:r>
            <a:r>
              <a:rPr dirty="0"/>
              <a:t> za </a:t>
            </a:r>
            <a:r>
              <a:rPr dirty="0" err="1"/>
              <a:t>pośrednictwem</a:t>
            </a:r>
            <a:endParaRPr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Google Play Store (Android),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App Store (iOS), </a:t>
            </a:r>
            <a:r>
              <a:rPr dirty="0" err="1"/>
              <a:t>lub</a:t>
            </a:r>
            <a:r>
              <a:rPr dirty="0"/>
              <a:t>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Windows Store (Windows Phone).</a:t>
            </a:r>
          </a:p>
          <a:p>
            <a:pPr marL="457200" lvl="1" indent="0">
              <a:buNone/>
            </a:pPr>
            <a:endParaRPr sz="2000" dirty="0">
              <a:solidFill>
                <a:srgbClr val="C65094"/>
              </a:solidFill>
            </a:endParaRPr>
          </a:p>
          <a:p>
            <a:pPr>
              <a:defRPr sz="2000"/>
            </a:pPr>
            <a:r>
              <a:rPr dirty="0"/>
              <a:t>Aby </a:t>
            </a:r>
            <a:r>
              <a:rPr dirty="0" err="1"/>
              <a:t>aplikacja</a:t>
            </a:r>
            <a:r>
              <a:rPr dirty="0"/>
              <a:t> </a:t>
            </a:r>
            <a:r>
              <a:rPr dirty="0" err="1"/>
              <a:t>działała</a:t>
            </a:r>
            <a:r>
              <a:rPr dirty="0"/>
              <a:t> </a:t>
            </a:r>
            <a:r>
              <a:rPr dirty="0" err="1"/>
              <a:t>prawidłowo</a:t>
            </a:r>
            <a:r>
              <a:rPr dirty="0"/>
              <a:t>, </a:t>
            </a:r>
            <a:r>
              <a:rPr dirty="0" err="1"/>
              <a:t>będziesz</a:t>
            </a:r>
            <a:r>
              <a:rPr dirty="0"/>
              <a:t> </a:t>
            </a:r>
            <a:r>
              <a:rPr dirty="0" err="1"/>
              <a:t>potrzebowa</a:t>
            </a:r>
            <a:r>
              <a:rPr lang="pl-PL" dirty="0"/>
              <a:t>ć</a:t>
            </a:r>
            <a:endParaRPr sz="2000"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komputer</a:t>
            </a:r>
            <a:r>
              <a:rPr dirty="0"/>
              <a:t>/laptop 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Twoje</a:t>
            </a:r>
            <a:r>
              <a:rPr dirty="0"/>
              <a:t> </a:t>
            </a:r>
            <a:r>
              <a:rPr dirty="0" err="1"/>
              <a:t>urządzenie</a:t>
            </a:r>
            <a:r>
              <a:rPr dirty="0"/>
              <a:t> </a:t>
            </a:r>
            <a:r>
              <a:rPr dirty="0" err="1"/>
              <a:t>mobilne</a:t>
            </a:r>
            <a:endParaRPr dirty="0"/>
          </a:p>
          <a:p>
            <a:pPr lvl="1"/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938"/>
          <a:stretch/>
        </p:blipFill>
        <p:spPr>
          <a:xfrm>
            <a:off x="7905989" y="2590440"/>
            <a:ext cx="1128743" cy="1762541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6383535-21D2-4538-9BC6-1AC4271D5253}"/>
              </a:ext>
            </a:extLst>
          </p:cNvPr>
          <p:cNvSpPr txBox="1">
            <a:spLocks/>
          </p:cNvSpPr>
          <p:nvPr/>
        </p:nvSpPr>
        <p:spPr>
          <a:xfrm>
            <a:off x="381097" y="1385382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 err="1"/>
              <a:t>Pobierz</a:t>
            </a:r>
            <a:r>
              <a:rPr dirty="0"/>
              <a:t> </a:t>
            </a:r>
            <a:r>
              <a:rPr dirty="0" err="1"/>
              <a:t>aplikację</a:t>
            </a:r>
            <a:r>
              <a:rPr dirty="0"/>
              <a:t> Login Mobile</a:t>
            </a:r>
            <a:r>
              <a:rPr lang="pl-PL" dirty="0"/>
              <a:t> na swój smartfon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064" y="89675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Dodanie uwierzytelniania dwuskładnikowego</a:t>
            </a:r>
            <a:endParaRPr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7030" y="5053297"/>
            <a:ext cx="376341" cy="376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72" y="4661046"/>
            <a:ext cx="1006557" cy="1006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19" y="5241467"/>
            <a:ext cx="1103311" cy="11033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DCE7EA-436C-4CD1-B058-9C03886D8413}"/>
              </a:ext>
            </a:extLst>
          </p:cNvPr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 err="1"/>
              <a:t>Etap</a:t>
            </a:r>
            <a:r>
              <a:rPr dirty="0"/>
              <a:t> </a:t>
            </a:r>
            <a:r>
              <a:rPr lang="en-US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899884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5801E1-2D49-4781-BDD7-D80FA9F6BFA4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a230dd3-5426-44e9-972e-c86e457e3d31"/>
    <ds:schemaRef ds:uri="http://schemas.microsoft.com/office/2006/documentManagement/types"/>
    <ds:schemaRef ds:uri="http://schemas.microsoft.com/office/2006/metadata/properties"/>
    <ds:schemaRef ds:uri="0c869d80-d99c-4dac-b26b-cbbc56b0e9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1227</Words>
  <Application>Microsoft Office PowerPoint</Application>
  <PresentationFormat>Widescreen</PresentationFormat>
  <Paragraphs>150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1_Storyboard Layouts</vt:lpstr>
      <vt:lpstr>PowerPoint Presentation</vt:lpstr>
      <vt:lpstr>PowerPoint Presentation</vt:lpstr>
      <vt:lpstr>PowerPoint Presentation</vt:lpstr>
      <vt:lpstr>Utworzenie konta EU Login w celu uzyskania dostępu do Europass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Dodatkowe informacje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2021-12-07T15:57:33Z</dcterms:created>
  <dcterms:modified xsi:type="dcterms:W3CDTF">2022-04-25T03:40:51Z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