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8384" r:id="rId4"/>
  </p:sldMasterIdLst>
  <p:notesMasterIdLst>
    <p:notesMasterId r:id="rId30"/>
  </p:notesMasterIdLst>
  <p:handoutMasterIdLst>
    <p:handoutMasterId r:id="rId31"/>
  </p:handoutMasterIdLst>
  <p:sldIdLst>
    <p:sldId id="2147479558" r:id="rId5"/>
    <p:sldId id="2147483646" r:id="rId6"/>
    <p:sldId id="258" r:id="rId7"/>
    <p:sldId id="257" r:id="rId8"/>
    <p:sldId id="2147483647" r:id="rId9"/>
    <p:sldId id="2147483642" r:id="rId10"/>
    <p:sldId id="259" r:id="rId11"/>
    <p:sldId id="256" r:id="rId12"/>
    <p:sldId id="260" r:id="rId13"/>
    <p:sldId id="261" r:id="rId14"/>
    <p:sldId id="262" r:id="rId15"/>
    <p:sldId id="264" r:id="rId16"/>
    <p:sldId id="266" r:id="rId17"/>
    <p:sldId id="267" r:id="rId18"/>
    <p:sldId id="282" r:id="rId19"/>
    <p:sldId id="270" r:id="rId20"/>
    <p:sldId id="271" r:id="rId21"/>
    <p:sldId id="272" r:id="rId22"/>
    <p:sldId id="280" r:id="rId23"/>
    <p:sldId id="281" r:id="rId24"/>
    <p:sldId id="275" r:id="rId25"/>
    <p:sldId id="277" r:id="rId26"/>
    <p:sldId id="274" r:id="rId27"/>
    <p:sldId id="279"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147479558"/>
            <p14:sldId id="2147483646"/>
          </p14:sldIdLst>
        </p14:section>
        <p14:section name="How it works" id="{4B3F1051-FBFB-4738-BAB1-310D537B6F71}">
          <p14:sldIdLst>
            <p14:sldId id="258"/>
            <p14:sldId id="257"/>
            <p14:sldId id="2147483647"/>
          </p14:sldIdLst>
        </p14:section>
        <p14:section name="Optimize Copilot for common scenarios" id="{AE9FF434-B7E8-46FB-BE83-0F318F136626}">
          <p14:sldIdLst>
            <p14:sldId id="2147483642"/>
            <p14:sldId id="259"/>
            <p14:sldId id="256"/>
            <p14:sldId id="260"/>
            <p14:sldId id="261"/>
            <p14:sldId id="262"/>
          </p14:sldIdLst>
        </p14:section>
        <p14:section name="Ensuring high quality responses" id="{E5FD9AA4-C0AA-48B2-B570-17C94EE8D0C3}">
          <p14:sldIdLst>
            <p14:sldId id="264"/>
            <p14:sldId id="266"/>
            <p14:sldId id="267"/>
            <p14:sldId id="282"/>
          </p14:sldIdLst>
        </p14:section>
        <p14:section name="Chat Copilot" id="{9890ACE7-D82F-491F-9D3B-60A2E2804ECF}">
          <p14:sldIdLst>
            <p14:sldId id="270"/>
            <p14:sldId id="271"/>
            <p14:sldId id="272"/>
            <p14:sldId id="280"/>
            <p14:sldId id="281"/>
            <p14:sldId id="275"/>
          </p14:sldIdLst>
        </p14:section>
        <p14:section name="Channels Copilot" id="{EB28EF4B-7CB1-4EBA-838D-DBDE3CBA3C49}">
          <p14:sldIdLst>
            <p14:sldId id="277"/>
            <p14:sldId id="274"/>
            <p14:sldId id="279"/>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9682F01-2749-154C-FF8D-50CA7036FB3C}" name="Cynthia Johnson" initials="CJ" userId="S::cynthia.johnson_microsoft.com#ext#@stinsondesigninc.onmicrosoft.com::925912fe-77f7-48c6-a686-53ba3df41e0c" providerId="AD"/>
  <p188:author id="{5A02B80E-149C-7DFD-4E8D-3782118F40E7}" name="Alicia Peterson (NAYAMODE INC)" initials="AI" userId="S::v-petersonal@microsoft.com::f8898314-5523-4930-acf0-2b563b2b4dc9" providerId="AD"/>
  <p188:author id="{2343EC37-96B6-7609-4A98-89C7DC423C62}" name="Jenny He" initials="JH" userId="S::jenny@stinson.co::a6e4b8db-d734-48f0-9d1e-a758940ee3af" providerId="AD"/>
  <p188:author id="{9001A551-4733-091D-53E3-D2994A5251C0}" name="Karuana Gatimu" initials="KG" userId="S::karuanag@microsoft.com::c835d73b-5b64-4378-9cc4-37e921133843" providerId="AD"/>
  <p188:author id="{D6F26963-7D31-7E94-BDCA-0053EED9EF82}" name="Leslie Overland" initials="LO" userId="S::leoverla@microsoft.com::f3978a41-ce7f-4ee8-a07a-b9255d9fc7c0" providerId="AD"/>
  <p188:author id="{9FF5F984-194B-6530-AD18-EF0AFF15973A}" name="Michaela Tsumura (SHE/HER)" initials="M(" userId="S::mitsumur@microsoft.com::829f3abe-300a-4f8e-96a6-6aee314cf943" providerId="AD"/>
  <p188:author id="{1FDB258B-9A64-FFCC-3643-D260BBFB3383}" name="Olga Gordon" initials="OG" userId="S::ogordon@microsoft.com::102a02ab-8cd3-475b-8633-7a419b8c421c" providerId="AD"/>
  <p188:author id="{B3BA308B-E872-B2DF-1D7C-E42ABF8AE18D}" name="Jaime Gonzales" initials="JG" userId="S::jgonzales@microsoft.com::fdc127e6-8484-455c-83db-f49943a56c2e" providerId="AD"/>
  <p188:author id="{2077208E-7478-DA88-0E69-E4E62E10F468}" name="Sabrina Ghumman" initials="SG" userId="S::saghumman@microsoft.com::f1863a56-834b-4a23-a250-47e3592439c8" providerId="AD"/>
  <p188:author id="{9992319E-69C8-2FBA-BEDD-2C5660FE0093}" name="John Mighell" initials="JM" userId="S::jomigh@microsoft.com::aa110d23-b74a-4732-bbdf-11d185d8cf54" providerId="AD"/>
  <p188:author id="{CB7B68A1-4208-96B1-9DF4-C573EB67B07D}" name="Jessie Hwang" initials="" userId="S::jhwang@microsoft.com::85f2306c-fd56-49d2-8dff-e96751c6f345" providerId="AD"/>
  <p188:author id="{B6AE05CB-BA50-71A0-E82B-3C80F4DC848B}" name="Alicia Peterson (NAYAMODE INC)" initials="AI" userId="S::v-petersonal_microsoft.com#ext#@stinsondesigninc.onmicrosoft.com::c18212e6-e44a-4b8c-8c3b-952f2b4ec637" providerId="AD"/>
  <p188:author id="{9AE219D4-43FA-B0EF-56EA-BA00DEDDA55F}" name="Kyria Olshefsky" initials="KO" userId="S::kolshefsky@microsoft.com::378bf96c-60d1-4372-9b79-9ba16c2058ab" providerId="AD"/>
  <p188:author id="{69BEC3DF-4BCF-1C02-A4E1-2FCE865F505C}" name="Cynthia Johnson" initials="CJ" userId="S::cyjohnso@microsoft.com::bc2f0021-774b-4fb2-9d55-c3348f4105f5" providerId="AD"/>
  <p188:author id="{7B4F42E8-86ED-1642-8D80-B52F58611814}" name="Kripal Kavi" initials="KK" userId="S::krkavi@microsoft.com::2d6ac376-e121-411f-aac9-57af6f7e1c9d" providerId="AD"/>
  <p188:author id="{60DD76EE-6F68-EA0F-BF3C-603D9275EB96}" name="Bryan Wofford" initials="BW" userId="S::brwoff@microsoft.com::af037bd5-f592-429c-a009-a6626d67a49c" providerId="AD"/>
  <p188:author id="{189AA1F9-79C2-6319-0AB3-F9C0E45B0864}" name="Jeannie Wang" initials="JW" userId="S::jeanniewang@microsoft.com::71d2ea76-39af-4159-b85e-ad5b5c0d19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F"/>
    <a:srgbClr val="0078D4"/>
    <a:srgbClr val="C03BC4"/>
    <a:srgbClr val="9F50C5"/>
    <a:srgbClr val="9756C5"/>
    <a:srgbClr val="8E5CC5"/>
    <a:srgbClr val="8661C5"/>
    <a:srgbClr val="8DE971"/>
    <a:srgbClr val="FFB3BB"/>
    <a:srgbClr val="F436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02B8A-249A-4193-A842-94265026E280}" v="341" dt="2025-09-12T12:04:54.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176" y="96"/>
      </p:cViewPr>
      <p:guideLst/>
    </p:cSldViewPr>
  </p:slideViewPr>
  <p:notesTextViewPr>
    <p:cViewPr>
      <p:scale>
        <a:sx n="66" d="100"/>
        <a:sy n="66"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11/20/2025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34C0-727A-02DE-4179-E4B825EA1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5F3FD-14A1-89FD-3691-01AB8552C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E9418-1761-4A71-CB8A-EEB5367333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D72E98-A38C-E027-7143-906A53E00FAF}"/>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84003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D9B8-CC68-1D02-D532-5C528E279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0275F-AB73-8292-3E34-77433F845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C9FED-7B11-A4FC-7DF1-6E29D9ECDEF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D2EC0E0-0691-EE9E-BCB1-CADFBD2651A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96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63C0-8A6B-4639-1C53-A2F6D43B6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CC300-47AA-7FD2-1333-9B360A93B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EE582-F0DB-E69D-CEBB-5DB63CE4EB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FAC8D1-31D3-1287-A71E-224212AD44EE}"/>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4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6421-575D-703C-D20C-888C323B9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2925F-4D00-7C43-E1B1-5CC610C52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3FA79-49F6-66DB-2D0C-0912450AA85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299ECB6C-DD9A-2481-B2D4-595BAC9173A8}"/>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0E8FDF21-E76F-5471-0C1A-3E0B1B9483FE}"/>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B6361164-B8DA-2D85-395E-AA01D291B074}"/>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2025-11-20 1:21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6724F942-92DC-6049-42E1-DFD5A33EE77F}"/>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1909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5416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F920-670D-351C-5B85-AD1E6383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F7F32-E483-3D89-1A18-41962F1F9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C7E06-CBA8-CF72-E4B0-384D770580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D05E2-649D-9331-B2D7-97665FC933D7}"/>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938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top skilling experiences for Microsoft 365 Copilot:</a:t>
            </a:r>
          </a:p>
          <a:p>
            <a:endParaRPr lang="en-US" dirty="0"/>
          </a:p>
          <a:p>
            <a:r>
              <a:rPr lang="en-US" b="1" dirty="0"/>
              <a:t>Copilot Academy </a:t>
            </a:r>
            <a:r>
              <a:rPr lang="en-US" dirty="0"/>
              <a:t>is a free training tool built on Viva Learning and available directly within your flow of work for all types of users. It is a centralized location which pulls in the best Copilot learning content into structured, consumable learning paths curated by Microsoft experts.</a:t>
            </a:r>
          </a:p>
          <a:p>
            <a:endParaRPr lang="en-US" dirty="0">
              <a:cs typeface="Calibri"/>
            </a:endParaRPr>
          </a:p>
          <a:p>
            <a:r>
              <a:rPr lang="en-US" b="1" dirty="0"/>
              <a:t>Microsoft Learn</a:t>
            </a:r>
            <a:r>
              <a:rPr lang="en-US" dirty="0"/>
              <a:t> is another free web resource for self-paced, on-demand training content and step-by-step exercises for users. The training content here is skewed towards more technical audiences.</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A2F43AC-C579-4519-988E-910819434F4E}" type="slidenum">
              <a:rPr lang="en-US" smtClean="0"/>
              <a:t>25</a:t>
            </a:fld>
            <a:endParaRPr lang="en-US"/>
          </a:p>
        </p:txBody>
      </p:sp>
    </p:spTree>
    <p:extLst>
      <p:ext uri="{BB962C8B-B14F-4D97-AF65-F5344CB8AC3E}">
        <p14:creationId xmlns:p14="http://schemas.microsoft.com/office/powerpoint/2010/main" val="287279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0BAF-0867-4F9E-5D3A-FA352576D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B1868-3C19-7B72-B084-A58921B1D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90429-0F07-C777-0046-6D2D0266DA1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884D75EA-B812-380B-D19E-1AF95384E0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9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EEAF1-0DDC-CFB5-F30D-CDAF294BF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40BAE-A650-8B9D-0BB6-FC0019B2B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ECE3F-2EC7-0CB3-AF3F-BE927EFE1C38}"/>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BF550AB-15E8-AA00-CDCC-FC0D95998E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1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F135-AD53-A68B-5F84-C48E9B9A5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FD99C-54C3-5EB3-B501-64E51B890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06845-BDCB-02FE-67BA-9EE602AFD9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155683-5E3E-72D8-774C-661C62B35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89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BF52-B2F4-DF52-579E-7F8838678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49028-798D-1939-BEC3-34EFAC6E9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15A12-4954-C98E-783D-07782091C2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118887-306F-5F68-9D76-131A5D203D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88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2E75A-7344-B0C1-C419-7CD6C4C57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FA2CE-9FC0-7BF1-16E0-56C28AFD0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1F4D5-F2F4-643A-3655-5693E88E89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9CC215-A0CF-2928-8E44-8A0C8EC982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9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3266-6920-A7F8-BECE-F06309432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39A63-E90B-EA2B-0D1F-D4746AA45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D8760-1B87-CA2E-788F-E9E3E96649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05E819-15E6-F778-8402-23A14A88B9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28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45A8-12EE-BD6B-C6A0-9BA89B1E2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FFD6F-04A5-B5F3-DAA8-BB11A367D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9830C-EBC9-D27D-E842-FCC3A08ED3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55D41A-2BA8-212B-D745-0FF09A5E54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2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55B84-C068-AAEF-4995-47A4BB0F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E8D4F-20B7-4480-3E0E-036D7D915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80093-B793-1073-9508-1741D208ED4F}"/>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64E6F770-86D4-B05F-3A63-0F5B81FB672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005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11087101" cy="6858000"/>
          </a:xfrm>
          <a:prstGeom prst="rect">
            <a:avLst/>
          </a:prstGeom>
          <a:gradFill>
            <a:gsLst>
              <a:gs pos="6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334983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a:srcRect r="10287" b="1028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880849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014646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764484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351313013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32737963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59716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0934796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777865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2104619"/>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22194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1924149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4807454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16685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2208595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66418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a:srcRect t="9590" r="19181" b="9590"/>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568039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a:srcRect r="10287" b="1028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059574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804047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07882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27167403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418022888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2438062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1384175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6222257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945765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21019616"/>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49687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467890491"/>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957840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a:srcRect t="9590" r="19181" b="9590"/>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3161637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33">
            <a:extLst>
              <a:ext uri="{96DAC541-7B7A-43D3-8B79-37D633B846F1}">
                <asvg:svgBlip xmlns:asvg="http://schemas.microsoft.com/office/drawing/2016/SVG/main" r:embed="rId3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17115250"/>
      </p:ext>
    </p:extLst>
  </p:cSld>
  <p:clrMap bg1="lt1" tx1="dk1" bg2="lt2" tx2="dk2" accent1="accent1" accent2="accent2" accent3="accent3" accent4="accent4" accent5="accent5" accent6="accent6" hlink="hlink" folHlink="folHlink"/>
  <p:sldLayoutIdLst>
    <p:sldLayoutId id="2147498401" r:id="rId1"/>
    <p:sldLayoutId id="2147485688" r:id="rId2"/>
    <p:sldLayoutId id="2147485689" r:id="rId3"/>
    <p:sldLayoutId id="2147485690" r:id="rId4"/>
    <p:sldLayoutId id="2147485691" r:id="rId5"/>
    <p:sldLayoutId id="2147485692" r:id="rId6"/>
    <p:sldLayoutId id="2147485693" r:id="rId7"/>
    <p:sldLayoutId id="2147485694" r:id="rId8"/>
    <p:sldLayoutId id="2147485695" r:id="rId9"/>
    <p:sldLayoutId id="2147485696" r:id="rId10"/>
    <p:sldLayoutId id="2147485697" r:id="rId11"/>
    <p:sldLayoutId id="2147485698" r:id="rId12"/>
    <p:sldLayoutId id="2147485699" r:id="rId13"/>
    <p:sldLayoutId id="2147485700" r:id="rId14"/>
    <p:sldLayoutId id="2147485701" r:id="rId15"/>
    <p:sldLayoutId id="2147485702" r:id="rId16"/>
    <p:sldLayoutId id="2147498385" r:id="rId17"/>
    <p:sldLayoutId id="2147498386" r:id="rId18"/>
    <p:sldLayoutId id="2147498387" r:id="rId19"/>
    <p:sldLayoutId id="2147498388" r:id="rId20"/>
    <p:sldLayoutId id="2147498389" r:id="rId21"/>
    <p:sldLayoutId id="2147498390" r:id="rId22"/>
    <p:sldLayoutId id="2147498391" r:id="rId23"/>
    <p:sldLayoutId id="2147498392" r:id="rId24"/>
    <p:sldLayoutId id="2147498393" r:id="rId25"/>
    <p:sldLayoutId id="2147498394" r:id="rId26"/>
    <p:sldLayoutId id="2147498395" r:id="rId27"/>
    <p:sldLayoutId id="2147498396" r:id="rId28"/>
    <p:sldLayoutId id="2147498397" r:id="rId29"/>
    <p:sldLayoutId id="2147498398" r:id="rId30"/>
    <p:sldLayoutId id="2147498399" r:id="rId31"/>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microsoft.com/office/use-microsoft-teams-intelligent-speakers-to-identify-in-room-participants-in-a-meeting-transcription-a075d6c0-30b3-44b9-b218-556a87fadc00#bkmk_setupvoiceprofil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microsoft.com/office/use-microsoft-teams-intelligent-speakers-to-identify-in-room-participants-in-a-meeting-transcription-a075d6c0-30b3-44b9-b218-556a87fadc0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support.microsoft.com/en-us/office/voice-isolation-in-microsoft-teams-calls-and-meetings-a9756ea9-4cec-44c4-aefb-6f5d17c8942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microsoft.com/office/use-copilot-without-recording-a-teams-meeting-a59cb88c-0f6b-4a20-a47a-3a1c9a818bd9" TargetMode="External"/><Relationship Id="rId2" Type="http://schemas.openxmlformats.org/officeDocument/2006/relationships/hyperlink" Target="https://support.microsoft.com/office/get-started-with-copilot-in-microsoft-teams-meetings-0bf9dd3c-96f7-44e2-8bb8-790bedf066b1" TargetMode="External"/><Relationship Id="rId1" Type="http://schemas.openxmlformats.org/officeDocument/2006/relationships/slideLayout" Target="../slideLayouts/slideLayout5.xml"/><Relationship Id="rId4" Type="http://schemas.openxmlformats.org/officeDocument/2006/relationships/hyperlink" Target="https://support.microsoft.com/office/frequently-asked-questions-about-copilot-in-microsoft-teams-e8737767-4087-4ae6-b1d8-10264152b05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support.microsoft.com/office/use-copilot-in-microsoft-teams-meetings-0bf9dd3c-96f7-44e2-8bb8-790bedf066b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5.xml"/><Relationship Id="rId7" Type="http://schemas.microsoft.com/office/2007/relationships/hdphoto" Target="../media/hdphoto1.wdp"/><Relationship Id="rId12" Type="http://schemas.openxmlformats.org/officeDocument/2006/relationships/hyperlink" Target="https://adoption.microsoft.com/copilot" TargetMode="Externa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hyperlink" Target="https://aka.ms/copilotM365training" TargetMode="External"/><Relationship Id="rId5" Type="http://schemas.openxmlformats.org/officeDocument/2006/relationships/image" Target="../media/image23.emf"/><Relationship Id="rId10" Type="http://schemas.openxmlformats.org/officeDocument/2006/relationships/image" Target="../media/image26.png"/><Relationship Id="rId4" Type="http://schemas.openxmlformats.org/officeDocument/2006/relationships/oleObject" Target="../embeddings/oleObject1.bin"/><Relationship Id="rId9" Type="http://schemas.openxmlformats.org/officeDocument/2006/relationships/hyperlink" Target="https://aka.ms/CopilotAcade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38D1-E2F8-742C-4FCE-E6625635BAC6}"/>
              </a:ext>
            </a:extLst>
          </p:cNvPr>
          <p:cNvSpPr>
            <a:spLocks noGrp="1"/>
          </p:cNvSpPr>
          <p:nvPr>
            <p:ph type="title"/>
          </p:nvPr>
        </p:nvSpPr>
        <p:spPr>
          <a:xfrm>
            <a:off x="569912" y="2769057"/>
            <a:ext cx="8193024" cy="1231106"/>
          </a:xfrm>
        </p:spPr>
        <p:txBody>
          <a:bodyPr/>
          <a:lstStyle/>
          <a:p>
            <a:r>
              <a:rPr lang="en-US" dirty="0"/>
              <a:t>Get started with</a:t>
            </a:r>
            <a:br>
              <a:rPr lang="en-US" dirty="0"/>
            </a:br>
            <a:r>
              <a:rPr lang="en-US" dirty="0"/>
              <a:t>Microsoft 365 Copilot in Teams</a:t>
            </a:r>
            <a:endParaRPr lang="en-US" i="1" dirty="0">
              <a:solidFill>
                <a:schemeClr val="bg1">
                  <a:lumMod val="65000"/>
                </a:schemeClr>
              </a:solidFill>
            </a:endParaRPr>
          </a:p>
        </p:txBody>
      </p:sp>
      <p:sp>
        <p:nvSpPr>
          <p:cNvPr id="3" name="Text Placeholder 2">
            <a:extLst>
              <a:ext uri="{FF2B5EF4-FFF2-40B4-BE49-F238E27FC236}">
                <a16:creationId xmlns:a16="http://schemas.microsoft.com/office/drawing/2014/main" id="{FB675955-75EF-5B59-305B-5BE53E326926}"/>
              </a:ext>
            </a:extLst>
          </p:cNvPr>
          <p:cNvSpPr>
            <a:spLocks noGrp="1"/>
          </p:cNvSpPr>
          <p:nvPr>
            <p:ph type="body" sz="quarter" idx="12"/>
          </p:nvPr>
        </p:nvSpPr>
        <p:spPr>
          <a:xfrm>
            <a:off x="582042" y="4215827"/>
            <a:ext cx="8193024" cy="246888"/>
          </a:xfrm>
        </p:spPr>
        <p:txBody>
          <a:bodyPr/>
          <a:lstStyle/>
          <a:p>
            <a:r>
              <a:rPr lang="en-US" dirty="0"/>
              <a:t>Practical examples and how-</a:t>
            </a:r>
            <a:r>
              <a:rPr lang="en-US" dirty="0" err="1"/>
              <a:t>tos</a:t>
            </a:r>
            <a:r>
              <a:rPr lang="en-US" dirty="0"/>
              <a:t> for licensed Microsoft 365 Copilot users</a:t>
            </a:r>
          </a:p>
        </p:txBody>
      </p:sp>
      <p:sp>
        <p:nvSpPr>
          <p:cNvPr id="4" name="Text Placeholder 3">
            <a:extLst>
              <a:ext uri="{FF2B5EF4-FFF2-40B4-BE49-F238E27FC236}">
                <a16:creationId xmlns:a16="http://schemas.microsoft.com/office/drawing/2014/main" id="{1E71139D-2842-E8E8-3EC0-3352A15159A0}"/>
              </a:ext>
            </a:extLst>
          </p:cNvPr>
          <p:cNvSpPr>
            <a:spLocks noGrp="1"/>
          </p:cNvSpPr>
          <p:nvPr>
            <p:ph type="body" sz="quarter" idx="13"/>
          </p:nvPr>
        </p:nvSpPr>
        <p:spPr>
          <a:xfrm>
            <a:off x="582042" y="6446520"/>
            <a:ext cx="1645920" cy="153888"/>
          </a:xfrm>
        </p:spPr>
        <p:txBody>
          <a:bodyPr/>
          <a:lstStyle/>
          <a:p>
            <a:pPr lvl="0"/>
            <a:r>
              <a:rPr lang="en-US" noProof="0" dirty="0"/>
              <a:t>September 2025</a:t>
            </a:r>
          </a:p>
        </p:txBody>
      </p:sp>
    </p:spTree>
    <p:extLst>
      <p:ext uri="{BB962C8B-B14F-4D97-AF65-F5344CB8AC3E}">
        <p14:creationId xmlns:p14="http://schemas.microsoft.com/office/powerpoint/2010/main" val="15163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E7A5D-06E5-A863-2C7D-B630CFD5C2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FB09B9-F85C-2932-8FEA-8471FFD3B2DE}"/>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7875B3A6-BF73-91A6-488A-C0FFD0D7BB9E}"/>
              </a:ext>
            </a:extLst>
          </p:cNvPr>
          <p:cNvSpPr>
            <a:spLocks noGrp="1"/>
          </p:cNvSpPr>
          <p:nvPr>
            <p:ph type="title"/>
          </p:nvPr>
        </p:nvSpPr>
        <p:spPr>
          <a:xfrm>
            <a:off x="588963" y="585788"/>
            <a:ext cx="11010900" cy="984885"/>
          </a:xfrm>
        </p:spPr>
        <p:txBody>
          <a:bodyPr/>
          <a:lstStyle/>
          <a:p>
            <a:r>
              <a:rPr lang="en-US" sz="3200" dirty="0"/>
              <a:t>Scenario #4: I want Copilot to recognize me when I am speaking in a Teams meeting room</a:t>
            </a:r>
          </a:p>
        </p:txBody>
      </p:sp>
      <p:sp>
        <p:nvSpPr>
          <p:cNvPr id="14" name="Rounded Rectangle 9">
            <a:extLst>
              <a:ext uri="{FF2B5EF4-FFF2-40B4-BE49-F238E27FC236}">
                <a16:creationId xmlns:a16="http://schemas.microsoft.com/office/drawing/2014/main" id="{931022DB-70F5-77EF-1D03-FC438E3FC5A0}"/>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5" name="Text Placeholder 3">
            <a:extLst>
              <a:ext uri="{FF2B5EF4-FFF2-40B4-BE49-F238E27FC236}">
                <a16:creationId xmlns:a16="http://schemas.microsoft.com/office/drawing/2014/main" id="{7C8A94C1-8939-378E-93B6-18C630298091}"/>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kern="100" dirty="0">
                <a:cs typeface="Arial" panose="020B0604020202020204" pitchFamily="34" charset="0"/>
              </a:rPr>
              <a:t>As a participant in a Teams meeting room, you will want to ensure that you are identifiable in Copilot’s responses and the transcript. You can set up a Voice Profile so that you are represented in the transcript when you are speaking in a meeting room. Additionally, you’ll want to verify that Copilot has been started for everyone.</a:t>
            </a:r>
          </a:p>
        </p:txBody>
      </p:sp>
      <p:sp>
        <p:nvSpPr>
          <p:cNvPr id="16" name="Rounded Rectangle 9">
            <a:extLst>
              <a:ext uri="{FF2B5EF4-FFF2-40B4-BE49-F238E27FC236}">
                <a16:creationId xmlns:a16="http://schemas.microsoft.com/office/drawing/2014/main" id="{F9ECE749-A5D0-AD11-CA34-47C1EA63A045}"/>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7" name="Text Placeholder 3">
            <a:extLst>
              <a:ext uri="{FF2B5EF4-FFF2-40B4-BE49-F238E27FC236}">
                <a16:creationId xmlns:a16="http://schemas.microsoft.com/office/drawing/2014/main" id="{65D0E575-E24A-2B60-3FC4-2A50C4DBE931}"/>
              </a:ext>
            </a:extLst>
          </p:cNvPr>
          <p:cNvSpPr txBox="1">
            <a:spLocks/>
          </p:cNvSpPr>
          <p:nvPr/>
        </p:nvSpPr>
        <p:spPr>
          <a:xfrm>
            <a:off x="588963" y="3220087"/>
            <a:ext cx="11014074" cy="1764586"/>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Set up a Voice Profile so you can be identified in the transcript or speech-to-text processing.</a:t>
            </a:r>
          </a:p>
          <a:p>
            <a:pPr marL="685800" lvl="1" indent="-171450">
              <a:spcBef>
                <a:spcPts val="0"/>
              </a:spcBef>
              <a:spcAft>
                <a:spcPts val="300"/>
              </a:spcAft>
              <a:buSzPct val="100000"/>
            </a:pPr>
            <a:r>
              <a:rPr lang="en-US" kern="100" dirty="0">
                <a:cs typeface="Arial" panose="020B0604020202020204" pitchFamily="34" charset="0"/>
              </a:rPr>
              <a:t>Learn more about voice profiles: </a:t>
            </a:r>
            <a:r>
              <a:rPr lang="en-US" kern="100" dirty="0">
                <a:solidFill>
                  <a:srgbClr val="0078D4"/>
                </a:solidFill>
                <a:cs typeface="Arial" panose="020B0604020202020204" pitchFamily="34" charset="0"/>
                <a:hlinkClick r:id="rId3">
                  <a:extLst>
                    <a:ext uri="{A12FA001-AC4F-418D-AE19-62706E023703}">
                      <ahyp:hlinkClr xmlns:ahyp="http://schemas.microsoft.com/office/drawing/2018/hyperlinkcolor" val="tx"/>
                    </a:ext>
                  </a:extLst>
                </a:hlinkClick>
              </a:rPr>
              <a:t>Use Microsoft Teams Intelligent Speakers to identify in-room participants in a meeting transcription - Microsoft Support</a:t>
            </a:r>
            <a:r>
              <a:rPr lang="en-US" kern="100" dirty="0">
                <a:cs typeface="Arial" panose="020B0604020202020204" pitchFamily="34" charset="0"/>
              </a:rPr>
              <a:t>.</a:t>
            </a:r>
          </a:p>
          <a:p>
            <a:pPr marL="193675" indent="-193675">
              <a:spcBef>
                <a:spcPts val="500"/>
              </a:spcBef>
              <a:spcAft>
                <a:spcPts val="300"/>
              </a:spcAft>
              <a:buSzPct val="100000"/>
            </a:pPr>
            <a:r>
              <a:rPr lang="en-US" sz="1400" b="1" kern="100" dirty="0">
                <a:latin typeface="+mj-lt"/>
                <a:cs typeface="Arial" panose="020B0604020202020204" pitchFamily="34" charset="0"/>
              </a:rPr>
              <a:t>During the meeting: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Verify that transcription or Copilot “Only during the meeting” has been started.</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Use your laptop, phone, or tablet to ask Copilot questions.</a:t>
            </a:r>
          </a:p>
        </p:txBody>
      </p:sp>
    </p:spTree>
    <p:extLst>
      <p:ext uri="{BB962C8B-B14F-4D97-AF65-F5344CB8AC3E}">
        <p14:creationId xmlns:p14="http://schemas.microsoft.com/office/powerpoint/2010/main" val="29630501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2B7C3-B3EB-D68E-BF99-B593F11845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26F04DC-B08E-CE15-B680-3222C26B7D81}"/>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7698856-6391-8748-AB90-FE2107BFE6ED}"/>
              </a:ext>
            </a:extLst>
          </p:cNvPr>
          <p:cNvSpPr>
            <a:spLocks noGrp="1"/>
          </p:cNvSpPr>
          <p:nvPr>
            <p:ph type="title"/>
          </p:nvPr>
        </p:nvSpPr>
        <p:spPr>
          <a:xfrm>
            <a:off x="588963" y="585788"/>
            <a:ext cx="11010900" cy="984885"/>
          </a:xfrm>
        </p:spPr>
        <p:txBody>
          <a:bodyPr/>
          <a:lstStyle/>
          <a:p>
            <a:r>
              <a:rPr lang="en-US" sz="3200" dirty="0"/>
              <a:t>Scenario #5: I want to use Copilot in a meeting with external or federated participants</a:t>
            </a:r>
          </a:p>
        </p:txBody>
      </p:sp>
      <p:sp>
        <p:nvSpPr>
          <p:cNvPr id="12" name="Rounded Rectangle 9">
            <a:extLst>
              <a:ext uri="{FF2B5EF4-FFF2-40B4-BE49-F238E27FC236}">
                <a16:creationId xmlns:a16="http://schemas.microsoft.com/office/drawing/2014/main" id="{F07FA8C9-EA61-EAAB-39F7-C531ECBCAA97}"/>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4" name="Text Placeholder 3">
            <a:extLst>
              <a:ext uri="{FF2B5EF4-FFF2-40B4-BE49-F238E27FC236}">
                <a16:creationId xmlns:a16="http://schemas.microsoft.com/office/drawing/2014/main" id="{783FBE51-D4BC-9E22-8149-2FB5759A79F3}"/>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altLang="en-US" sz="1400" kern="100" dirty="0">
                <a:cs typeface="Arial" panose="020B0604020202020204" pitchFamily="34" charset="0"/>
              </a:rPr>
              <a:t>For security purposes, external or federated participants are not permitted to access Copilot or the transcript. However, they may still have questions for Copilot. To minimize distractions, set expectations with these participants ahead of time.</a:t>
            </a:r>
          </a:p>
        </p:txBody>
      </p:sp>
      <p:sp>
        <p:nvSpPr>
          <p:cNvPr id="15" name="Rounded Rectangle 9">
            <a:extLst>
              <a:ext uri="{FF2B5EF4-FFF2-40B4-BE49-F238E27FC236}">
                <a16:creationId xmlns:a16="http://schemas.microsoft.com/office/drawing/2014/main" id="{C97F745B-804C-2975-CA85-53090576D036}"/>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6" name="Text Placeholder 3">
            <a:extLst>
              <a:ext uri="{FF2B5EF4-FFF2-40B4-BE49-F238E27FC236}">
                <a16:creationId xmlns:a16="http://schemas.microsoft.com/office/drawing/2014/main" id="{12A0342B-EFD4-17E6-DC71-242B46424889}"/>
              </a:ext>
            </a:extLst>
          </p:cNvPr>
          <p:cNvSpPr txBox="1">
            <a:spLocks/>
          </p:cNvSpPr>
          <p:nvPr/>
        </p:nvSpPr>
        <p:spPr>
          <a:xfrm>
            <a:off x="588963" y="3220087"/>
            <a:ext cx="11014074" cy="1510670"/>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Inform external participants that Copilot will be in the meeting but won’t work for them. Encourage participants to share questions they have for Copilot with a licensed user after the meeting.</a:t>
            </a:r>
          </a:p>
          <a:p>
            <a:pPr marL="193675" indent="-193675">
              <a:spcBef>
                <a:spcPts val="500"/>
              </a:spcBef>
              <a:spcAft>
                <a:spcPts val="300"/>
              </a:spcAft>
              <a:buSzPct val="100000"/>
            </a:pPr>
            <a:r>
              <a:rPr lang="en-US" sz="1400" b="1" kern="100" dirty="0">
                <a:latin typeface="+mj-lt"/>
                <a:cs typeface="Arial" panose="020B0604020202020204" pitchFamily="34" charset="0"/>
              </a:rPr>
              <a:t>During and after the meeting: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External participants can ask licensed users questions for Copilot. Licensed users may then share any relevant Copilot responses </a:t>
            </a:r>
            <a:br>
              <a:rPr lang="en-US" kern="100" dirty="0">
                <a:cs typeface="Arial" panose="020B0604020202020204" pitchFamily="34" charset="0"/>
              </a:rPr>
            </a:br>
            <a:r>
              <a:rPr lang="en-US" kern="100" dirty="0">
                <a:cs typeface="Arial" panose="020B0604020202020204" pitchFamily="34" charset="0"/>
              </a:rPr>
              <a:t>in chat. </a:t>
            </a:r>
          </a:p>
        </p:txBody>
      </p:sp>
    </p:spTree>
    <p:extLst>
      <p:ext uri="{BB962C8B-B14F-4D97-AF65-F5344CB8AC3E}">
        <p14:creationId xmlns:p14="http://schemas.microsoft.com/office/powerpoint/2010/main" val="21026127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90E8E-F946-57CE-C7F6-CB8C50673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ABB30B-9811-6E73-EF00-9BACD90210DF}"/>
              </a:ext>
            </a:extLst>
          </p:cNvPr>
          <p:cNvSpPr>
            <a:spLocks noGrp="1"/>
          </p:cNvSpPr>
          <p:nvPr>
            <p:ph type="title"/>
          </p:nvPr>
        </p:nvSpPr>
        <p:spPr>
          <a:xfrm>
            <a:off x="569911" y="2769057"/>
            <a:ext cx="4989641" cy="1231106"/>
          </a:xfrm>
        </p:spPr>
        <p:txBody>
          <a:bodyPr/>
          <a:lstStyle/>
          <a:p>
            <a:r>
              <a:rPr lang="en-US" dirty="0"/>
              <a:t>Ensuring high quality responses</a:t>
            </a:r>
          </a:p>
        </p:txBody>
      </p:sp>
    </p:spTree>
    <p:extLst>
      <p:ext uri="{BB962C8B-B14F-4D97-AF65-F5344CB8AC3E}">
        <p14:creationId xmlns:p14="http://schemas.microsoft.com/office/powerpoint/2010/main" val="18916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AF9AB-D685-A86E-4E84-30E29EC1202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A5EDBA6-9562-B308-302F-9F873F7973BE}"/>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9">
            <a:extLst>
              <a:ext uri="{FF2B5EF4-FFF2-40B4-BE49-F238E27FC236}">
                <a16:creationId xmlns:a16="http://schemas.microsoft.com/office/drawing/2014/main" id="{14781653-8918-E2FF-2ED9-EC7A6F627A53}"/>
              </a:ext>
              <a:ext uri="{C183D7F6-B498-43B3-948B-1728B52AA6E4}">
                <adec:decorative xmlns:adec="http://schemas.microsoft.com/office/drawing/2017/decorative" val="1"/>
              </a:ext>
            </a:extLst>
          </p:cNvPr>
          <p:cNvSpPr/>
          <p:nvPr/>
        </p:nvSpPr>
        <p:spPr bwMode="auto">
          <a:xfrm>
            <a:off x="492518" y="1289050"/>
            <a:ext cx="11206965" cy="2927309"/>
          </a:xfrm>
          <a:prstGeom prst="roundRect">
            <a:avLst>
              <a:gd name="adj" fmla="val 491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4" name="Title 3">
            <a:extLst>
              <a:ext uri="{FF2B5EF4-FFF2-40B4-BE49-F238E27FC236}">
                <a16:creationId xmlns:a16="http://schemas.microsoft.com/office/drawing/2014/main" id="{F97501EE-A37C-0F2C-3AB6-8CA0748A5E74}"/>
              </a:ext>
            </a:extLst>
          </p:cNvPr>
          <p:cNvSpPr>
            <a:spLocks noGrp="1"/>
          </p:cNvSpPr>
          <p:nvPr>
            <p:ph type="title"/>
          </p:nvPr>
        </p:nvSpPr>
        <p:spPr>
          <a:xfrm>
            <a:off x="588261" y="585216"/>
            <a:ext cx="11011601" cy="553998"/>
          </a:xfrm>
        </p:spPr>
        <p:txBody>
          <a:bodyPr>
            <a:normAutofit/>
          </a:bodyPr>
          <a:lstStyle/>
          <a:p>
            <a:r>
              <a:rPr lang="en-US"/>
              <a:t>Transcription </a:t>
            </a:r>
          </a:p>
        </p:txBody>
      </p:sp>
      <p:sp>
        <p:nvSpPr>
          <p:cNvPr id="7" name="Text Placeholder 3">
            <a:extLst>
              <a:ext uri="{FF2B5EF4-FFF2-40B4-BE49-F238E27FC236}">
                <a16:creationId xmlns:a16="http://schemas.microsoft.com/office/drawing/2014/main" id="{398CBC25-CA4F-FD4B-A56D-3A948C91979E}"/>
              </a:ext>
            </a:extLst>
          </p:cNvPr>
          <p:cNvSpPr txBox="1">
            <a:spLocks/>
          </p:cNvSpPr>
          <p:nvPr/>
        </p:nvSpPr>
        <p:spPr>
          <a:xfrm>
            <a:off x="588963" y="1411035"/>
            <a:ext cx="11014074" cy="2641749"/>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400" kern="100" dirty="0">
                <a:cs typeface="Arial" panose="020B0604020202020204" pitchFamily="34" charset="0"/>
              </a:rPr>
              <a:t>The transcript (or temporary speech-to-text data) will not perfectly reflect the conversation when audio is not clear or when unique company or industry specific terms are used. Any errors in the transcript will impact the accuracy of Copilot’s responses. Tips and tricks for high quality transcription include:</a:t>
            </a:r>
          </a:p>
          <a:p>
            <a:pPr marL="285750" indent="-193675">
              <a:spcBef>
                <a:spcPts val="500"/>
              </a:spcBef>
              <a:spcAft>
                <a:spcPts val="300"/>
              </a:spcAft>
              <a:buClr>
                <a:schemeClr val="tx1"/>
              </a:buClr>
              <a:buSzPct val="100000"/>
            </a:pPr>
            <a:r>
              <a:rPr lang="en-US" altLang="en-US" sz="1400" kern="100" dirty="0">
                <a:cs typeface="Arial" panose="020B0604020202020204" pitchFamily="34" charset="0"/>
              </a:rPr>
              <a:t>Ensuring that the spoken language for the meeting is set properly.</a:t>
            </a:r>
          </a:p>
          <a:p>
            <a:pPr marL="536575" lvl="1" indent="-171450">
              <a:spcBef>
                <a:spcPts val="0"/>
              </a:spcBef>
              <a:spcAft>
                <a:spcPts val="300"/>
              </a:spcAft>
              <a:buClr>
                <a:schemeClr val="tx1"/>
              </a:buClr>
              <a:buSzPct val="100000"/>
              <a:buFont typeface="Arial" panose="020B0604020202020204" pitchFamily="34" charset="0"/>
              <a:buChar char="‒"/>
            </a:pPr>
            <a:r>
              <a:rPr lang="en-US" altLang="en-US" kern="100" dirty="0">
                <a:cs typeface="Arial" panose="020B0604020202020204" pitchFamily="34" charset="0"/>
              </a:rPr>
              <a:t>Copilot will respond to you in the same language you prompt it in. The citations will be in the selected spoken language.</a:t>
            </a:r>
          </a:p>
          <a:p>
            <a:pPr marL="285750" indent="-193675">
              <a:spcBef>
                <a:spcPts val="500"/>
              </a:spcBef>
              <a:spcAft>
                <a:spcPts val="300"/>
              </a:spcAft>
              <a:buClr>
                <a:schemeClr val="tx1"/>
              </a:buClr>
              <a:buSzPct val="100000"/>
            </a:pPr>
            <a:r>
              <a:rPr lang="en-US" altLang="en-US" sz="1400" kern="100" dirty="0">
                <a:cs typeface="Arial" panose="020B0604020202020204" pitchFamily="34" charset="0"/>
              </a:rPr>
              <a:t>Multilingual scenarios are not currently supported. Make sure everyone is speaking in the selected spoken language.</a:t>
            </a:r>
          </a:p>
          <a:p>
            <a:pPr marL="285750" indent="-193675">
              <a:spcBef>
                <a:spcPts val="500"/>
              </a:spcBef>
              <a:spcAft>
                <a:spcPts val="300"/>
              </a:spcAft>
              <a:buClr>
                <a:schemeClr val="tx1"/>
              </a:buClr>
              <a:buSzPct val="100000"/>
            </a:pPr>
            <a:r>
              <a:rPr lang="en-US" altLang="en-US" sz="1400" kern="100" dirty="0">
                <a:cs typeface="Arial" panose="020B0604020202020204" pitchFamily="34" charset="0"/>
              </a:rPr>
              <a:t>Setting up a Voice Profile to help identify you as a speaker and mitigate errors</a:t>
            </a:r>
          </a:p>
          <a:p>
            <a:pPr marL="536575" lvl="1" indent="-171450">
              <a:spcBef>
                <a:spcPts val="0"/>
              </a:spcBef>
              <a:spcAft>
                <a:spcPts val="300"/>
              </a:spcAft>
              <a:buClr>
                <a:schemeClr val="tx1"/>
              </a:buClr>
              <a:buSzPct val="100000"/>
              <a:buFont typeface="Arial" panose="020B0604020202020204" pitchFamily="34" charset="0"/>
              <a:buChar char="‒"/>
            </a:pPr>
            <a:r>
              <a:rPr lang="en-US" altLang="en-US" kern="100" dirty="0">
                <a:solidFill>
                  <a:srgbClr val="0078D4"/>
                </a:solidFill>
                <a:cs typeface="Arial" panose="020B0604020202020204" pitchFamily="34" charset="0"/>
                <a:hlinkClick r:id="rId3">
                  <a:extLst>
                    <a:ext uri="{A12FA001-AC4F-418D-AE19-62706E023703}">
                      <ahyp:hlinkClr xmlns:ahyp="http://schemas.microsoft.com/office/drawing/2018/hyperlinkcolor" val="tx"/>
                    </a:ext>
                  </a:extLst>
                </a:hlinkClick>
              </a:rPr>
              <a:t>Use Microsoft Teams Intelligent Speakers to identify in-room participants in a meeting transcription - Microsoft Support</a:t>
            </a:r>
            <a:endParaRPr lang="en-US" altLang="en-US" kern="100" dirty="0">
              <a:solidFill>
                <a:srgbClr val="0078D4"/>
              </a:solidFill>
              <a:cs typeface="Arial" panose="020B0604020202020204" pitchFamily="34" charset="0"/>
            </a:endParaRPr>
          </a:p>
          <a:p>
            <a:pPr marL="285750" indent="-193675">
              <a:spcBef>
                <a:spcPts val="500"/>
              </a:spcBef>
              <a:spcAft>
                <a:spcPts val="300"/>
              </a:spcAft>
              <a:buClr>
                <a:schemeClr val="tx1"/>
              </a:buClr>
              <a:buSzPct val="100000"/>
            </a:pPr>
            <a:r>
              <a:rPr lang="en-US" altLang="en-US" sz="1400" kern="100" dirty="0">
                <a:cs typeface="Arial" panose="020B0604020202020204" pitchFamily="34" charset="0"/>
              </a:rPr>
              <a:t>Using Voice Isolation for best audio clarity.</a:t>
            </a:r>
          </a:p>
          <a:p>
            <a:pPr marL="536575" lvl="1" indent="-171450">
              <a:spcBef>
                <a:spcPts val="0"/>
              </a:spcBef>
              <a:spcAft>
                <a:spcPts val="300"/>
              </a:spcAft>
              <a:buClr>
                <a:schemeClr val="tx1"/>
              </a:buClr>
              <a:buSzPct val="100000"/>
              <a:buFont typeface="Arial" panose="020B0604020202020204" pitchFamily="34" charset="0"/>
              <a:buChar char="‒"/>
            </a:pPr>
            <a:r>
              <a:rPr lang="en-US" altLang="en-US" kern="100" dirty="0">
                <a:solidFill>
                  <a:srgbClr val="0078D4"/>
                </a:solidFill>
                <a:cs typeface="Arial" panose="020B0604020202020204" pitchFamily="34" charset="0"/>
                <a:hlinkClick r:id="rId4">
                  <a:extLst>
                    <a:ext uri="{A12FA001-AC4F-418D-AE19-62706E023703}">
                      <ahyp:hlinkClr xmlns:ahyp="http://schemas.microsoft.com/office/drawing/2018/hyperlinkcolor" val="tx"/>
                    </a:ext>
                  </a:extLst>
                </a:hlinkClick>
              </a:rPr>
              <a:t>Voice isolation in Microsoft Teams calls and meetings - Microsoft Support</a:t>
            </a:r>
            <a:r>
              <a:rPr lang="en-US" altLang="en-US" kern="100" dirty="0">
                <a:solidFill>
                  <a:srgbClr val="0078D4"/>
                </a:solidFill>
                <a:cs typeface="Arial" panose="020B0604020202020204" pitchFamily="34" charset="0"/>
              </a:rPr>
              <a:t> </a:t>
            </a:r>
          </a:p>
        </p:txBody>
      </p:sp>
    </p:spTree>
    <p:extLst>
      <p:ext uri="{BB962C8B-B14F-4D97-AF65-F5344CB8AC3E}">
        <p14:creationId xmlns:p14="http://schemas.microsoft.com/office/powerpoint/2010/main" val="228583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1E908-21FE-EA81-07CC-9272616565E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7487204-48ED-31E8-A8C6-4FA86A127263}"/>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3D43AD52-0795-72F7-D819-E79D096C6E97}"/>
              </a:ext>
              <a:ext uri="{C183D7F6-B498-43B3-948B-1728B52AA6E4}">
                <adec:decorative xmlns:adec="http://schemas.microsoft.com/office/drawing/2017/decorative" val="1"/>
              </a:ext>
            </a:extLst>
          </p:cNvPr>
          <p:cNvSpPr/>
          <p:nvPr/>
        </p:nvSpPr>
        <p:spPr bwMode="auto">
          <a:xfrm>
            <a:off x="492518" y="1289051"/>
            <a:ext cx="11206965" cy="2286000"/>
          </a:xfrm>
          <a:prstGeom prst="roundRect">
            <a:avLst>
              <a:gd name="adj" fmla="val 491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4" name="Title 3">
            <a:extLst>
              <a:ext uri="{FF2B5EF4-FFF2-40B4-BE49-F238E27FC236}">
                <a16:creationId xmlns:a16="http://schemas.microsoft.com/office/drawing/2014/main" id="{FF0A00A1-A098-2EFF-7855-BDBCEFC0779E}"/>
              </a:ext>
            </a:extLst>
          </p:cNvPr>
          <p:cNvSpPr>
            <a:spLocks noGrp="1"/>
          </p:cNvSpPr>
          <p:nvPr>
            <p:ph type="title"/>
          </p:nvPr>
        </p:nvSpPr>
        <p:spPr>
          <a:xfrm>
            <a:off x="588261" y="585216"/>
            <a:ext cx="11011601" cy="553998"/>
          </a:xfrm>
        </p:spPr>
        <p:txBody>
          <a:bodyPr>
            <a:normAutofit/>
          </a:bodyPr>
          <a:lstStyle/>
          <a:p>
            <a:r>
              <a:rPr lang="en-US" dirty="0"/>
              <a:t>Prompting Copilot </a:t>
            </a:r>
          </a:p>
        </p:txBody>
      </p:sp>
      <p:sp>
        <p:nvSpPr>
          <p:cNvPr id="11" name="Text Placeholder 3">
            <a:extLst>
              <a:ext uri="{FF2B5EF4-FFF2-40B4-BE49-F238E27FC236}">
                <a16:creationId xmlns:a16="http://schemas.microsoft.com/office/drawing/2014/main" id="{34888D1C-A9F6-3012-9A89-99876AFF05EC}"/>
              </a:ext>
            </a:extLst>
          </p:cNvPr>
          <p:cNvSpPr txBox="1">
            <a:spLocks/>
          </p:cNvSpPr>
          <p:nvPr/>
        </p:nvSpPr>
        <p:spPr>
          <a:xfrm>
            <a:off x="588963" y="1411035"/>
            <a:ext cx="11014074" cy="1982594"/>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SzTx/>
              <a:buFont typeface="Arial" panose="020B0604020202020204" pitchFamily="34" charset="0"/>
              <a:buNone/>
            </a:pPr>
            <a:r>
              <a:rPr lang="en-US" altLang="en-US" sz="1400" kern="100" dirty="0">
                <a:cs typeface="Arial" panose="020B0604020202020204" pitchFamily="34" charset="0"/>
              </a:rPr>
              <a:t>To unlock the full power of Copilot, here is our advice for prompting it:</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Copilot only uses information from the meeting.</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Copilot does not have access to the participants list. It won’t be able to help with questions like “How many people were in the meeting?”</a:t>
            </a:r>
          </a:p>
          <a:p>
            <a:pPr marL="536575" lvl="1" indent="-171450">
              <a:spcBef>
                <a:spcPts val="0"/>
              </a:spcBef>
              <a:spcAft>
                <a:spcPts val="300"/>
              </a:spcAft>
              <a:buClr>
                <a:schemeClr val="tx1"/>
              </a:buClr>
              <a:buSzPct val="100000"/>
              <a:buFont typeface="Arial" panose="020B0604020202020204" pitchFamily="34" charset="0"/>
              <a:buChar char="‒"/>
            </a:pPr>
            <a:r>
              <a:rPr lang="en-US" altLang="en-US" kern="100" dirty="0">
                <a:cs typeface="Arial" panose="020B0604020202020204" pitchFamily="34" charset="0"/>
              </a:rPr>
              <a:t>If you are the meeting organizer, use the attendance report to get attendance details.</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Copilot’s responses are concise by nature. Copilot will perform best when asked specific questions.</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Copilot can format responses for you. Try asking for information as a table or in a bulleted list.</a:t>
            </a:r>
          </a:p>
        </p:txBody>
      </p:sp>
      <p:sp>
        <p:nvSpPr>
          <p:cNvPr id="15" name="Rounded Rectangle 9">
            <a:extLst>
              <a:ext uri="{FF2B5EF4-FFF2-40B4-BE49-F238E27FC236}">
                <a16:creationId xmlns:a16="http://schemas.microsoft.com/office/drawing/2014/main" id="{B1CD595C-8363-A6C8-D093-3860F78F5D38}"/>
              </a:ext>
              <a:ext uri="{C183D7F6-B498-43B3-948B-1728B52AA6E4}">
                <adec:decorative xmlns:adec="http://schemas.microsoft.com/office/drawing/2017/decorative" val="1"/>
              </a:ext>
            </a:extLst>
          </p:cNvPr>
          <p:cNvSpPr/>
          <p:nvPr/>
        </p:nvSpPr>
        <p:spPr bwMode="auto">
          <a:xfrm>
            <a:off x="492518" y="4447206"/>
            <a:ext cx="11206965" cy="1928194"/>
          </a:xfrm>
          <a:prstGeom prst="roundRect">
            <a:avLst>
              <a:gd name="adj" fmla="val 491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7" name="Title 3">
            <a:extLst>
              <a:ext uri="{FF2B5EF4-FFF2-40B4-BE49-F238E27FC236}">
                <a16:creationId xmlns:a16="http://schemas.microsoft.com/office/drawing/2014/main" id="{E8C95812-0588-55D3-9401-BFBC519A5C12}"/>
              </a:ext>
            </a:extLst>
          </p:cNvPr>
          <p:cNvSpPr txBox="1">
            <a:spLocks/>
          </p:cNvSpPr>
          <p:nvPr/>
        </p:nvSpPr>
        <p:spPr>
          <a:xfrm>
            <a:off x="588963" y="3743943"/>
            <a:ext cx="11010900" cy="554037"/>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lnSpc>
                <a:spcPct val="110000"/>
              </a:lnSpc>
              <a:spcAft>
                <a:spcPts val="400"/>
              </a:spcAft>
            </a:pPr>
            <a:r>
              <a:rPr lang="en-US" dirty="0"/>
              <a:t>Response validation </a:t>
            </a:r>
          </a:p>
        </p:txBody>
      </p:sp>
      <p:sp>
        <p:nvSpPr>
          <p:cNvPr id="16" name="Text Placeholder 3">
            <a:extLst>
              <a:ext uri="{FF2B5EF4-FFF2-40B4-BE49-F238E27FC236}">
                <a16:creationId xmlns:a16="http://schemas.microsoft.com/office/drawing/2014/main" id="{A4428E0C-C63A-107F-0F62-9622B1624077}"/>
              </a:ext>
            </a:extLst>
          </p:cNvPr>
          <p:cNvSpPr txBox="1">
            <a:spLocks/>
          </p:cNvSpPr>
          <p:nvPr/>
        </p:nvSpPr>
        <p:spPr>
          <a:xfrm>
            <a:off x="588963" y="4569190"/>
            <a:ext cx="11014074" cy="1346522"/>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SzTx/>
              <a:buFont typeface="Arial" panose="020B0604020202020204" pitchFamily="34" charset="0"/>
              <a:buNone/>
            </a:pPr>
            <a:r>
              <a:rPr lang="en-US" altLang="en-US" sz="1400" kern="100" dirty="0">
                <a:cs typeface="Arial" panose="020B0604020202020204" pitchFamily="34" charset="0"/>
              </a:rPr>
              <a:t>AI-generated content may be incorrect. Here are some ways that you can validate and improve Copilot’s responses:</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Read Copilot’s responses carefully. When in doubt, compare them against the transcript/recording using the provided citations or direct comparison, when available.</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Use the provided citations to understand what source Copilot is using. This can help identify transcription errors.</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Rate Copilot’s responses by giving a thumbs-up or thumbs-down to help Microsoft improve.</a:t>
            </a:r>
          </a:p>
        </p:txBody>
      </p:sp>
    </p:spTree>
    <p:extLst>
      <p:ext uri="{BB962C8B-B14F-4D97-AF65-F5344CB8AC3E}">
        <p14:creationId xmlns:p14="http://schemas.microsoft.com/office/powerpoint/2010/main" val="231094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1207-1FED-C5B7-0DCB-42A712E5948C}"/>
            </a:ext>
          </a:extLst>
        </p:cNvPr>
        <p:cNvGrpSpPr/>
        <p:nvPr/>
      </p:nvGrpSpPr>
      <p:grpSpPr>
        <a:xfrm>
          <a:off x="0" y="0"/>
          <a:ext cx="0" cy="0"/>
          <a:chOff x="0" y="0"/>
          <a:chExt cx="0" cy="0"/>
        </a:xfrm>
      </p:grpSpPr>
      <p:sp>
        <p:nvSpPr>
          <p:cNvPr id="6" name="Rounded Rectangle 1">
            <a:extLst>
              <a:ext uri="{FF2B5EF4-FFF2-40B4-BE49-F238E27FC236}">
                <a16:creationId xmlns:a16="http://schemas.microsoft.com/office/drawing/2014/main" id="{4F29EE30-F8E3-6E6A-D57E-AFA729BE40F9}"/>
              </a:ext>
              <a:ext uri="{C183D7F6-B498-43B3-948B-1728B52AA6E4}">
                <adec:decorative xmlns:adec="http://schemas.microsoft.com/office/drawing/2017/decorative" val="1"/>
              </a:ext>
            </a:extLst>
          </p:cNvPr>
          <p:cNvSpPr/>
          <p:nvPr/>
        </p:nvSpPr>
        <p:spPr bwMode="auto">
          <a:xfrm>
            <a:off x="604814" y="601059"/>
            <a:ext cx="10982373" cy="563377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2000"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400" b="1">
              <a:solidFill>
                <a:schemeClr val="tx1"/>
              </a:solidFill>
              <a:latin typeface="Segoe UI Semibold" panose="020B0502040204020203" pitchFamily="34" charset="0"/>
              <a:cs typeface="Segoe UI Semibold" panose="020B0502040204020203" pitchFamily="34" charset="0"/>
            </a:endParaRPr>
          </a:p>
        </p:txBody>
      </p:sp>
      <p:sp>
        <p:nvSpPr>
          <p:cNvPr id="5" name="Title 4">
            <a:extLst>
              <a:ext uri="{FF2B5EF4-FFF2-40B4-BE49-F238E27FC236}">
                <a16:creationId xmlns:a16="http://schemas.microsoft.com/office/drawing/2014/main" id="{7B9C8ACC-2900-97DA-3FB9-CA70411F4516}"/>
              </a:ext>
            </a:extLst>
          </p:cNvPr>
          <p:cNvSpPr>
            <a:spLocks noGrp="1"/>
          </p:cNvSpPr>
          <p:nvPr>
            <p:ph type="title"/>
          </p:nvPr>
        </p:nvSpPr>
        <p:spPr>
          <a:xfrm>
            <a:off x="1033080" y="1008610"/>
            <a:ext cx="5062920" cy="553998"/>
          </a:xfrm>
        </p:spPr>
        <p:txBody>
          <a:bodyPr wrap="square">
            <a:spAutoFit/>
          </a:bodyPr>
          <a:lstStyle/>
          <a:p>
            <a:r>
              <a:rPr lang="en-US" dirty="0">
                <a:solidFill>
                  <a:schemeClr val="tx1"/>
                </a:solidFill>
              </a:rPr>
              <a:t>Support articles</a:t>
            </a:r>
            <a:endParaRPr lang="en-US" b="1" dirty="0">
              <a:solidFill>
                <a:schemeClr val="tx1"/>
              </a:solidFill>
            </a:endParaRPr>
          </a:p>
        </p:txBody>
      </p:sp>
      <p:sp>
        <p:nvSpPr>
          <p:cNvPr id="2" name="Text Placeholder 4">
            <a:extLst>
              <a:ext uri="{FF2B5EF4-FFF2-40B4-BE49-F238E27FC236}">
                <a16:creationId xmlns:a16="http://schemas.microsoft.com/office/drawing/2014/main" id="{EEE6C3F9-3EBC-B644-5E60-98C3294D2690}"/>
              </a:ext>
            </a:extLst>
          </p:cNvPr>
          <p:cNvSpPr txBox="1">
            <a:spLocks/>
          </p:cNvSpPr>
          <p:nvPr/>
        </p:nvSpPr>
        <p:spPr>
          <a:xfrm>
            <a:off x="1033080" y="1970159"/>
            <a:ext cx="7165980" cy="2279085"/>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indent="-193675">
              <a:spcBef>
                <a:spcPts val="600"/>
              </a:spcBef>
              <a:spcAft>
                <a:spcPts val="300"/>
              </a:spcAft>
              <a:buClr>
                <a:schemeClr val="tx1"/>
              </a:buClr>
              <a:buSzPct val="100000"/>
            </a:pPr>
            <a:r>
              <a:rPr lang="en-US" sz="1400" kern="100" dirty="0">
                <a:cs typeface="Arial" panose="020B0604020202020204" pitchFamily="34" charset="0"/>
              </a:rPr>
              <a:t>Copilot for Teams meetings support:</a:t>
            </a:r>
          </a:p>
          <a:p>
            <a:pPr marL="457200" lvl="1" indent="-171450">
              <a:spcBef>
                <a:spcPts val="0"/>
              </a:spcBef>
              <a:spcAft>
                <a:spcPts val="600"/>
              </a:spcAft>
              <a:buClr>
                <a:schemeClr val="tx1"/>
              </a:buClr>
              <a:buSzPct val="100000"/>
              <a:buFont typeface="Arial" panose="020B0604020202020204" pitchFamily="34" charset="0"/>
              <a:buChar char="‒"/>
            </a:pPr>
            <a:r>
              <a:rPr lang="en-US" kern="100" dirty="0">
                <a:solidFill>
                  <a:srgbClr val="005A9F"/>
                </a:solidFill>
                <a:cs typeface="Arial" panose="020B0604020202020204" pitchFamily="34" charset="0"/>
                <a:hlinkClick r:id="rId2">
                  <a:extLst>
                    <a:ext uri="{A12FA001-AC4F-418D-AE19-62706E023703}">
                      <ahyp:hlinkClr xmlns:ahyp="http://schemas.microsoft.com/office/drawing/2018/hyperlinkcolor" val="tx"/>
                    </a:ext>
                  </a:extLst>
                </a:hlinkClick>
              </a:rPr>
              <a:t>Get started with Copilot in Microsoft Teams meetings - Microsoft Support</a:t>
            </a:r>
            <a:endParaRPr lang="en-US" kern="100" dirty="0">
              <a:solidFill>
                <a:srgbClr val="005A9F"/>
              </a:solidFill>
              <a:cs typeface="Arial" panose="020B0604020202020204" pitchFamily="34" charset="0"/>
            </a:endParaRPr>
          </a:p>
          <a:p>
            <a:pPr marL="457200" lvl="1" indent="-171450">
              <a:spcBef>
                <a:spcPts val="0"/>
              </a:spcBef>
              <a:spcAft>
                <a:spcPts val="600"/>
              </a:spcAft>
              <a:buClr>
                <a:schemeClr val="tx1"/>
              </a:buClr>
              <a:buSzPct val="100000"/>
              <a:buFont typeface="Arial" panose="020B0604020202020204" pitchFamily="34" charset="0"/>
              <a:buChar char="‒"/>
            </a:pPr>
            <a:r>
              <a:rPr lang="en-US" kern="100" dirty="0">
                <a:solidFill>
                  <a:srgbClr val="005A9F"/>
                </a:solidFill>
                <a:cs typeface="Arial" panose="020B0604020202020204" pitchFamily="34" charset="0"/>
                <a:hlinkClick r:id="rId3">
                  <a:extLst>
                    <a:ext uri="{A12FA001-AC4F-418D-AE19-62706E023703}">
                      <ahyp:hlinkClr xmlns:ahyp="http://schemas.microsoft.com/office/drawing/2018/hyperlinkcolor" val="tx"/>
                    </a:ext>
                  </a:extLst>
                </a:hlinkClick>
              </a:rPr>
              <a:t>Use Copilot without recording a Teams meeting - Microsoft Support</a:t>
            </a:r>
            <a:endParaRPr lang="en-US" kern="100" dirty="0">
              <a:solidFill>
                <a:srgbClr val="005A9F"/>
              </a:solidFill>
              <a:cs typeface="Arial" panose="020B0604020202020204" pitchFamily="34" charset="0"/>
            </a:endParaRPr>
          </a:p>
          <a:p>
            <a:pPr marL="193675" indent="-193675">
              <a:spcBef>
                <a:spcPts val="600"/>
              </a:spcBef>
              <a:spcAft>
                <a:spcPts val="300"/>
              </a:spcAft>
              <a:buClr>
                <a:schemeClr val="tx1"/>
              </a:buClr>
              <a:buSzPct val="100000"/>
            </a:pPr>
            <a:r>
              <a:rPr lang="en-US" sz="1400" kern="100" dirty="0">
                <a:solidFill>
                  <a:srgbClr val="005A9F"/>
                </a:solidFill>
                <a:cs typeface="Arial" panose="020B0604020202020204" pitchFamily="34" charset="0"/>
                <a:hlinkClick r:id="rId4">
                  <a:extLst>
                    <a:ext uri="{A12FA001-AC4F-418D-AE19-62706E023703}">
                      <ahyp:hlinkClr xmlns:ahyp="http://schemas.microsoft.com/office/drawing/2018/hyperlinkcolor" val="tx"/>
                    </a:ext>
                  </a:extLst>
                </a:hlinkClick>
              </a:rPr>
              <a:t>Frequently asked questions about Copilot in Microsoft Teams - Microsoft Support</a:t>
            </a:r>
            <a:r>
              <a:rPr lang="en-US" sz="1400" kern="100" dirty="0">
                <a:solidFill>
                  <a:srgbClr val="005A9F"/>
                </a:solidFill>
                <a:cs typeface="Arial" panose="020B0604020202020204" pitchFamily="34" charset="0"/>
              </a:rPr>
              <a:t> </a:t>
            </a:r>
          </a:p>
        </p:txBody>
      </p:sp>
    </p:spTree>
    <p:extLst>
      <p:ext uri="{BB962C8B-B14F-4D97-AF65-F5344CB8AC3E}">
        <p14:creationId xmlns:p14="http://schemas.microsoft.com/office/powerpoint/2010/main" val="14987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6"/>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grpId="1" nodeType="withEffect">
                                  <p:stCondLst>
                                    <p:cond delay="0"/>
                                  </p:stCondLst>
                                  <p:childTnLst>
                                    <p:animMotion origin="layout" path="M 3.54167E-6 -7.40741E-7 L 3.54167E-6 0.03542 " pathEditMode="relative" rAng="0" ptsTypes="AA">
                                      <p:cBhvr>
                                        <p:cTn id="14"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p:txBody>
          <a:bodyPr/>
          <a:lstStyle/>
          <a:p>
            <a:r>
              <a:rPr lang="en-US" dirty="0"/>
              <a:t>Chat Copilot</a:t>
            </a:r>
          </a:p>
        </p:txBody>
      </p:sp>
    </p:spTree>
    <p:extLst>
      <p:ext uri="{BB962C8B-B14F-4D97-AF65-F5344CB8AC3E}">
        <p14:creationId xmlns:p14="http://schemas.microsoft.com/office/powerpoint/2010/main" val="25314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952FE-89FC-C005-6F63-C274FF396888}"/>
            </a:ext>
          </a:extLst>
        </p:cNvPr>
        <p:cNvGrpSpPr/>
        <p:nvPr/>
      </p:nvGrpSpPr>
      <p:grpSpPr>
        <a:xfrm>
          <a:off x="0" y="0"/>
          <a:ext cx="0" cy="0"/>
          <a:chOff x="0" y="0"/>
          <a:chExt cx="0" cy="0"/>
        </a:xfrm>
      </p:grpSpPr>
      <p:sp useBgFill="1">
        <p:nvSpPr>
          <p:cNvPr id="5" name="Rounded Rectangle 1">
            <a:extLst>
              <a:ext uri="{FF2B5EF4-FFF2-40B4-BE49-F238E27FC236}">
                <a16:creationId xmlns:a16="http://schemas.microsoft.com/office/drawing/2014/main" id="{4F820398-4F7B-21C9-76DF-507E6E5B9F05}"/>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cxnSp>
        <p:nvCxnSpPr>
          <p:cNvPr id="32" name="Straight Connector 31">
            <a:extLst>
              <a:ext uri="{FF2B5EF4-FFF2-40B4-BE49-F238E27FC236}">
                <a16:creationId xmlns:a16="http://schemas.microsoft.com/office/drawing/2014/main" id="{C13767FD-24BC-4B2D-62A0-47163DFA905D}"/>
              </a:ext>
              <a:ext uri="{C183D7F6-B498-43B3-948B-1728B52AA6E4}">
                <adec:decorative xmlns:adec="http://schemas.microsoft.com/office/drawing/2017/decorative" val="1"/>
              </a:ext>
            </a:extLst>
          </p:cNvPr>
          <p:cNvCxnSpPr>
            <a:cxnSpLocks/>
          </p:cNvCxnSpPr>
          <p:nvPr/>
        </p:nvCxnSpPr>
        <p:spPr>
          <a:xfrm>
            <a:off x="4884981" y="1333501"/>
            <a:ext cx="0" cy="5106770"/>
          </a:xfrm>
          <a:prstGeom prst="line">
            <a:avLst/>
          </a:prstGeom>
          <a:noFill/>
          <a:ln w="6350" cap="flat" cmpd="sng" algn="ctr">
            <a:solidFill>
              <a:schemeClr val="bg1"/>
            </a:solidFill>
            <a:prstDash val="solid"/>
            <a:miter lim="800000"/>
          </a:ln>
          <a:effectLst/>
        </p:spPr>
      </p:cxnSp>
      <p:sp>
        <p:nvSpPr>
          <p:cNvPr id="4" name="Title 3">
            <a:extLst>
              <a:ext uri="{FF2B5EF4-FFF2-40B4-BE49-F238E27FC236}">
                <a16:creationId xmlns:a16="http://schemas.microsoft.com/office/drawing/2014/main" id="{FBC891DB-65D5-89C1-5DCB-96B3BE2F4403}"/>
              </a:ext>
            </a:extLst>
          </p:cNvPr>
          <p:cNvSpPr>
            <a:spLocks noGrp="1"/>
          </p:cNvSpPr>
          <p:nvPr>
            <p:ph type="title"/>
          </p:nvPr>
        </p:nvSpPr>
        <p:spPr>
          <a:xfrm>
            <a:off x="588261" y="585216"/>
            <a:ext cx="11011601" cy="492443"/>
          </a:xfrm>
        </p:spPr>
        <p:txBody>
          <a:bodyPr/>
          <a:lstStyle/>
          <a:p>
            <a:r>
              <a:rPr lang="en-US" sz="3200" dirty="0">
                <a:cs typeface="Segoe UI"/>
              </a:rPr>
              <a:t>Getting started</a:t>
            </a:r>
            <a:endParaRPr lang="en-US" sz="3200" dirty="0"/>
          </a:p>
        </p:txBody>
      </p:sp>
      <p:sp>
        <p:nvSpPr>
          <p:cNvPr id="3" name="TextBox 2">
            <a:extLst>
              <a:ext uri="{FF2B5EF4-FFF2-40B4-BE49-F238E27FC236}">
                <a16:creationId xmlns:a16="http://schemas.microsoft.com/office/drawing/2014/main" id="{E290F049-44E2-30C8-CDEC-F2A45294FECE}"/>
              </a:ext>
            </a:extLst>
          </p:cNvPr>
          <p:cNvSpPr txBox="1"/>
          <p:nvPr/>
        </p:nvSpPr>
        <p:spPr>
          <a:xfrm>
            <a:off x="588261" y="1608649"/>
            <a:ext cx="1554544" cy="15850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latin typeface="+mj-lt"/>
                <a:cs typeface="Segoe UI"/>
              </a:rPr>
              <a:t>Open the chat panel</a:t>
            </a:r>
            <a:endParaRPr lang="en-US" sz="1400" dirty="0">
              <a:latin typeface="+mj-lt"/>
            </a:endParaRPr>
          </a:p>
          <a:p>
            <a:pPr>
              <a:spcAft>
                <a:spcPts val="600"/>
              </a:spcAft>
            </a:pPr>
            <a:r>
              <a:rPr lang="en-US" sz="1400" dirty="0">
                <a:cs typeface="Segoe UI"/>
              </a:rPr>
              <a:t>You must be in a 1:1 or group chat, to access the private Copilot side panel. </a:t>
            </a:r>
          </a:p>
        </p:txBody>
      </p:sp>
      <p:pic>
        <p:nvPicPr>
          <p:cNvPr id="2" name="Picture 1" descr="View of the opened private Copilot panel.">
            <a:extLst>
              <a:ext uri="{FF2B5EF4-FFF2-40B4-BE49-F238E27FC236}">
                <a16:creationId xmlns:a16="http://schemas.microsoft.com/office/drawing/2014/main" id="{B04B08CD-6498-8BDE-A434-37B0837B5018}"/>
              </a:ext>
            </a:extLst>
          </p:cNvPr>
          <p:cNvPicPr>
            <a:picLocks noChangeAspect="1"/>
          </p:cNvPicPr>
          <p:nvPr/>
        </p:nvPicPr>
        <p:blipFill>
          <a:blip r:embed="rId3"/>
          <a:stretch>
            <a:fillRect/>
          </a:stretch>
        </p:blipFill>
        <p:spPr>
          <a:xfrm>
            <a:off x="2329338" y="1442357"/>
            <a:ext cx="2131289" cy="4891768"/>
          </a:xfrm>
          <a:prstGeom prst="rect">
            <a:avLst/>
          </a:prstGeom>
        </p:spPr>
      </p:pic>
      <p:sp>
        <p:nvSpPr>
          <p:cNvPr id="8" name="TextBox 7">
            <a:extLst>
              <a:ext uri="{FF2B5EF4-FFF2-40B4-BE49-F238E27FC236}">
                <a16:creationId xmlns:a16="http://schemas.microsoft.com/office/drawing/2014/main" id="{46E65CB2-1C1D-4ABF-93B3-1D249BD8D046}"/>
              </a:ext>
            </a:extLst>
          </p:cNvPr>
          <p:cNvSpPr txBox="1"/>
          <p:nvPr/>
        </p:nvSpPr>
        <p:spPr>
          <a:xfrm>
            <a:off x="5239617" y="1608649"/>
            <a:ext cx="6206829" cy="723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latin typeface="+mj-lt"/>
                <a:cs typeface="Segoe UI"/>
              </a:rPr>
              <a:t>Explore Prompt suggestions</a:t>
            </a:r>
            <a:endParaRPr lang="en-US" sz="1400" dirty="0">
              <a:latin typeface="+mj-lt"/>
            </a:endParaRPr>
          </a:p>
          <a:p>
            <a:pPr>
              <a:spcAft>
                <a:spcPts val="600"/>
              </a:spcAft>
            </a:pPr>
            <a:r>
              <a:rPr lang="en-US" sz="1400" dirty="0">
                <a:cs typeface="Segoe UI"/>
              </a:rPr>
              <a:t>Chat Copilot provides suggested prompts for you to use to explore the power of Copilot.</a:t>
            </a:r>
          </a:p>
        </p:txBody>
      </p:sp>
      <p:pic>
        <p:nvPicPr>
          <p:cNvPr id="6" name="Picture 5" descr="View of suggested prompts for private Copilot.">
            <a:extLst>
              <a:ext uri="{FF2B5EF4-FFF2-40B4-BE49-F238E27FC236}">
                <a16:creationId xmlns:a16="http://schemas.microsoft.com/office/drawing/2014/main" id="{1C43EE0D-1C1D-8B01-FDA3-42AB27110C14}"/>
              </a:ext>
            </a:extLst>
          </p:cNvPr>
          <p:cNvPicPr>
            <a:picLocks noChangeAspect="1"/>
          </p:cNvPicPr>
          <p:nvPr/>
        </p:nvPicPr>
        <p:blipFill>
          <a:blip r:embed="rId4"/>
          <a:stretch>
            <a:fillRect/>
          </a:stretch>
        </p:blipFill>
        <p:spPr>
          <a:xfrm>
            <a:off x="6217104" y="2421391"/>
            <a:ext cx="4248150" cy="3552825"/>
          </a:xfrm>
          <a:prstGeom prst="rect">
            <a:avLst/>
          </a:prstGeom>
        </p:spPr>
      </p:pic>
    </p:spTree>
    <p:extLst>
      <p:ext uri="{BB962C8B-B14F-4D97-AF65-F5344CB8AC3E}">
        <p14:creationId xmlns:p14="http://schemas.microsoft.com/office/powerpoint/2010/main" val="279005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2F35C-D621-CB66-2249-2BBF04B29C89}"/>
              </a:ext>
            </a:extLst>
          </p:cNvPr>
          <p:cNvSpPr>
            <a:spLocks noGrp="1"/>
          </p:cNvSpPr>
          <p:nvPr>
            <p:ph type="title"/>
          </p:nvPr>
        </p:nvSpPr>
        <p:spPr>
          <a:xfrm>
            <a:off x="588261" y="225811"/>
            <a:ext cx="11011602" cy="492443"/>
          </a:xfrm>
        </p:spPr>
        <p:txBody>
          <a:bodyPr/>
          <a:lstStyle/>
          <a:p>
            <a:r>
              <a:rPr lang="en-US" sz="3200" dirty="0">
                <a:cs typeface="Segoe UI Semibold"/>
              </a:rPr>
              <a:t>Summarize chat</a:t>
            </a:r>
            <a:endParaRPr lang="en-US" sz="3200" dirty="0"/>
          </a:p>
        </p:txBody>
      </p:sp>
      <p:sp>
        <p:nvSpPr>
          <p:cNvPr id="7" name="Title 1">
            <a:extLst>
              <a:ext uri="{FF2B5EF4-FFF2-40B4-BE49-F238E27FC236}">
                <a16:creationId xmlns:a16="http://schemas.microsoft.com/office/drawing/2014/main" id="{184F203A-79EB-8871-EA88-5A6431AF3E0D}"/>
              </a:ext>
            </a:extLst>
          </p:cNvPr>
          <p:cNvSpPr txBox="1">
            <a:spLocks/>
          </p:cNvSpPr>
          <p:nvPr/>
        </p:nvSpPr>
        <p:spPr>
          <a:xfrm>
            <a:off x="588261" y="756358"/>
            <a:ext cx="11011602"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Currently by default the summarization will go back 30 days. A user can specify a time period if they wish to go back more in the history.</a:t>
            </a:r>
            <a:endParaRPr lang="en-US" dirty="0"/>
          </a:p>
        </p:txBody>
      </p:sp>
      <p:sp useBgFill="1">
        <p:nvSpPr>
          <p:cNvPr id="5" name="Rounded Rectangle 1">
            <a:extLst>
              <a:ext uri="{FF2B5EF4-FFF2-40B4-BE49-F238E27FC236}">
                <a16:creationId xmlns:a16="http://schemas.microsoft.com/office/drawing/2014/main" id="{59383212-8656-474B-8297-61917F0064EA}"/>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pic>
        <p:nvPicPr>
          <p:cNvPr id="8" name="Picture 7" descr="View of user asking private Copilot to summarize missed chat content.">
            <a:extLst>
              <a:ext uri="{FF2B5EF4-FFF2-40B4-BE49-F238E27FC236}">
                <a16:creationId xmlns:a16="http://schemas.microsoft.com/office/drawing/2014/main" id="{E1A7180D-C64F-9D76-5275-16ECCC2EFB29}"/>
              </a:ext>
            </a:extLst>
          </p:cNvPr>
          <p:cNvPicPr>
            <a:picLocks noChangeAspect="1"/>
          </p:cNvPicPr>
          <p:nvPr/>
        </p:nvPicPr>
        <p:blipFill>
          <a:blip r:embed="rId2"/>
          <a:stretch>
            <a:fillRect/>
          </a:stretch>
        </p:blipFill>
        <p:spPr>
          <a:xfrm>
            <a:off x="1804819" y="1448225"/>
            <a:ext cx="8576734" cy="4815117"/>
          </a:xfrm>
          <a:prstGeom prst="rect">
            <a:avLst/>
          </a:prstGeom>
        </p:spPr>
      </p:pic>
    </p:spTree>
    <p:extLst>
      <p:ext uri="{BB962C8B-B14F-4D97-AF65-F5344CB8AC3E}">
        <p14:creationId xmlns:p14="http://schemas.microsoft.com/office/powerpoint/2010/main" val="389489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ounded Rectangle 1">
            <a:extLst>
              <a:ext uri="{FF2B5EF4-FFF2-40B4-BE49-F238E27FC236}">
                <a16:creationId xmlns:a16="http://schemas.microsoft.com/office/drawing/2014/main" id="{392842D7-E973-6FE3-DACE-F2F7D036B1BB}"/>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4" name="Title 3">
            <a:extLst>
              <a:ext uri="{FF2B5EF4-FFF2-40B4-BE49-F238E27FC236}">
                <a16:creationId xmlns:a16="http://schemas.microsoft.com/office/drawing/2014/main" id="{6F02F35C-D621-CB66-2249-2BBF04B29C89}"/>
              </a:ext>
            </a:extLst>
          </p:cNvPr>
          <p:cNvSpPr>
            <a:spLocks noGrp="1"/>
          </p:cNvSpPr>
          <p:nvPr>
            <p:ph type="title"/>
          </p:nvPr>
        </p:nvSpPr>
        <p:spPr>
          <a:xfrm>
            <a:off x="588261" y="225811"/>
            <a:ext cx="11011602" cy="492443"/>
          </a:xfrm>
        </p:spPr>
        <p:txBody>
          <a:bodyPr/>
          <a:lstStyle/>
          <a:p>
            <a:r>
              <a:rPr lang="en-US" sz="3200" dirty="0" err="1">
                <a:cs typeface="Segoe UI Semibold"/>
              </a:rPr>
              <a:t>Coachmarks</a:t>
            </a:r>
            <a:r>
              <a:rPr lang="en-US" sz="3200" dirty="0">
                <a:cs typeface="Segoe UI Semibold"/>
              </a:rPr>
              <a:t> – Smart actions</a:t>
            </a:r>
            <a:endParaRPr lang="en-US" dirty="0"/>
          </a:p>
        </p:txBody>
      </p:sp>
      <p:sp>
        <p:nvSpPr>
          <p:cNvPr id="7" name="Title 1">
            <a:extLst>
              <a:ext uri="{FF2B5EF4-FFF2-40B4-BE49-F238E27FC236}">
                <a16:creationId xmlns:a16="http://schemas.microsoft.com/office/drawing/2014/main" id="{184F203A-79EB-8871-EA88-5A6431AF3E0D}"/>
              </a:ext>
            </a:extLst>
          </p:cNvPr>
          <p:cNvSpPr txBox="1">
            <a:spLocks/>
          </p:cNvSpPr>
          <p:nvPr/>
        </p:nvSpPr>
        <p:spPr>
          <a:xfrm>
            <a:off x="588261" y="756358"/>
            <a:ext cx="11011602"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When users need to catch up on missed messages, we help them navigate to Copilot in chat to quickly catch up.</a:t>
            </a:r>
          </a:p>
        </p:txBody>
      </p:sp>
      <p:pic>
        <p:nvPicPr>
          <p:cNvPr id="8" name="Picture 7" descr="View of coachmark saying, &quot;Summarize what I've missed&quot; in a user's Teams chat.">
            <a:extLst>
              <a:ext uri="{FF2B5EF4-FFF2-40B4-BE49-F238E27FC236}">
                <a16:creationId xmlns:a16="http://schemas.microsoft.com/office/drawing/2014/main" id="{1086C592-CECD-C825-924C-6B349A4BD390}"/>
              </a:ext>
            </a:extLst>
          </p:cNvPr>
          <p:cNvPicPr>
            <a:picLocks noChangeAspect="1"/>
          </p:cNvPicPr>
          <p:nvPr/>
        </p:nvPicPr>
        <p:blipFill>
          <a:blip r:embed="rId2"/>
          <a:srcRect l="26976"/>
          <a:stretch/>
        </p:blipFill>
        <p:spPr>
          <a:xfrm>
            <a:off x="580115" y="1671462"/>
            <a:ext cx="5449304" cy="4170310"/>
          </a:xfrm>
          <a:prstGeom prst="rect">
            <a:avLst/>
          </a:prstGeom>
        </p:spPr>
      </p:pic>
      <p:pic>
        <p:nvPicPr>
          <p:cNvPr id="10" name="Picture 9" descr="View of smart action saying &quot;Summarize what I've missed&quot; in a user's Teams chat.">
            <a:extLst>
              <a:ext uri="{FF2B5EF4-FFF2-40B4-BE49-F238E27FC236}">
                <a16:creationId xmlns:a16="http://schemas.microsoft.com/office/drawing/2014/main" id="{0563D7B9-835B-9CDA-9B81-0563EE5DAB80}"/>
              </a:ext>
            </a:extLst>
          </p:cNvPr>
          <p:cNvPicPr>
            <a:picLocks noChangeAspect="1"/>
          </p:cNvPicPr>
          <p:nvPr/>
        </p:nvPicPr>
        <p:blipFill>
          <a:blip r:embed="rId3"/>
          <a:stretch>
            <a:fillRect/>
          </a:stretch>
        </p:blipFill>
        <p:spPr>
          <a:xfrm>
            <a:off x="6182920" y="1671462"/>
            <a:ext cx="5428965" cy="4170310"/>
          </a:xfrm>
          <a:prstGeom prst="rect">
            <a:avLst/>
          </a:prstGeom>
        </p:spPr>
      </p:pic>
    </p:spTree>
    <p:extLst>
      <p:ext uri="{BB962C8B-B14F-4D97-AF65-F5344CB8AC3E}">
        <p14:creationId xmlns:p14="http://schemas.microsoft.com/office/powerpoint/2010/main" val="12446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2DAD-AC62-42EC-3162-87575941A23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434F42D0-31B3-363A-4A43-91BD53F67A8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7" b="17377"/>
          <a:stretch/>
        </p:blipFill>
        <p:spPr bwMode="auto">
          <a:xfrm>
            <a:off x="5969000" y="723091"/>
            <a:ext cx="5615558" cy="5615558"/>
          </a:xfrm>
          <a:prstGeom prst="roundRect">
            <a:avLst>
              <a:gd name="adj" fmla="val 4177"/>
            </a:avLst>
          </a:prstGeom>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DC554CC7-060F-B91F-A8F7-532CB5E47CFE}"/>
              </a:ext>
            </a:extLst>
          </p:cNvPr>
          <p:cNvSpPr>
            <a:spLocks noGrp="1"/>
          </p:cNvSpPr>
          <p:nvPr>
            <p:ph type="title"/>
          </p:nvPr>
        </p:nvSpPr>
        <p:spPr>
          <a:xfrm>
            <a:off x="569911" y="3507721"/>
            <a:ext cx="4989641" cy="492443"/>
          </a:xfrm>
        </p:spPr>
        <p:txBody>
          <a:bodyPr/>
          <a:lstStyle/>
          <a:p>
            <a:r>
              <a:rPr lang="en-US" sz="3200" dirty="0">
                <a:effectLst/>
                <a:ea typeface="Aptos" panose="020B0004020202020204" pitchFamily="34" charset="0"/>
                <a:cs typeface="Arial" panose="020B0604020202020204" pitchFamily="34" charset="0"/>
              </a:rPr>
              <a:t>Overview</a:t>
            </a:r>
            <a:endParaRPr lang="en-US" sz="3200" dirty="0"/>
          </a:p>
        </p:txBody>
      </p:sp>
      <p:sp>
        <p:nvSpPr>
          <p:cNvPr id="7" name="Text Placeholder 6">
            <a:extLst>
              <a:ext uri="{FF2B5EF4-FFF2-40B4-BE49-F238E27FC236}">
                <a16:creationId xmlns:a16="http://schemas.microsoft.com/office/drawing/2014/main" id="{9D49C70B-369E-C918-E9C4-550CD39C4385}"/>
              </a:ext>
            </a:extLst>
          </p:cNvPr>
          <p:cNvSpPr>
            <a:spLocks noGrp="1"/>
          </p:cNvSpPr>
          <p:nvPr>
            <p:ph type="body" sz="quarter" idx="12"/>
          </p:nvPr>
        </p:nvSpPr>
        <p:spPr>
          <a:xfrm>
            <a:off x="582042" y="4215828"/>
            <a:ext cx="4989641" cy="861774"/>
          </a:xfrm>
        </p:spPr>
        <p:txBody>
          <a:bodyPr/>
          <a:lstStyle/>
          <a:p>
            <a:r>
              <a:rPr lang="en-US" sz="1400" dirty="0"/>
              <a:t>Microsoft 365 Copilot is your everyday AI companion. Copilot is available in Teams Meetings as a private experience, helping you summarize the meeting, untangle unresolved perspectives, and more.</a:t>
            </a:r>
          </a:p>
        </p:txBody>
      </p:sp>
      <p:sp>
        <p:nvSpPr>
          <p:cNvPr id="3" name="TextBox 2">
            <a:extLst>
              <a:ext uri="{FF2B5EF4-FFF2-40B4-BE49-F238E27FC236}">
                <a16:creationId xmlns:a16="http://schemas.microsoft.com/office/drawing/2014/main" id="{BDE0B127-6636-C6CD-AB4A-DBC9AAFCADF5}"/>
              </a:ext>
            </a:extLst>
          </p:cNvPr>
          <p:cNvSpPr txBox="1"/>
          <p:nvPr/>
        </p:nvSpPr>
        <p:spPr>
          <a:xfrm>
            <a:off x="582042" y="5293266"/>
            <a:ext cx="4989641" cy="430887"/>
          </a:xfrm>
          <a:prstGeom prst="rect">
            <a:avLst/>
          </a:prstGeom>
          <a:noFill/>
        </p:spPr>
        <p:txBody>
          <a:bodyPr wrap="square" lIns="0" tIns="0" rIns="0" bIns="0">
            <a:spAutoFit/>
          </a:bodyPr>
          <a:lstStyle/>
          <a:p>
            <a:pPr marR="0"/>
            <a:r>
              <a:rPr lang="en-US" sz="1400" kern="100" dirty="0">
                <a:effectLst/>
                <a:ea typeface="Aptos" panose="020B0004020202020204" pitchFamily="34" charset="0"/>
                <a:cs typeface="Arial" panose="020B0604020202020204" pitchFamily="34" charset="0"/>
              </a:rPr>
              <a:t>For more prompt ideas, visit </a:t>
            </a:r>
            <a:r>
              <a:rPr lang="en-US" sz="1400" u="sng" kern="100" dirty="0">
                <a:solidFill>
                  <a:srgbClr val="005A9F"/>
                </a:solidFill>
                <a:effectLst/>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Use Copilot in Microsoft Teams meetings - Microsoft Support</a:t>
            </a:r>
            <a:r>
              <a:rPr lang="en-US" sz="1400" u="sng" kern="100" dirty="0">
                <a:solidFill>
                  <a:srgbClr val="005A9F"/>
                </a:solidFill>
                <a:effectLst/>
                <a:ea typeface="Aptos" panose="020B0004020202020204" pitchFamily="34" charset="0"/>
                <a:cs typeface="Arial" panose="020B0604020202020204" pitchFamily="34" charset="0"/>
              </a:rPr>
              <a:t>.</a:t>
            </a:r>
            <a:endParaRPr lang="en-US" sz="1400" kern="100" dirty="0">
              <a:solidFill>
                <a:srgbClr val="005A9F"/>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4957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6CE16-4A4E-F7DD-894C-F7735CE028B1}"/>
            </a:ext>
          </a:extLst>
        </p:cNvPr>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6DBAB286-0843-68CA-616E-98695E694F3E}"/>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7" name="Rectangle 6">
            <a:extLst>
              <a:ext uri="{FF2B5EF4-FFF2-40B4-BE49-F238E27FC236}">
                <a16:creationId xmlns:a16="http://schemas.microsoft.com/office/drawing/2014/main" id="{5C1AD356-36E4-BD75-5DD8-7B18F896069D}"/>
              </a:ext>
              <a:ext uri="{C183D7F6-B498-43B3-948B-1728B52AA6E4}">
                <adec:decorative xmlns:adec="http://schemas.microsoft.com/office/drawing/2017/decorative" val="1"/>
              </a:ext>
            </a:extLst>
          </p:cNvPr>
          <p:cNvSpPr/>
          <p:nvPr/>
        </p:nvSpPr>
        <p:spPr>
          <a:xfrm>
            <a:off x="9650413" y="5866817"/>
            <a:ext cx="1731073" cy="851483"/>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Segoe UI"/>
              <a:ea typeface="+mn-ea"/>
              <a:cs typeface="+mn-cs"/>
            </a:endParaRPr>
          </a:p>
        </p:txBody>
      </p:sp>
      <p:sp>
        <p:nvSpPr>
          <p:cNvPr id="3" name="Title 3">
            <a:extLst>
              <a:ext uri="{FF2B5EF4-FFF2-40B4-BE49-F238E27FC236}">
                <a16:creationId xmlns:a16="http://schemas.microsoft.com/office/drawing/2014/main" id="{1B009094-4079-8475-BF24-C7E6CF96A3C8}"/>
              </a:ext>
            </a:extLst>
          </p:cNvPr>
          <p:cNvSpPr txBox="1">
            <a:spLocks noGrp="1"/>
          </p:cNvSpPr>
          <p:nvPr>
            <p:ph type="title" idx="4294967295"/>
          </p:nvPr>
        </p:nvSpPr>
        <p:spPr>
          <a:xfrm>
            <a:off x="588260" y="225811"/>
            <a:ext cx="11011602" cy="49244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a:rPr>
              <a:t>Identify open items</a:t>
            </a:r>
            <a:r>
              <a:rPr lang="en-US" sz="3200" dirty="0">
                <a:cs typeface="Segoe UI Semibold"/>
              </a:rPr>
              <a:t> and </a:t>
            </a:r>
            <a:r>
              <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a:rPr>
              <a:t>decisions</a:t>
            </a:r>
            <a:endPar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panose="020B0502040204020203" pitchFamily="34" charset="0"/>
            </a:endParaRPr>
          </a:p>
        </p:txBody>
      </p:sp>
      <p:sp>
        <p:nvSpPr>
          <p:cNvPr id="4" name="Title 1">
            <a:extLst>
              <a:ext uri="{FF2B5EF4-FFF2-40B4-BE49-F238E27FC236}">
                <a16:creationId xmlns:a16="http://schemas.microsoft.com/office/drawing/2014/main" id="{51B1B116-3924-5DA5-F5C3-F48EE665B171}"/>
              </a:ext>
            </a:extLst>
          </p:cNvPr>
          <p:cNvSpPr txBox="1">
            <a:spLocks/>
          </p:cNvSpPr>
          <p:nvPr/>
        </p:nvSpPr>
        <p:spPr>
          <a:xfrm>
            <a:off x="588260" y="756358"/>
            <a:ext cx="11011602"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Users can ask Copilot to identify key decisions and open items in the chat so they can stay on track.</a:t>
            </a:r>
            <a:endParaRPr lang="en-US" dirty="0"/>
          </a:p>
        </p:txBody>
      </p:sp>
      <p:pic>
        <p:nvPicPr>
          <p:cNvPr id="6" name="Picture 5" descr="View of user asking private Copilot what the open items are based upon a Teams chat content.">
            <a:extLst>
              <a:ext uri="{FF2B5EF4-FFF2-40B4-BE49-F238E27FC236}">
                <a16:creationId xmlns:a16="http://schemas.microsoft.com/office/drawing/2014/main" id="{89FAAD8B-628D-69C6-651B-6698683A7263}"/>
              </a:ext>
            </a:extLst>
          </p:cNvPr>
          <p:cNvPicPr>
            <a:picLocks noChangeAspect="1"/>
          </p:cNvPicPr>
          <p:nvPr/>
        </p:nvPicPr>
        <p:blipFill>
          <a:blip r:embed="rId3"/>
          <a:stretch>
            <a:fillRect/>
          </a:stretch>
        </p:blipFill>
        <p:spPr>
          <a:xfrm>
            <a:off x="1784818" y="1436180"/>
            <a:ext cx="8622364" cy="4839208"/>
          </a:xfrm>
          <a:prstGeom prst="rect">
            <a:avLst/>
          </a:prstGeom>
        </p:spPr>
      </p:pic>
    </p:spTree>
    <p:extLst>
      <p:ext uri="{BB962C8B-B14F-4D97-AF65-F5344CB8AC3E}">
        <p14:creationId xmlns:p14="http://schemas.microsoft.com/office/powerpoint/2010/main" val="304965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FD61859E-1783-29B5-B5E2-299F1F422282}"/>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3" name="Title 3">
            <a:extLst>
              <a:ext uri="{FF2B5EF4-FFF2-40B4-BE49-F238E27FC236}">
                <a16:creationId xmlns:a16="http://schemas.microsoft.com/office/drawing/2014/main" id="{C8C0F137-5FEF-2866-DEAB-7EF08C84F036}"/>
              </a:ext>
            </a:extLst>
          </p:cNvPr>
          <p:cNvSpPr txBox="1">
            <a:spLocks noGrp="1"/>
          </p:cNvSpPr>
          <p:nvPr>
            <p:ph type="title"/>
          </p:nvPr>
        </p:nvSpPr>
        <p:spPr>
          <a:xfrm>
            <a:off x="588260" y="225811"/>
            <a:ext cx="1101160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4000" b="0" i="0" kern="1200" cap="none" spc="-50" baseline="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chemeClr val="tx1"/>
                </a:solidFill>
                <a:effectLst/>
                <a:uLnTx/>
                <a:uFillTx/>
                <a:latin typeface="+mj-lt"/>
                <a:ea typeface="+mn-ea"/>
                <a:cs typeface="Segoe UI Semibold"/>
              </a:rPr>
              <a:t>Chat Q&amp;A</a:t>
            </a:r>
            <a:endParaRPr kumimoji="0" lang="en-US" sz="3200" b="0" i="0" u="none" strike="noStrike" kern="1200" cap="none" spc="-50" normalizeH="0" baseline="0" noProof="0" dirty="0">
              <a:ln w="3175">
                <a:noFill/>
              </a:ln>
              <a:solidFill>
                <a:schemeClr val="tx1"/>
              </a:solidFill>
              <a:effectLst/>
              <a:uLnTx/>
              <a:uFillTx/>
              <a:latin typeface="+mj-lt"/>
              <a:ea typeface="+mn-ea"/>
              <a:cs typeface="Segoe UI" panose="020B0502040204020203" pitchFamily="34" charset="0"/>
            </a:endParaRPr>
          </a:p>
        </p:txBody>
      </p:sp>
      <p:sp>
        <p:nvSpPr>
          <p:cNvPr id="18" name="Title 1">
            <a:extLst>
              <a:ext uri="{FF2B5EF4-FFF2-40B4-BE49-F238E27FC236}">
                <a16:creationId xmlns:a16="http://schemas.microsoft.com/office/drawing/2014/main" id="{9D7682B0-E85B-0C90-FC31-D03C05454114}"/>
              </a:ext>
            </a:extLst>
          </p:cNvPr>
          <p:cNvSpPr txBox="1">
            <a:spLocks/>
          </p:cNvSpPr>
          <p:nvPr/>
        </p:nvSpPr>
        <p:spPr>
          <a:xfrm>
            <a:off x="588260" y="756358"/>
            <a:ext cx="11011602"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To ask about specific content int the chat, you can type a private message to Copilot.</a:t>
            </a:r>
            <a:endParaRPr lang="en-US" sz="1400" b="0" dirty="0">
              <a:latin typeface="Segoe UI"/>
              <a:cs typeface="Segoe UI"/>
            </a:endParaRPr>
          </a:p>
        </p:txBody>
      </p:sp>
      <p:pic>
        <p:nvPicPr>
          <p:cNvPr id="5" name="Picture 4" descr="View of user asking private Copilot a question regarding the Teams chat content.">
            <a:extLst>
              <a:ext uri="{FF2B5EF4-FFF2-40B4-BE49-F238E27FC236}">
                <a16:creationId xmlns:a16="http://schemas.microsoft.com/office/drawing/2014/main" id="{6B5A4952-09A0-B7FB-6A1C-E8BEB031B88F}"/>
              </a:ext>
            </a:extLst>
          </p:cNvPr>
          <p:cNvPicPr>
            <a:picLocks noChangeAspect="1"/>
          </p:cNvPicPr>
          <p:nvPr/>
        </p:nvPicPr>
        <p:blipFill>
          <a:blip r:embed="rId3"/>
          <a:stretch>
            <a:fillRect/>
          </a:stretch>
        </p:blipFill>
        <p:spPr>
          <a:xfrm>
            <a:off x="1794137" y="1436180"/>
            <a:ext cx="8603726" cy="4839208"/>
          </a:xfrm>
          <a:prstGeom prst="rect">
            <a:avLst/>
          </a:prstGeom>
        </p:spPr>
      </p:pic>
    </p:spTree>
    <p:extLst>
      <p:ext uri="{BB962C8B-B14F-4D97-AF65-F5344CB8AC3E}">
        <p14:creationId xmlns:p14="http://schemas.microsoft.com/office/powerpoint/2010/main" val="7807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p:txBody>
          <a:bodyPr/>
          <a:lstStyle/>
          <a:p>
            <a:r>
              <a:rPr lang="en-US">
                <a:cs typeface="Segoe UI"/>
              </a:rPr>
              <a:t>Channels Copilot</a:t>
            </a:r>
          </a:p>
        </p:txBody>
      </p:sp>
    </p:spTree>
    <p:extLst>
      <p:ext uri="{BB962C8B-B14F-4D97-AF65-F5344CB8AC3E}">
        <p14:creationId xmlns:p14="http://schemas.microsoft.com/office/powerpoint/2010/main" val="20240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C322-91A5-E8F2-191E-2E37739014D1}"/>
            </a:ext>
          </a:extLst>
        </p:cNvPr>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70BF025E-FC2E-94E4-3C28-CBD9D926B1E5}"/>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3" name="Title 2">
            <a:extLst>
              <a:ext uri="{FF2B5EF4-FFF2-40B4-BE49-F238E27FC236}">
                <a16:creationId xmlns:a16="http://schemas.microsoft.com/office/drawing/2014/main" id="{AFF1BF75-045D-856B-EC09-1C1099CA9B6B}"/>
              </a:ext>
            </a:extLst>
          </p:cNvPr>
          <p:cNvSpPr>
            <a:spLocks noGrp="1"/>
          </p:cNvSpPr>
          <p:nvPr>
            <p:ph type="title"/>
          </p:nvPr>
        </p:nvSpPr>
        <p:spPr>
          <a:xfrm>
            <a:off x="588260" y="225811"/>
            <a:ext cx="11011602" cy="492443"/>
          </a:xfrm>
        </p:spPr>
        <p:txBody>
          <a:bodyPr/>
          <a:lstStyle/>
          <a:p>
            <a:r>
              <a:rPr lang="en-US" sz="3200" dirty="0"/>
              <a:t>Getting started </a:t>
            </a:r>
          </a:p>
        </p:txBody>
      </p:sp>
      <p:sp>
        <p:nvSpPr>
          <p:cNvPr id="7" name="TextBox 6">
            <a:extLst>
              <a:ext uri="{FF2B5EF4-FFF2-40B4-BE49-F238E27FC236}">
                <a16:creationId xmlns:a16="http://schemas.microsoft.com/office/drawing/2014/main" id="{6FA78FB9-A404-CE69-5156-CBEEF414B4B9}"/>
              </a:ext>
            </a:extLst>
          </p:cNvPr>
          <p:cNvSpPr txBox="1"/>
          <p:nvPr/>
        </p:nvSpPr>
        <p:spPr>
          <a:xfrm>
            <a:off x="588261" y="756358"/>
            <a:ext cx="11011602" cy="215444"/>
          </a:xfrm>
          <a:prstGeom prst="rect">
            <a:avLst/>
          </a:prstGeom>
          <a:noFill/>
        </p:spPr>
        <p:txBody>
          <a:bodyPr wrap="square" lIns="0" tIns="0" rIns="0" bIns="0">
            <a:spAutoFit/>
          </a:bodyPr>
          <a:lstStyle/>
          <a:p>
            <a:r>
              <a:rPr lang="en-US" sz="1400" b="0" dirty="0">
                <a:latin typeface="+mn-lt"/>
                <a:cs typeface="Segoe UI"/>
              </a:rPr>
              <a:t>We offer two entry points to open Channels Copilot. </a:t>
            </a:r>
            <a:endParaRPr lang="en-US" sz="1400" dirty="0"/>
          </a:p>
        </p:txBody>
      </p:sp>
      <p:cxnSp>
        <p:nvCxnSpPr>
          <p:cNvPr id="15" name="Straight Connector 14">
            <a:extLst>
              <a:ext uri="{FF2B5EF4-FFF2-40B4-BE49-F238E27FC236}">
                <a16:creationId xmlns:a16="http://schemas.microsoft.com/office/drawing/2014/main" id="{1113A892-CB40-CBB0-CE39-0E497E9A1258}"/>
              </a:ext>
              <a:ext uri="{C183D7F6-B498-43B3-948B-1728B52AA6E4}">
                <adec:decorative xmlns:adec="http://schemas.microsoft.com/office/drawing/2017/decorative" val="1"/>
              </a:ext>
            </a:extLst>
          </p:cNvPr>
          <p:cNvCxnSpPr>
            <a:cxnSpLocks/>
          </p:cNvCxnSpPr>
          <p:nvPr/>
        </p:nvCxnSpPr>
        <p:spPr>
          <a:xfrm>
            <a:off x="4380704" y="1302399"/>
            <a:ext cx="0" cy="5106770"/>
          </a:xfrm>
          <a:prstGeom prst="line">
            <a:avLst/>
          </a:prstGeom>
          <a:noFill/>
          <a:ln w="6350" cap="flat" cmpd="sng" algn="ctr">
            <a:solidFill>
              <a:schemeClr val="bg1"/>
            </a:solidFill>
            <a:prstDash val="solid"/>
            <a:miter lim="800000"/>
          </a:ln>
          <a:effectLst/>
        </p:spPr>
      </p:cxnSp>
      <p:sp>
        <p:nvSpPr>
          <p:cNvPr id="16" name="TextBox 1">
            <a:extLst>
              <a:ext uri="{FF2B5EF4-FFF2-40B4-BE49-F238E27FC236}">
                <a16:creationId xmlns:a16="http://schemas.microsoft.com/office/drawing/2014/main" id="{17EC689A-7889-B9F0-92AE-645510145B08}"/>
              </a:ext>
            </a:extLst>
          </p:cNvPr>
          <p:cNvSpPr txBox="1"/>
          <p:nvPr/>
        </p:nvSpPr>
        <p:spPr>
          <a:xfrm>
            <a:off x="588261" y="1415214"/>
            <a:ext cx="3622159" cy="43088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Segoe UI"/>
              </a:rPr>
              <a:t>Option #1: Navigate to the three dots on the channel post of interest to open Copilot.</a:t>
            </a:r>
          </a:p>
        </p:txBody>
      </p:sp>
      <p:pic>
        <p:nvPicPr>
          <p:cNvPr id="17" name="Picture 16" descr="A screenshot of the dropdown list. ">
            <a:extLst>
              <a:ext uri="{FF2B5EF4-FFF2-40B4-BE49-F238E27FC236}">
                <a16:creationId xmlns:a16="http://schemas.microsoft.com/office/drawing/2014/main" id="{3B964AC2-BC64-1029-29B9-80FA8DE12024}"/>
              </a:ext>
            </a:extLst>
          </p:cNvPr>
          <p:cNvPicPr>
            <a:picLocks noChangeAspect="1"/>
          </p:cNvPicPr>
          <p:nvPr/>
        </p:nvPicPr>
        <p:blipFill>
          <a:blip r:embed="rId3"/>
          <a:srcRect l="7239"/>
          <a:stretch/>
        </p:blipFill>
        <p:spPr>
          <a:xfrm>
            <a:off x="588261" y="1990609"/>
            <a:ext cx="3475735" cy="4285947"/>
          </a:xfrm>
          <a:prstGeom prst="rect">
            <a:avLst/>
          </a:prstGeom>
        </p:spPr>
      </p:pic>
      <p:sp>
        <p:nvSpPr>
          <p:cNvPr id="20" name="TextBox 11">
            <a:extLst>
              <a:ext uri="{FF2B5EF4-FFF2-40B4-BE49-F238E27FC236}">
                <a16:creationId xmlns:a16="http://schemas.microsoft.com/office/drawing/2014/main" id="{598C5ADF-9F3E-AFB9-9959-08BEFF9520D6}"/>
              </a:ext>
            </a:extLst>
          </p:cNvPr>
          <p:cNvSpPr txBox="1"/>
          <p:nvPr/>
        </p:nvSpPr>
        <p:spPr>
          <a:xfrm>
            <a:off x="4697413" y="1415214"/>
            <a:ext cx="6902448" cy="43088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Segoe UI"/>
              </a:rPr>
              <a:t>Option #2: Within the channel post of interest, click to expand the full conversation and find the Copilot entry point in the upper right-hand corner.</a:t>
            </a:r>
          </a:p>
        </p:txBody>
      </p:sp>
      <p:pic>
        <p:nvPicPr>
          <p:cNvPr id="18" name="Picture 17" descr="A screenshot of where to click to expand the full conversation ">
            <a:extLst>
              <a:ext uri="{FF2B5EF4-FFF2-40B4-BE49-F238E27FC236}">
                <a16:creationId xmlns:a16="http://schemas.microsoft.com/office/drawing/2014/main" id="{D6B45E1A-797D-9AB2-399F-988EBFDD52C3}"/>
              </a:ext>
            </a:extLst>
          </p:cNvPr>
          <p:cNvPicPr>
            <a:picLocks noChangeAspect="1"/>
          </p:cNvPicPr>
          <p:nvPr/>
        </p:nvPicPr>
        <p:blipFill>
          <a:blip r:embed="rId4"/>
          <a:stretch>
            <a:fillRect/>
          </a:stretch>
        </p:blipFill>
        <p:spPr>
          <a:xfrm>
            <a:off x="4697413" y="1985962"/>
            <a:ext cx="6902448" cy="1843629"/>
          </a:xfrm>
          <a:prstGeom prst="rect">
            <a:avLst/>
          </a:prstGeom>
        </p:spPr>
      </p:pic>
      <p:pic>
        <p:nvPicPr>
          <p:cNvPr id="19" name="Picture 18" descr="A screenshot of the expanded chat">
            <a:extLst>
              <a:ext uri="{FF2B5EF4-FFF2-40B4-BE49-F238E27FC236}">
                <a16:creationId xmlns:a16="http://schemas.microsoft.com/office/drawing/2014/main" id="{613333F8-813D-CEAA-EB24-C2B44D39C85B}"/>
              </a:ext>
            </a:extLst>
          </p:cNvPr>
          <p:cNvPicPr>
            <a:picLocks noChangeAspect="1"/>
          </p:cNvPicPr>
          <p:nvPr/>
        </p:nvPicPr>
        <p:blipFill>
          <a:blip r:embed="rId5"/>
          <a:stretch>
            <a:fillRect/>
          </a:stretch>
        </p:blipFill>
        <p:spPr>
          <a:xfrm>
            <a:off x="4697413" y="4271963"/>
            <a:ext cx="6902448" cy="1836589"/>
          </a:xfrm>
          <a:prstGeom prst="rect">
            <a:avLst/>
          </a:prstGeom>
        </p:spPr>
      </p:pic>
    </p:spTree>
    <p:extLst>
      <p:ext uri="{BB962C8B-B14F-4D97-AF65-F5344CB8AC3E}">
        <p14:creationId xmlns:p14="http://schemas.microsoft.com/office/powerpoint/2010/main" val="76169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ounded Rectangle 1">
            <a:extLst>
              <a:ext uri="{FF2B5EF4-FFF2-40B4-BE49-F238E27FC236}">
                <a16:creationId xmlns:a16="http://schemas.microsoft.com/office/drawing/2014/main" id="{B5719A8E-DEEC-954C-EC1D-A19E768F9154}"/>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dirty="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8747802E-7FDD-A104-59BF-8B114401CFAD}"/>
              </a:ext>
            </a:extLst>
          </p:cNvPr>
          <p:cNvSpPr>
            <a:spLocks noGrp="1"/>
          </p:cNvSpPr>
          <p:nvPr>
            <p:ph type="title"/>
          </p:nvPr>
        </p:nvSpPr>
        <p:spPr>
          <a:xfrm>
            <a:off x="588261" y="585216"/>
            <a:ext cx="11011601" cy="553998"/>
          </a:xfrm>
        </p:spPr>
        <p:txBody>
          <a:bodyPr/>
          <a:lstStyle/>
          <a:p>
            <a:r>
              <a:rPr lang="en-US" dirty="0"/>
              <a:t>Channels Copilot highlights</a:t>
            </a:r>
          </a:p>
        </p:txBody>
      </p:sp>
      <p:sp>
        <p:nvSpPr>
          <p:cNvPr id="6" name="TextBox 5">
            <a:extLst>
              <a:ext uri="{FF2B5EF4-FFF2-40B4-BE49-F238E27FC236}">
                <a16:creationId xmlns:a16="http://schemas.microsoft.com/office/drawing/2014/main" id="{72AF802F-27B7-96AE-0460-C7704676DC08}"/>
              </a:ext>
            </a:extLst>
          </p:cNvPr>
          <p:cNvSpPr txBox="1"/>
          <p:nvPr/>
        </p:nvSpPr>
        <p:spPr>
          <a:xfrm>
            <a:off x="588261" y="1404160"/>
            <a:ext cx="3312999" cy="723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latin typeface="+mj-lt"/>
                <a:cs typeface="Segoe UI"/>
              </a:rPr>
              <a:t>Differentiator</a:t>
            </a:r>
          </a:p>
          <a:p>
            <a:r>
              <a:rPr lang="en-US" sz="1400" dirty="0">
                <a:cs typeface="Segoe UI"/>
              </a:rPr>
              <a:t>Channels Copilot has a button signifying that it is associated with a channel post.  </a:t>
            </a:r>
          </a:p>
        </p:txBody>
      </p:sp>
      <p:pic>
        <p:nvPicPr>
          <p:cNvPr id="8" name="Picture 7" descr="A screenshot of how it's associated with the channel post">
            <a:extLst>
              <a:ext uri="{FF2B5EF4-FFF2-40B4-BE49-F238E27FC236}">
                <a16:creationId xmlns:a16="http://schemas.microsoft.com/office/drawing/2014/main" id="{0D4DED24-EEF4-AE2F-E379-CA136A7503FD}"/>
              </a:ext>
            </a:extLst>
          </p:cNvPr>
          <p:cNvPicPr>
            <a:picLocks noChangeAspect="1"/>
          </p:cNvPicPr>
          <p:nvPr/>
        </p:nvPicPr>
        <p:blipFill>
          <a:blip r:embed="rId2"/>
          <a:stretch>
            <a:fillRect/>
          </a:stretch>
        </p:blipFill>
        <p:spPr>
          <a:xfrm>
            <a:off x="588261" y="2270353"/>
            <a:ext cx="3386289" cy="4002432"/>
          </a:xfrm>
          <a:prstGeom prst="rect">
            <a:avLst/>
          </a:prstGeom>
        </p:spPr>
      </p:pic>
      <p:sp>
        <p:nvSpPr>
          <p:cNvPr id="11" name="TextBox 10">
            <a:extLst>
              <a:ext uri="{FF2B5EF4-FFF2-40B4-BE49-F238E27FC236}">
                <a16:creationId xmlns:a16="http://schemas.microsoft.com/office/drawing/2014/main" id="{2FDFAFE7-A5FB-A5B4-9999-A8C9449DE097}"/>
              </a:ext>
            </a:extLst>
          </p:cNvPr>
          <p:cNvSpPr txBox="1"/>
          <p:nvPr/>
        </p:nvSpPr>
        <p:spPr>
          <a:xfrm>
            <a:off x="6095085" y="1404160"/>
            <a:ext cx="4292713" cy="723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latin typeface="+mj-lt"/>
                <a:cs typeface="Segoe UI"/>
              </a:rPr>
              <a:t>Suggested prompts</a:t>
            </a:r>
          </a:p>
          <a:p>
            <a:r>
              <a:rPr lang="en-US" sz="1400" dirty="0">
                <a:cs typeface="Segoe UI"/>
              </a:rPr>
              <a:t>Channels Copilot also has suggested prompts for you to explore the power of Copilot in channels. </a:t>
            </a:r>
          </a:p>
        </p:txBody>
      </p:sp>
      <p:pic>
        <p:nvPicPr>
          <p:cNvPr id="10" name="Picture 9" descr="A screenshot of suggested prompts">
            <a:extLst>
              <a:ext uri="{FF2B5EF4-FFF2-40B4-BE49-F238E27FC236}">
                <a16:creationId xmlns:a16="http://schemas.microsoft.com/office/drawing/2014/main" id="{7E36E7A8-699E-26F7-4C14-F20877D839A2}"/>
              </a:ext>
            </a:extLst>
          </p:cNvPr>
          <p:cNvPicPr>
            <a:picLocks noChangeAspect="1"/>
          </p:cNvPicPr>
          <p:nvPr/>
        </p:nvPicPr>
        <p:blipFill>
          <a:blip r:embed="rId3"/>
          <a:srcRect r="8659"/>
          <a:stretch/>
        </p:blipFill>
        <p:spPr>
          <a:xfrm>
            <a:off x="6095085" y="2270353"/>
            <a:ext cx="4923624" cy="3297010"/>
          </a:xfrm>
          <a:prstGeom prst="rect">
            <a:avLst/>
          </a:prstGeom>
        </p:spPr>
      </p:pic>
      <p:cxnSp>
        <p:nvCxnSpPr>
          <p:cNvPr id="5" name="Straight Connector 4">
            <a:extLst>
              <a:ext uri="{FF2B5EF4-FFF2-40B4-BE49-F238E27FC236}">
                <a16:creationId xmlns:a16="http://schemas.microsoft.com/office/drawing/2014/main" id="{B64C48CF-D943-4404-CA9F-D415A093EEEE}"/>
              </a:ext>
              <a:ext uri="{C183D7F6-B498-43B3-948B-1728B52AA6E4}">
                <adec:decorative xmlns:adec="http://schemas.microsoft.com/office/drawing/2017/decorative" val="1"/>
              </a:ext>
            </a:extLst>
          </p:cNvPr>
          <p:cNvCxnSpPr>
            <a:cxnSpLocks/>
          </p:cNvCxnSpPr>
          <p:nvPr/>
        </p:nvCxnSpPr>
        <p:spPr>
          <a:xfrm>
            <a:off x="5034817" y="1302399"/>
            <a:ext cx="0" cy="5106770"/>
          </a:xfrm>
          <a:prstGeom prst="line">
            <a:avLst/>
          </a:prstGeom>
          <a:noFill/>
          <a:ln w="6350" cap="flat" cmpd="sng" algn="ctr">
            <a:solidFill>
              <a:schemeClr val="bg1"/>
            </a:solidFill>
            <a:prstDash val="solid"/>
            <a:miter lim="800000"/>
          </a:ln>
          <a:effectLst/>
        </p:spPr>
      </p:cxnSp>
    </p:spTree>
    <p:extLst>
      <p:ext uri="{BB962C8B-B14F-4D97-AF65-F5344CB8AC3E}">
        <p14:creationId xmlns:p14="http://schemas.microsoft.com/office/powerpoint/2010/main" val="39742757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614DC3D1-8F93-3AAE-676F-48CA99AEE0E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8273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think-cell data - do not delete">
                        <a:extLst>
                          <a:ext uri="{FF2B5EF4-FFF2-40B4-BE49-F238E27FC236}">
                            <a16:creationId xmlns:a16="http://schemas.microsoft.com/office/drawing/2014/main" id="{614DC3D1-8F93-3AAE-676F-48CA99AEE0E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B9379492-0DAA-D552-7ADB-94F3998D7BCB}"/>
              </a:ext>
              <a:ext uri="{C183D7F6-B498-43B3-948B-1728B52AA6E4}">
                <adec:decorative xmlns:adec="http://schemas.microsoft.com/office/drawing/2017/decorative" val="1"/>
              </a:ext>
            </a:extLst>
          </p:cNvPr>
          <p:cNvPicPr>
            <a:picLocks noChangeAspect="1"/>
          </p:cNvPicPr>
          <p:nvPr/>
        </p:nvPicPr>
        <p:blipFill rotWithShape="1">
          <a:blip r:embed="rId6" cstate="screen">
            <a:alphaModFix amt="50000"/>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Freeform: Shape 32">
            <a:extLst>
              <a:ext uri="{FF2B5EF4-FFF2-40B4-BE49-F238E27FC236}">
                <a16:creationId xmlns:a16="http://schemas.microsoft.com/office/drawing/2014/main" id="{BC750620-A185-0257-B7C1-AE8A010685E8}"/>
              </a:ext>
              <a:ext uri="{C183D7F6-B498-43B3-948B-1728B52AA6E4}">
                <adec:decorative xmlns:adec="http://schemas.microsoft.com/office/drawing/2017/decorative" val="1"/>
              </a:ext>
            </a:extLst>
          </p:cNvPr>
          <p:cNvSpPr>
            <a:spLocks/>
          </p:cNvSpPr>
          <p:nvPr/>
        </p:nvSpPr>
        <p:spPr bwMode="auto">
          <a:xfrm>
            <a:off x="680509" y="1481465"/>
            <a:ext cx="5369771" cy="4276157"/>
          </a:xfrm>
          <a:prstGeom prst="roundRect">
            <a:avLst>
              <a:gd name="adj" fmla="val 159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3" name="Freeform: Shape 32">
            <a:extLst>
              <a:ext uri="{FF2B5EF4-FFF2-40B4-BE49-F238E27FC236}">
                <a16:creationId xmlns:a16="http://schemas.microsoft.com/office/drawing/2014/main" id="{89CF9CFF-C417-E3E6-E919-C2FF3E364DC0}"/>
              </a:ext>
              <a:ext uri="{C183D7F6-B498-43B3-948B-1728B52AA6E4}">
                <adec:decorative xmlns:adec="http://schemas.microsoft.com/office/drawing/2017/decorative" val="1"/>
              </a:ext>
            </a:extLst>
          </p:cNvPr>
          <p:cNvSpPr>
            <a:spLocks/>
          </p:cNvSpPr>
          <p:nvPr/>
        </p:nvSpPr>
        <p:spPr bwMode="auto">
          <a:xfrm>
            <a:off x="6141720" y="1481465"/>
            <a:ext cx="5369771" cy="4276157"/>
          </a:xfrm>
          <a:prstGeom prst="roundRect">
            <a:avLst>
              <a:gd name="adj" fmla="val 159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9" name="Title 1">
            <a:extLst>
              <a:ext uri="{FF2B5EF4-FFF2-40B4-BE49-F238E27FC236}">
                <a16:creationId xmlns:a16="http://schemas.microsoft.com/office/drawing/2014/main" id="{BA493727-9D0B-0909-D225-A0AA43B7A2B5}"/>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3600" kern="1200">
                <a:solidFill>
                  <a:srgbClr val="000000"/>
                </a:solidFill>
                <a:latin typeface="+mj-lt"/>
                <a:ea typeface="+mj-ea"/>
                <a:cs typeface="+mj-cs"/>
              </a:defRPr>
            </a:lvl1pPr>
          </a:lstStyle>
          <a:p>
            <a:pPr lvl="0"/>
            <a:r>
              <a:rPr lang="en-US" noProof="0" dirty="0"/>
              <a:t>Skilling experiences</a:t>
            </a:r>
          </a:p>
        </p:txBody>
      </p:sp>
      <p:pic>
        <p:nvPicPr>
          <p:cNvPr id="16" name="Picture 15" descr="Microsoft Copilot Academy dashboard in Viva Learning, showing curated learning paths, recommended courses, and progress tracking for Copilot skills and AI topics.">
            <a:extLst>
              <a:ext uri="{FF2B5EF4-FFF2-40B4-BE49-F238E27FC236}">
                <a16:creationId xmlns:a16="http://schemas.microsoft.com/office/drawing/2014/main" id="{24B91B92-80B6-762D-5303-389B9B19742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7668" y="1606173"/>
            <a:ext cx="2959601" cy="4026741"/>
          </a:xfrm>
          <a:prstGeom prst="roundRect">
            <a:avLst>
              <a:gd name="adj" fmla="val 2012"/>
            </a:avLst>
          </a:prstGeom>
          <a:solidFill>
            <a:srgbClr val="EBEBEB"/>
          </a:solidFill>
        </p:spPr>
      </p:pic>
      <p:sp>
        <p:nvSpPr>
          <p:cNvPr id="14" name="Title 5">
            <a:extLst>
              <a:ext uri="{FF2B5EF4-FFF2-40B4-BE49-F238E27FC236}">
                <a16:creationId xmlns:a16="http://schemas.microsoft.com/office/drawing/2014/main" id="{11D49432-0F1C-FE81-E893-BD67B7FA708F}"/>
              </a:ext>
            </a:extLst>
          </p:cNvPr>
          <p:cNvSpPr txBox="1">
            <a:spLocks/>
          </p:cNvSpPr>
          <p:nvPr/>
        </p:nvSpPr>
        <p:spPr>
          <a:xfrm>
            <a:off x="3914429" y="1738259"/>
            <a:ext cx="1998692" cy="3762568"/>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9">
                  <a:extLst>
                    <a:ext uri="{A12FA001-AC4F-418D-AE19-62706E023703}">
                      <ahyp:hlinkClr xmlns:ahyp="http://schemas.microsoft.com/office/drawing/2018/hyperlinkcolor" val="tx"/>
                    </a:ext>
                  </a:extLst>
                </a:hlinkClick>
              </a:rPr>
              <a:t>Microsoft </a:t>
            </a:r>
            <a:br>
              <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9">
                  <a:extLst>
                    <a:ext uri="{A12FA001-AC4F-418D-AE19-62706E023703}">
                      <ahyp:hlinkClr xmlns:ahyp="http://schemas.microsoft.com/office/drawing/2018/hyperlinkcolor" val="tx"/>
                    </a:ext>
                  </a:extLst>
                </a:hlinkClick>
              </a:rPr>
            </a:br>
            <a:r>
              <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9">
                  <a:extLst>
                    <a:ext uri="{A12FA001-AC4F-418D-AE19-62706E023703}">
                      <ahyp:hlinkClr xmlns:ahyp="http://schemas.microsoft.com/office/drawing/2018/hyperlinkcolor" val="tx"/>
                    </a:ext>
                  </a:extLst>
                </a:hlinkClick>
              </a:rPr>
              <a:t>Copilot Academy</a:t>
            </a:r>
            <a:endPar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endParaRP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Available to all Microsoft 365 Copilot customers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Centralized location to help with the basics of Copilot learning and upskilling, pulling the best content from available free Microsoft sources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Structured content in easily consumable learning paths curated by Microsoft experts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Develop your AI interaction skills from your Viva Learning app in Teams or webapp</a:t>
            </a:r>
          </a:p>
        </p:txBody>
      </p:sp>
      <p:pic>
        <p:nvPicPr>
          <p:cNvPr id="18" name="Picture 17" descr="Microsoft Copilot learning hub webpage showing tutorials, articles, credentials, and Copilot learning journey resources with colorful abstract illustrations.">
            <a:extLst>
              <a:ext uri="{FF2B5EF4-FFF2-40B4-BE49-F238E27FC236}">
                <a16:creationId xmlns:a16="http://schemas.microsoft.com/office/drawing/2014/main" id="{5F6EA648-F80A-5136-F0A7-726C3DDE777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5610" b="-16695"/>
          <a:stretch>
            <a:fillRect/>
          </a:stretch>
        </p:blipFill>
        <p:spPr>
          <a:xfrm>
            <a:off x="6278879" y="1606173"/>
            <a:ext cx="2959601" cy="4026741"/>
          </a:xfrm>
          <a:prstGeom prst="roundRect">
            <a:avLst>
              <a:gd name="adj" fmla="val 2012"/>
            </a:avLst>
          </a:prstGeom>
          <a:solidFill>
            <a:srgbClr val="FFFFFF"/>
          </a:solidFill>
        </p:spPr>
      </p:pic>
      <p:sp>
        <p:nvSpPr>
          <p:cNvPr id="15" name="Title 5">
            <a:extLst>
              <a:ext uri="{FF2B5EF4-FFF2-40B4-BE49-F238E27FC236}">
                <a16:creationId xmlns:a16="http://schemas.microsoft.com/office/drawing/2014/main" id="{DCC87611-B389-D15E-8337-47F81C877FEB}"/>
              </a:ext>
            </a:extLst>
          </p:cNvPr>
          <p:cNvSpPr txBox="1">
            <a:spLocks/>
          </p:cNvSpPr>
          <p:nvPr/>
        </p:nvSpPr>
        <p:spPr>
          <a:xfrm>
            <a:off x="9375641" y="1738259"/>
            <a:ext cx="1998692" cy="1623521"/>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11">
                  <a:extLst>
                    <a:ext uri="{A12FA001-AC4F-418D-AE19-62706E023703}">
                      <ahyp:hlinkClr xmlns:ahyp="http://schemas.microsoft.com/office/drawing/2018/hyperlinkcolor" val="tx"/>
                    </a:ext>
                  </a:extLst>
                </a:hlinkClick>
              </a:rPr>
              <a:t>Microsoft Learn</a:t>
            </a:r>
            <a:endPar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endParaRP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Free, on-demand training content for skill development</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Step-by-step exercises guiding learners through common Copilot prompts and use cases </a:t>
            </a:r>
          </a:p>
        </p:txBody>
      </p:sp>
      <p:sp>
        <p:nvSpPr>
          <p:cNvPr id="17" name="Rectangle: Rounded Corners 10">
            <a:extLst>
              <a:ext uri="{FF2B5EF4-FFF2-40B4-BE49-F238E27FC236}">
                <a16:creationId xmlns:a16="http://schemas.microsoft.com/office/drawing/2014/main" id="{97B5BF26-EC26-4C09-8B1F-75BF2438CC92}"/>
              </a:ext>
            </a:extLst>
          </p:cNvPr>
          <p:cNvSpPr/>
          <p:nvPr/>
        </p:nvSpPr>
        <p:spPr>
          <a:xfrm>
            <a:off x="680509" y="5849634"/>
            <a:ext cx="10830982" cy="331710"/>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rPr>
              <a:t>Downloadable assets for customization available at </a:t>
            </a:r>
            <a:r>
              <a:rPr kumimoji="0" lang="en-US" sz="1400" b="0"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hlinkClick r:id="rId12">
                  <a:extLst>
                    <a:ext uri="{A12FA001-AC4F-418D-AE19-62706E023703}">
                      <ahyp:hlinkClr xmlns:ahyp="http://schemas.microsoft.com/office/drawing/2018/hyperlinkcolor" val="tx"/>
                    </a:ext>
                  </a:extLst>
                </a:hlinkClick>
              </a:rPr>
              <a:t>adoption.microsoft.com/copilot</a:t>
            </a:r>
            <a:endParaRPr kumimoji="0" lang="en-US" sz="1400" b="0"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Tree>
    <p:extLst>
      <p:ext uri="{BB962C8B-B14F-4D97-AF65-F5344CB8AC3E}">
        <p14:creationId xmlns:p14="http://schemas.microsoft.com/office/powerpoint/2010/main" val="2368547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33615-A361-1A30-3E1A-43F66A416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6C0B4-563C-498E-DBC3-EE85EBE4C5F9}"/>
              </a:ext>
            </a:extLst>
          </p:cNvPr>
          <p:cNvSpPr>
            <a:spLocks noGrp="1"/>
          </p:cNvSpPr>
          <p:nvPr>
            <p:ph type="title"/>
          </p:nvPr>
        </p:nvSpPr>
        <p:spPr/>
        <p:txBody>
          <a:bodyPr/>
          <a:lstStyle/>
          <a:p>
            <a:r>
              <a:rPr lang="en-US"/>
              <a:t>How it works</a:t>
            </a:r>
          </a:p>
        </p:txBody>
      </p:sp>
    </p:spTree>
    <p:extLst>
      <p:ext uri="{BB962C8B-B14F-4D97-AF65-F5344CB8AC3E}">
        <p14:creationId xmlns:p14="http://schemas.microsoft.com/office/powerpoint/2010/main" val="36936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92BB-A70F-19CD-11EC-FC5A8007BD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46E03D-C655-9272-857A-B8DF166990CA}"/>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a:extLst>
              <a:ext uri="{FF2B5EF4-FFF2-40B4-BE49-F238E27FC236}">
                <a16:creationId xmlns:a16="http://schemas.microsoft.com/office/drawing/2014/main" id="{D079623E-5509-AB1D-1992-E3052FCFBF71}"/>
              </a:ext>
              <a:ext uri="{C183D7F6-B498-43B3-948B-1728B52AA6E4}">
                <adec:decorative xmlns:adec="http://schemas.microsoft.com/office/drawing/2017/decorative" val="1"/>
              </a:ext>
            </a:extLst>
          </p:cNvPr>
          <p:cNvSpPr/>
          <p:nvPr/>
        </p:nvSpPr>
        <p:spPr>
          <a:xfrm>
            <a:off x="588261" y="1275334"/>
            <a:ext cx="11020425" cy="5053103"/>
          </a:xfrm>
          <a:prstGeom prst="roundRect">
            <a:avLst>
              <a:gd name="adj" fmla="val 236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3" name="Title 2">
            <a:extLst>
              <a:ext uri="{FF2B5EF4-FFF2-40B4-BE49-F238E27FC236}">
                <a16:creationId xmlns:a16="http://schemas.microsoft.com/office/drawing/2014/main" id="{92F0F8A3-50B8-82AF-04AF-147CD25D0CA4}"/>
              </a:ext>
            </a:extLst>
          </p:cNvPr>
          <p:cNvSpPr>
            <a:spLocks noGrp="1"/>
          </p:cNvSpPr>
          <p:nvPr>
            <p:ph type="title"/>
          </p:nvPr>
        </p:nvSpPr>
        <p:spPr>
          <a:xfrm>
            <a:off x="588261" y="585216"/>
            <a:ext cx="11011601" cy="553998"/>
          </a:xfrm>
        </p:spPr>
        <p:txBody>
          <a:bodyPr/>
          <a:lstStyle/>
          <a:p>
            <a:r>
              <a:rPr lang="en-US" dirty="0"/>
              <a:t>How it works </a:t>
            </a:r>
          </a:p>
        </p:txBody>
      </p:sp>
      <p:sp>
        <p:nvSpPr>
          <p:cNvPr id="15" name="TextBox 14">
            <a:extLst>
              <a:ext uri="{FF2B5EF4-FFF2-40B4-BE49-F238E27FC236}">
                <a16:creationId xmlns:a16="http://schemas.microsoft.com/office/drawing/2014/main" id="{01715E55-602B-1B39-4588-FF9547B888F0}"/>
              </a:ext>
            </a:extLst>
          </p:cNvPr>
          <p:cNvSpPr txBox="1"/>
          <p:nvPr/>
        </p:nvSpPr>
        <p:spPr>
          <a:xfrm>
            <a:off x="592674" y="1289050"/>
            <a:ext cx="11011600" cy="1487587"/>
          </a:xfrm>
          <a:prstGeom prst="rect">
            <a:avLst/>
          </a:prstGeom>
          <a:noFill/>
        </p:spPr>
        <p:txBody>
          <a:bodyPr wrap="square">
            <a:spAutoFit/>
          </a:bodyPr>
          <a:lstStyle/>
          <a:p>
            <a:pPr marL="0" marR="0">
              <a:spcAft>
                <a:spcPts val="800"/>
              </a:spcAft>
            </a:pPr>
            <a:r>
              <a:rPr lang="en-US" sz="1400" kern="100" dirty="0">
                <a:effectLst/>
                <a:ea typeface="Aptos" panose="020B0004020202020204" pitchFamily="34" charset="0"/>
                <a:cs typeface="Arial" panose="020B0604020202020204" pitchFamily="34" charset="0"/>
              </a:rPr>
              <a:t>During a meeting, Copilot relies on speech-to-text (STT) technology to analyze what was said when responding to user prompts. STT must be active in order to use Copilot during the meeting. To use Copilot after the meeting, there must be a transcript (a record of all spoken utterances processed through STT).  Your IT admin determines if you have the ability to start transcript, use STT only during the meeting for Copilot, or if you cannot use STT for Copilot at all.   </a:t>
            </a:r>
          </a:p>
          <a:p>
            <a:pPr marL="0" marR="0">
              <a:spcAft>
                <a:spcPts val="800"/>
              </a:spcAft>
            </a:pPr>
            <a:r>
              <a:rPr lang="en-US" sz="1400" kern="100" dirty="0">
                <a:effectLst/>
                <a:ea typeface="Aptos" panose="020B0004020202020204" pitchFamily="34" charset="0"/>
                <a:cs typeface="Arial" panose="020B0604020202020204" pitchFamily="34" charset="0"/>
              </a:rPr>
              <a:t>The “Allow Copilot” Meeting Option gives meeting organizers control over the availability of Copilot in their meetings. You can find the “Allow Copilot” option under “Record and Transcribe” section of meeting options. Your admin determines the default value for this option.</a:t>
            </a:r>
          </a:p>
        </p:txBody>
      </p:sp>
      <p:sp>
        <p:nvSpPr>
          <p:cNvPr id="4" name="Rectangle: Rounded Corners 3">
            <a:extLst>
              <a:ext uri="{FF2B5EF4-FFF2-40B4-BE49-F238E27FC236}">
                <a16:creationId xmlns:a16="http://schemas.microsoft.com/office/drawing/2014/main" id="{66ED408E-A39E-6D57-646C-819A08BEF699}"/>
              </a:ext>
              <a:ext uri="{C183D7F6-B498-43B3-948B-1728B52AA6E4}">
                <adec:decorative xmlns:adec="http://schemas.microsoft.com/office/drawing/2017/decorative" val="1"/>
              </a:ext>
            </a:extLst>
          </p:cNvPr>
          <p:cNvSpPr/>
          <p:nvPr/>
        </p:nvSpPr>
        <p:spPr bwMode="auto">
          <a:xfrm>
            <a:off x="712704" y="3038234"/>
            <a:ext cx="10771539" cy="2352040"/>
          </a:xfrm>
          <a:prstGeom prst="roundRect">
            <a:avLst>
              <a:gd name="adj" fmla="val 5328"/>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dirty="0" err="1">
              <a:solidFill>
                <a:srgbClr val="000000"/>
              </a:solidFill>
              <a:latin typeface="Segoe UI"/>
              <a:cs typeface="Segoe UI" pitchFamily="34" charset="0"/>
            </a:endParaRPr>
          </a:p>
        </p:txBody>
      </p:sp>
      <p:graphicFrame>
        <p:nvGraphicFramePr>
          <p:cNvPr id="22" name="Table 21">
            <a:extLst>
              <a:ext uri="{FF2B5EF4-FFF2-40B4-BE49-F238E27FC236}">
                <a16:creationId xmlns:a16="http://schemas.microsoft.com/office/drawing/2014/main" id="{860A1DF1-98EF-BE47-19F2-D241BE41D92E}"/>
              </a:ext>
            </a:extLst>
          </p:cNvPr>
          <p:cNvGraphicFramePr>
            <a:graphicFrameLocks noGrp="1"/>
          </p:cNvGraphicFramePr>
          <p:nvPr>
            <p:extLst>
              <p:ext uri="{D42A27DB-BD31-4B8C-83A1-F6EECF244321}">
                <p14:modId xmlns:p14="http://schemas.microsoft.com/office/powerpoint/2010/main" val="2886845220"/>
              </p:ext>
            </p:extLst>
          </p:nvPr>
        </p:nvGraphicFramePr>
        <p:xfrm>
          <a:off x="712704" y="3038234"/>
          <a:ext cx="10771539" cy="2352040"/>
        </p:xfrm>
        <a:graphic>
          <a:graphicData uri="http://schemas.openxmlformats.org/drawingml/2006/table">
            <a:tbl>
              <a:tblPr firstRow="1" firstCol="1" bandRow="1">
                <a:tableStyleId>{5C22544A-7EE6-4342-B048-85BDC9FD1C3A}</a:tableStyleId>
              </a:tblPr>
              <a:tblGrid>
                <a:gridCol w="3590513">
                  <a:extLst>
                    <a:ext uri="{9D8B030D-6E8A-4147-A177-3AD203B41FA5}">
                      <a16:colId xmlns:a16="http://schemas.microsoft.com/office/drawing/2014/main" val="3968982220"/>
                    </a:ext>
                  </a:extLst>
                </a:gridCol>
                <a:gridCol w="3590513">
                  <a:extLst>
                    <a:ext uri="{9D8B030D-6E8A-4147-A177-3AD203B41FA5}">
                      <a16:colId xmlns:a16="http://schemas.microsoft.com/office/drawing/2014/main" val="1309387359"/>
                    </a:ext>
                  </a:extLst>
                </a:gridCol>
                <a:gridCol w="3590513">
                  <a:extLst>
                    <a:ext uri="{9D8B030D-6E8A-4147-A177-3AD203B41FA5}">
                      <a16:colId xmlns:a16="http://schemas.microsoft.com/office/drawing/2014/main" val="2868375018"/>
                    </a:ext>
                  </a:extLst>
                </a:gridCol>
              </a:tblGrid>
              <a:tr h="370840">
                <a:tc>
                  <a:txBody>
                    <a:bodyPr/>
                    <a:lstStyle/>
                    <a:p>
                      <a:r>
                        <a:rPr lang="en-US" sz="1400" b="1" kern="1200" dirty="0">
                          <a:solidFill>
                            <a:schemeClr val="accent1"/>
                          </a:solidFill>
                          <a:effectLst/>
                          <a:latin typeface="+mj-lt"/>
                          <a:ea typeface="+mn-ea"/>
                          <a:cs typeface="+mn-cs"/>
                        </a:rPr>
                        <a:t>“Allow Copilot” meeting option value  </a:t>
                      </a:r>
                      <a:endParaRPr lang="en-US" sz="1400" dirty="0">
                        <a:solidFill>
                          <a:schemeClr val="accent1"/>
                        </a:solidFill>
                        <a:latin typeface="+mj-lt"/>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j-lt"/>
                          <a:ea typeface="+mn-ea"/>
                          <a:cs typeface="+mn-cs"/>
                        </a:rPr>
                        <a:t>Clicking on Copilot </a:t>
                      </a:r>
                      <a:endParaRPr lang="en-US" sz="1400" dirty="0">
                        <a:solidFill>
                          <a:schemeClr val="accent1"/>
                        </a:solidFill>
                        <a:latin typeface="+mj-lt"/>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dirty="0">
                          <a:solidFill>
                            <a:schemeClr val="accent1"/>
                          </a:solidFill>
                          <a:effectLst/>
                          <a:latin typeface="+mj-lt"/>
                          <a:ea typeface="+mn-ea"/>
                          <a:cs typeface="+mn-cs"/>
                        </a:rPr>
                        <a:t>User notification</a:t>
                      </a:r>
                      <a:endParaRPr lang="en-US" sz="1400" dirty="0">
                        <a:solidFill>
                          <a:schemeClr val="accent1"/>
                        </a:solidFill>
                        <a:latin typeface="+mj-lt"/>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551687"/>
                  </a:ext>
                </a:extLst>
              </a:tr>
              <a:tr h="370840">
                <a:tc>
                  <a:txBody>
                    <a:bodyPr/>
                    <a:lstStyle/>
                    <a:p>
                      <a:r>
                        <a:rPr lang="en-US" sz="1400" b="0" kern="1200" dirty="0">
                          <a:solidFill>
                            <a:schemeClr val="tx1"/>
                          </a:solidFill>
                          <a:effectLst/>
                          <a:latin typeface="+mn-lt"/>
                          <a:ea typeface="+mn-ea"/>
                          <a:cs typeface="+mn-cs"/>
                        </a:rPr>
                        <a:t>Only during the meeting</a:t>
                      </a:r>
                      <a:endParaRPr lang="en-US" sz="1400" b="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Starts STT processing for Copilot. STT and Copilot content is not saved after the </a:t>
                      </a:r>
                      <a:r>
                        <a:rPr lang="en-US" sz="1400" u="none" kern="1200" dirty="0">
                          <a:solidFill>
                            <a:schemeClr val="tx1"/>
                          </a:solidFill>
                          <a:effectLst/>
                          <a:latin typeface="+mn-lt"/>
                          <a:ea typeface="+mn-ea"/>
                          <a:cs typeface="+mn-cs"/>
                        </a:rPr>
                        <a:t>meeting</a:t>
                      </a:r>
                      <a:r>
                        <a:rPr lang="en-US" sz="1400" u="none" kern="1200" baseline="30000" dirty="0">
                          <a:solidFill>
                            <a:schemeClr val="tx1"/>
                          </a:solidFill>
                          <a:effectLst/>
                          <a:latin typeface="+mn-lt"/>
                          <a:ea typeface="+mn-ea"/>
                          <a:cs typeface="+mn-cs"/>
                        </a:rPr>
                        <a:t>1</a:t>
                      </a:r>
                      <a:r>
                        <a:rPr lang="en-US" sz="1400" u="none" kern="1200" dirty="0">
                          <a:solidFill>
                            <a:schemeClr val="tx1"/>
                          </a:solidFill>
                          <a:effectLst/>
                          <a:latin typeface="+mn-lt"/>
                          <a:ea typeface="+mn-ea"/>
                          <a:cs typeface="+mn-cs"/>
                        </a:rPr>
                        <a:t>.</a:t>
                      </a:r>
                      <a:endParaRPr lang="en-US" sz="1400" u="none"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Informs users that Copilot and audio processing have been started.</a:t>
                      </a:r>
                      <a:endParaRPr lang="en-US" sz="14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419809"/>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During and after the meeting</a:t>
                      </a:r>
                    </a:p>
                    <a:p>
                      <a:endParaRPr lang="en-US" sz="1400" b="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Clicking on Copilot prompts the user to start a transcript. A saved transcript is required for Copilot to work.</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Informs users that transcript has been started.</a:t>
                      </a:r>
                      <a:endParaRPr lang="en-US" sz="14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809710"/>
                  </a:ext>
                </a:extLst>
              </a:tr>
              <a:tr h="370840">
                <a:tc>
                  <a:txBody>
                    <a:bodyPr/>
                    <a:lstStyle/>
                    <a:p>
                      <a:r>
                        <a:rPr lang="en-US" sz="1400" b="0" kern="1200" dirty="0">
                          <a:solidFill>
                            <a:schemeClr val="tx1"/>
                          </a:solidFill>
                          <a:effectLst/>
                          <a:latin typeface="+mn-lt"/>
                          <a:ea typeface="+mn-ea"/>
                          <a:cs typeface="+mn-cs"/>
                        </a:rPr>
                        <a:t>Off</a:t>
                      </a:r>
                      <a:r>
                        <a:rPr lang="en-US" sz="1400" b="0" kern="1200" baseline="30000" dirty="0">
                          <a:solidFill>
                            <a:schemeClr val="tx1"/>
                          </a:solidFill>
                          <a:effectLst/>
                          <a:latin typeface="+mn-lt"/>
                          <a:ea typeface="+mn-ea"/>
                          <a:cs typeface="+mn-cs"/>
                        </a:rPr>
                        <a:t>2</a:t>
                      </a:r>
                      <a:endParaRPr lang="en-US" sz="1400" b="0" baseline="3000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Copilot can’t be selected. Recording and                  Transcription can’t be started.</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N/A</a:t>
                      </a:r>
                    </a:p>
                  </a:txBody>
                  <a:tcP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037116"/>
                  </a:ext>
                </a:extLst>
              </a:tr>
            </a:tbl>
          </a:graphicData>
        </a:graphic>
      </p:graphicFrame>
      <p:sp>
        <p:nvSpPr>
          <p:cNvPr id="24" name="TextBox 23">
            <a:extLst>
              <a:ext uri="{FF2B5EF4-FFF2-40B4-BE49-F238E27FC236}">
                <a16:creationId xmlns:a16="http://schemas.microsoft.com/office/drawing/2014/main" id="{EAC6A4AE-CF7F-925F-ECB6-6403DD587854}"/>
              </a:ext>
            </a:extLst>
          </p:cNvPr>
          <p:cNvSpPr txBox="1"/>
          <p:nvPr/>
        </p:nvSpPr>
        <p:spPr>
          <a:xfrm>
            <a:off x="592674" y="5909415"/>
            <a:ext cx="10892920" cy="363369"/>
          </a:xfrm>
          <a:prstGeom prst="rect">
            <a:avLst/>
          </a:prstGeom>
          <a:noFill/>
        </p:spPr>
        <p:txBody>
          <a:bodyPr wrap="square">
            <a:spAutoFit/>
          </a:bodyPr>
          <a:lstStyle/>
          <a:p>
            <a:pPr marL="0" marR="0">
              <a:lnSpc>
                <a:spcPct val="115000"/>
              </a:lnSpc>
            </a:pPr>
            <a:r>
              <a:rPr lang="en-US" sz="800" kern="100" baseline="30000" dirty="0">
                <a:effectLst/>
                <a:ea typeface="Aptos" panose="020B0004020202020204" pitchFamily="34" charset="0"/>
                <a:cs typeface="Arial" panose="020B0604020202020204" pitchFamily="34" charset="0"/>
              </a:rPr>
              <a:t>1</a:t>
            </a:r>
            <a:r>
              <a:rPr lang="en-US" sz="800" kern="100" dirty="0">
                <a:effectLst/>
                <a:ea typeface="Aptos" panose="020B0004020202020204" pitchFamily="34" charset="0"/>
                <a:cs typeface="Arial" panose="020B0604020202020204" pitchFamily="34" charset="0"/>
              </a:rPr>
              <a:t>Please note that a saved transcript can still be started by any user with permission to transcribe through the Recording and Transcript options.</a:t>
            </a:r>
          </a:p>
          <a:p>
            <a:pPr>
              <a:lnSpc>
                <a:spcPct val="115000"/>
              </a:lnSpc>
            </a:pPr>
            <a:r>
              <a:rPr lang="en-US" sz="800" kern="100" baseline="30000" dirty="0">
                <a:effectLst/>
                <a:ea typeface="Aptos" panose="020B0004020202020204" pitchFamily="34" charset="0"/>
                <a:cs typeface="Arial" panose="020B0604020202020204" pitchFamily="34" charset="0"/>
              </a:rPr>
              <a:t>2</a:t>
            </a:r>
            <a:r>
              <a:rPr lang="en-US" sz="800" kern="100" dirty="0">
                <a:effectLst/>
                <a:ea typeface="Aptos" panose="020B0004020202020204" pitchFamily="34" charset="0"/>
                <a:cs typeface="Arial" panose="020B0604020202020204" pitchFamily="34" charset="0"/>
              </a:rPr>
              <a:t>Turning off Copilot also disables Recording and Transcription. This is because any saved recording and transcript would be accessible to Copilot outside the meeting.</a:t>
            </a:r>
          </a:p>
        </p:txBody>
      </p:sp>
    </p:spTree>
    <p:extLst>
      <p:ext uri="{BB962C8B-B14F-4D97-AF65-F5344CB8AC3E}">
        <p14:creationId xmlns:p14="http://schemas.microsoft.com/office/powerpoint/2010/main" val="41626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051E-5122-93B1-21A3-9FA4D5F7105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092524D-B4B4-5D70-F363-ED7D1428BD6A}"/>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Rounded Rectangle 5">
            <a:extLst>
              <a:ext uri="{FF2B5EF4-FFF2-40B4-BE49-F238E27FC236}">
                <a16:creationId xmlns:a16="http://schemas.microsoft.com/office/drawing/2014/main" id="{9C6C7856-5CB6-086F-61C1-5D37B108BF20}"/>
              </a:ext>
              <a:ext uri="{C183D7F6-B498-43B3-948B-1728B52AA6E4}">
                <adec:decorative xmlns:adec="http://schemas.microsoft.com/office/drawing/2017/decorative" val="1"/>
              </a:ext>
            </a:extLst>
          </p:cNvPr>
          <p:cNvSpPr/>
          <p:nvPr/>
        </p:nvSpPr>
        <p:spPr>
          <a:xfrm>
            <a:off x="588261" y="1275335"/>
            <a:ext cx="11020425" cy="3499866"/>
          </a:xfrm>
          <a:prstGeom prst="roundRect">
            <a:avLst>
              <a:gd name="adj" fmla="val 341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5" name="Freeform: Shape 32">
            <a:extLst>
              <a:ext uri="{FF2B5EF4-FFF2-40B4-BE49-F238E27FC236}">
                <a16:creationId xmlns:a16="http://schemas.microsoft.com/office/drawing/2014/main" id="{FBB7A357-5DB4-076F-2E5F-22A2B043AEA9}"/>
              </a:ext>
              <a:ext uri="{C183D7F6-B498-43B3-948B-1728B52AA6E4}">
                <adec:decorative xmlns:adec="http://schemas.microsoft.com/office/drawing/2017/decorative" val="1"/>
              </a:ext>
            </a:extLst>
          </p:cNvPr>
          <p:cNvSpPr>
            <a:spLocks/>
          </p:cNvSpPr>
          <p:nvPr/>
        </p:nvSpPr>
        <p:spPr bwMode="auto">
          <a:xfrm>
            <a:off x="712704" y="1743364"/>
            <a:ext cx="10771538" cy="2879999"/>
          </a:xfrm>
          <a:prstGeom prst="roundRect">
            <a:avLst>
              <a:gd name="adj" fmla="val 345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 name="Title 3">
            <a:extLst>
              <a:ext uri="{FF2B5EF4-FFF2-40B4-BE49-F238E27FC236}">
                <a16:creationId xmlns:a16="http://schemas.microsoft.com/office/drawing/2014/main" id="{B46B59D7-5A04-81BE-61AC-82860226DD44}"/>
              </a:ext>
            </a:extLst>
          </p:cNvPr>
          <p:cNvSpPr>
            <a:spLocks noGrp="1"/>
          </p:cNvSpPr>
          <p:nvPr>
            <p:ph type="title"/>
          </p:nvPr>
        </p:nvSpPr>
        <p:spPr>
          <a:xfrm>
            <a:off x="588261" y="585216"/>
            <a:ext cx="11011601" cy="553998"/>
          </a:xfrm>
        </p:spPr>
        <p:txBody>
          <a:bodyPr>
            <a:normAutofit/>
          </a:bodyPr>
          <a:lstStyle/>
          <a:p>
            <a:r>
              <a:rPr lang="en-US" dirty="0"/>
              <a:t>How it works continued</a:t>
            </a:r>
          </a:p>
        </p:txBody>
      </p:sp>
      <p:sp>
        <p:nvSpPr>
          <p:cNvPr id="9" name="TextBox 8">
            <a:extLst>
              <a:ext uri="{FF2B5EF4-FFF2-40B4-BE49-F238E27FC236}">
                <a16:creationId xmlns:a16="http://schemas.microsoft.com/office/drawing/2014/main" id="{E2CD42D3-C154-0B51-FEEE-322EB50FFC85}"/>
              </a:ext>
            </a:extLst>
          </p:cNvPr>
          <p:cNvSpPr txBox="1"/>
          <p:nvPr/>
        </p:nvSpPr>
        <p:spPr>
          <a:xfrm>
            <a:off x="592674" y="1289050"/>
            <a:ext cx="11011600" cy="318805"/>
          </a:xfrm>
          <a:prstGeom prst="rect">
            <a:avLst/>
          </a:prstGeom>
          <a:noFill/>
        </p:spPr>
        <p:txBody>
          <a:bodyPr wrap="square">
            <a:spAutoFit/>
          </a:bodyPr>
          <a:lstStyle/>
          <a:p>
            <a:pPr>
              <a:lnSpc>
                <a:spcPct val="115000"/>
              </a:lnSpc>
              <a:spcAft>
                <a:spcPts val="800"/>
              </a:spcAft>
            </a:pPr>
            <a:r>
              <a:rPr lang="en-US" sz="1400" kern="100" dirty="0">
                <a:cs typeface="Arial" panose="020B0604020202020204" pitchFamily="34" charset="0"/>
              </a:rPr>
              <a:t>Aside from “Allow Copilot”, other meeting options can impact Copilot’s availability.</a:t>
            </a:r>
          </a:p>
        </p:txBody>
      </p:sp>
      <p:graphicFrame>
        <p:nvGraphicFramePr>
          <p:cNvPr id="7" name="Table 6">
            <a:extLst>
              <a:ext uri="{FF2B5EF4-FFF2-40B4-BE49-F238E27FC236}">
                <a16:creationId xmlns:a16="http://schemas.microsoft.com/office/drawing/2014/main" id="{5B92D5E5-E90C-9974-2DD1-CD7E5EF06719}"/>
              </a:ext>
            </a:extLst>
          </p:cNvPr>
          <p:cNvGraphicFramePr>
            <a:graphicFrameLocks noGrp="1"/>
          </p:cNvGraphicFramePr>
          <p:nvPr>
            <p:extLst>
              <p:ext uri="{D42A27DB-BD31-4B8C-83A1-F6EECF244321}">
                <p14:modId xmlns:p14="http://schemas.microsoft.com/office/powerpoint/2010/main" val="3732004892"/>
              </p:ext>
            </p:extLst>
          </p:nvPr>
        </p:nvGraphicFramePr>
        <p:xfrm>
          <a:off x="712704" y="1743364"/>
          <a:ext cx="10771538" cy="2879999"/>
        </p:xfrm>
        <a:graphic>
          <a:graphicData uri="http://schemas.openxmlformats.org/drawingml/2006/table">
            <a:tbl>
              <a:tblPr firstRow="1" bandRow="1">
                <a:tableStyleId>{5C22544A-7EE6-4342-B048-85BDC9FD1C3A}</a:tableStyleId>
              </a:tblPr>
              <a:tblGrid>
                <a:gridCol w="3188736">
                  <a:extLst>
                    <a:ext uri="{9D8B030D-6E8A-4147-A177-3AD203B41FA5}">
                      <a16:colId xmlns:a16="http://schemas.microsoft.com/office/drawing/2014/main" val="3968982220"/>
                    </a:ext>
                  </a:extLst>
                </a:gridCol>
                <a:gridCol w="7582802">
                  <a:extLst>
                    <a:ext uri="{9D8B030D-6E8A-4147-A177-3AD203B41FA5}">
                      <a16:colId xmlns:a16="http://schemas.microsoft.com/office/drawing/2014/main" val="2868375018"/>
                    </a:ext>
                  </a:extLst>
                </a:gridCol>
              </a:tblGrid>
              <a:tr h="374904">
                <a:tc>
                  <a:txBody>
                    <a:bodyPr/>
                    <a:lstStyle/>
                    <a:p>
                      <a:pPr marL="0" algn="l" defTabSz="932742" rtl="0" eaLnBrk="1" latinLnBrk="0" hangingPunct="1"/>
                      <a:r>
                        <a:rPr lang="en-US" sz="1400" b="1" kern="1200" dirty="0">
                          <a:solidFill>
                            <a:schemeClr val="accent1"/>
                          </a:solidFill>
                          <a:effectLst/>
                          <a:latin typeface="+mj-lt"/>
                          <a:ea typeface="+mn-ea"/>
                          <a:cs typeface="+mn-cs"/>
                        </a:rPr>
                        <a:t>Meeting option</a:t>
                      </a: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j-lt"/>
                          <a:ea typeface="+mn-ea"/>
                          <a:cs typeface="+mn-cs"/>
                        </a:rPr>
                        <a:t>Relationship to Copilot</a:t>
                      </a: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551687"/>
                  </a:ext>
                </a:extLst>
              </a:tr>
              <a:tr h="586945">
                <a:tc>
                  <a:txBody>
                    <a:bodyPr/>
                    <a:lstStyle/>
                    <a:p>
                      <a:r>
                        <a:rPr lang="en-US" sz="1400" kern="1200" dirty="0">
                          <a:solidFill>
                            <a:schemeClr val="tx1"/>
                          </a:solidFill>
                          <a:effectLst/>
                          <a:latin typeface="+mn-lt"/>
                          <a:ea typeface="+mn-ea"/>
                          <a:cs typeface="+mn-cs"/>
                        </a:rPr>
                        <a:t>Sensitivity</a:t>
                      </a:r>
                      <a:endParaRPr lang="en-US" sz="140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Depending on your org’s settings for the selected sensitivity label, recording and transcription may be unavailable for Copilot to use.</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419809"/>
                  </a:ext>
                </a:extLst>
              </a:tr>
              <a:tr h="85201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Record and transcribe automatically</a:t>
                      </a:r>
                      <a:endParaRPr lang="en-US" sz="140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If you have permission to transcribe, this will start Copilot automatically. If Copilot is set to “Only during the meeting” and you have permission to transcribe, a transcript will begin and override the “Only during the meeting” setting.</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809710"/>
                  </a:ext>
                </a:extLst>
              </a:tr>
              <a:tr h="1066134">
                <a:tc>
                  <a:txBody>
                    <a:bodyPr/>
                    <a:lstStyle/>
                    <a:p>
                      <a:r>
                        <a:rPr lang="en-US" sz="1400" kern="1200" dirty="0">
                          <a:solidFill>
                            <a:schemeClr val="tx1"/>
                          </a:solidFill>
                          <a:effectLst/>
                          <a:latin typeface="+mn-lt"/>
                          <a:ea typeface="+mn-ea"/>
                          <a:cs typeface="+mn-cs"/>
                        </a:rPr>
                        <a:t>Who can record and transcribe</a:t>
                      </a:r>
                      <a:endParaRPr lang="en-US" sz="1400" baseline="3000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If Allow Copilot is set to “Only during the meeting”, this can be set to “no one” to prevent anyone from starting a recording or transcript. If Allow Copilot is set to “During and after the meeting”, the “no one” option is unavailable. If Allow Copilot is “Off”, this is set to “no one” and locked. </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037116"/>
                  </a:ext>
                </a:extLst>
              </a:tr>
            </a:tbl>
          </a:graphicData>
        </a:graphic>
      </p:graphicFrame>
    </p:spTree>
    <p:extLst>
      <p:ext uri="{BB962C8B-B14F-4D97-AF65-F5344CB8AC3E}">
        <p14:creationId xmlns:p14="http://schemas.microsoft.com/office/powerpoint/2010/main" val="27669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a:xfrm>
            <a:off x="569911" y="2769057"/>
            <a:ext cx="4989641" cy="1231106"/>
          </a:xfrm>
        </p:spPr>
        <p:txBody>
          <a:bodyPr/>
          <a:lstStyle/>
          <a:p>
            <a:r>
              <a:rPr lang="en-US" dirty="0"/>
              <a:t>Optimize Copilot for common scenarios</a:t>
            </a:r>
          </a:p>
        </p:txBody>
      </p:sp>
      <p:sp>
        <p:nvSpPr>
          <p:cNvPr id="3" name="Text Placeholder 2">
            <a:extLst>
              <a:ext uri="{FF2B5EF4-FFF2-40B4-BE49-F238E27FC236}">
                <a16:creationId xmlns:a16="http://schemas.microsoft.com/office/drawing/2014/main" id="{24AE6FE8-891C-532D-007D-41306CE81930}"/>
              </a:ext>
            </a:extLst>
          </p:cNvPr>
          <p:cNvSpPr>
            <a:spLocks noGrp="1"/>
          </p:cNvSpPr>
          <p:nvPr>
            <p:ph type="body" sz="quarter" idx="12"/>
          </p:nvPr>
        </p:nvSpPr>
        <p:spPr>
          <a:xfrm>
            <a:off x="582042" y="4215828"/>
            <a:ext cx="5513958" cy="323550"/>
          </a:xfrm>
        </p:spPr>
        <p:txBody>
          <a:bodyPr/>
          <a:lstStyle/>
          <a:p>
            <a:pPr marL="0" marR="0">
              <a:lnSpc>
                <a:spcPct val="115000"/>
              </a:lnSpc>
              <a:spcAft>
                <a:spcPts val="800"/>
              </a:spcAft>
            </a:pPr>
            <a:r>
              <a:rPr lang="en-US" sz="2000" kern="100" dirty="0">
                <a:effectLst/>
                <a:ea typeface="Aptos" panose="020B0004020202020204" pitchFamily="34" charset="0"/>
                <a:cs typeface="Arial" panose="020B0604020202020204" pitchFamily="34" charset="0"/>
              </a:rPr>
              <a:t>Five common scenarios based on user feedback</a:t>
            </a:r>
            <a:endParaRPr lang="en-US" sz="2000" dirty="0"/>
          </a:p>
        </p:txBody>
      </p:sp>
    </p:spTree>
    <p:extLst>
      <p:ext uri="{BB962C8B-B14F-4D97-AF65-F5344CB8AC3E}">
        <p14:creationId xmlns:p14="http://schemas.microsoft.com/office/powerpoint/2010/main" val="30839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7DF1-D9FA-359B-1255-DCEDB93014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074A6DC-DBD7-A6E5-28A8-6D526184848F}"/>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132C48E8-4363-14FB-4091-76BD61F67FF9}"/>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A53401DB-A295-2DD7-818F-76AE033D04AB}"/>
              </a:ext>
            </a:extLst>
          </p:cNvPr>
          <p:cNvSpPr>
            <a:spLocks noGrp="1"/>
          </p:cNvSpPr>
          <p:nvPr>
            <p:ph type="title"/>
          </p:nvPr>
        </p:nvSpPr>
        <p:spPr>
          <a:xfrm>
            <a:off x="588963" y="585788"/>
            <a:ext cx="11010900" cy="984885"/>
          </a:xfrm>
        </p:spPr>
        <p:txBody>
          <a:bodyPr/>
          <a:lstStyle/>
          <a:p>
            <a:r>
              <a:rPr lang="en-US" sz="3200" dirty="0"/>
              <a:t>Scenario 1: I want to use Copilot during and after the meeting </a:t>
            </a:r>
          </a:p>
        </p:txBody>
      </p:sp>
      <p:sp>
        <p:nvSpPr>
          <p:cNvPr id="16" name="Text Placeholder 3">
            <a:extLst>
              <a:ext uri="{FF2B5EF4-FFF2-40B4-BE49-F238E27FC236}">
                <a16:creationId xmlns:a16="http://schemas.microsoft.com/office/drawing/2014/main" id="{E0D877F1-27BD-AF04-2E1D-F14C7B33906F}"/>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kern="100" dirty="0">
                <a:ea typeface="Aptos" panose="020B0004020202020204" pitchFamily="34" charset="0"/>
                <a:cs typeface="Arial" panose="020B0604020202020204" pitchFamily="34" charset="0"/>
              </a:rPr>
              <a:t>To recap a meeting using AI, we recommend turning on recording to capture visual information shared during the meeting and give participants a holistic, interactive recap experience. If you opt not to record the meeting, you will still need to turn on the transcript. Transcription lets you revisit and verify Copilot-generated content when it’s most convenient, including Copilot notes and your previous conversation with Copilot. It also enables you to continue asking questions after the meeting is over. It’s easy to set up your meeting to record and transcribe automatically as soon as it starts.</a:t>
            </a:r>
          </a:p>
        </p:txBody>
      </p:sp>
      <p:sp>
        <p:nvSpPr>
          <p:cNvPr id="22" name="Rounded Rectangle 9">
            <a:extLst>
              <a:ext uri="{FF2B5EF4-FFF2-40B4-BE49-F238E27FC236}">
                <a16:creationId xmlns:a16="http://schemas.microsoft.com/office/drawing/2014/main" id="{892CFB66-77F4-A340-79B9-C666F0601512}"/>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3" name="Text Placeholder 3">
            <a:extLst>
              <a:ext uri="{FF2B5EF4-FFF2-40B4-BE49-F238E27FC236}">
                <a16:creationId xmlns:a16="http://schemas.microsoft.com/office/drawing/2014/main" id="{6D83DD8B-F6AB-A5F9-E5A7-C5A152517948}"/>
              </a:ext>
            </a:extLst>
          </p:cNvPr>
          <p:cNvSpPr txBox="1">
            <a:spLocks/>
          </p:cNvSpPr>
          <p:nvPr/>
        </p:nvSpPr>
        <p:spPr>
          <a:xfrm>
            <a:off x="588963" y="3220087"/>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sz="1200" kern="100" dirty="0">
                <a:ea typeface="Aptos" panose="020B0004020202020204" pitchFamily="34" charset="0"/>
                <a:cs typeface="Arial" panose="020B0604020202020204" pitchFamily="34" charset="0"/>
              </a:rPr>
              <a:t>Turn on “Record and transcribe automatically” </a:t>
            </a:r>
          </a:p>
          <a:p>
            <a:pPr marL="457200" lvl="1" indent="-171450">
              <a:spcBef>
                <a:spcPts val="0"/>
              </a:spcBef>
              <a:spcAft>
                <a:spcPts val="300"/>
              </a:spcAft>
              <a:buSzPct val="100000"/>
              <a:buFont typeface="Arial" panose="020B0604020202020204" pitchFamily="34" charset="0"/>
              <a:buChar char="‒"/>
            </a:pPr>
            <a:r>
              <a:rPr lang="en-US" sz="1200" kern="100" dirty="0">
                <a:ea typeface="Aptos" panose="020B0004020202020204" pitchFamily="34" charset="0"/>
                <a:cs typeface="Arial" panose="020B0604020202020204" pitchFamily="34" charset="0"/>
              </a:rPr>
              <a:t>Set the “Allow Copilot” meeting option to “During and after the meeting”</a:t>
            </a:r>
          </a:p>
          <a:p>
            <a:pPr marL="193675" indent="-193675">
              <a:spcBef>
                <a:spcPts val="500"/>
              </a:spcBef>
              <a:spcAft>
                <a:spcPts val="300"/>
              </a:spcAft>
              <a:buSzPct val="100000"/>
            </a:pPr>
            <a:r>
              <a:rPr lang="en-US" sz="1400" b="1" kern="100" dirty="0">
                <a:latin typeface="+mj-lt"/>
                <a:cs typeface="Arial" panose="020B0604020202020204" pitchFamily="34" charset="0"/>
              </a:rPr>
              <a:t>During the meeting:</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You will get a notification that the transcript has been started. A red dot will appear on the top of your meeting window.</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If transcript isn’t started, it can easily be started by clicking on the Copilot icon.</a:t>
            </a:r>
          </a:p>
          <a:p>
            <a:pPr marL="193675" indent="-193675">
              <a:spcBef>
                <a:spcPts val="500"/>
              </a:spcBef>
              <a:spcAft>
                <a:spcPts val="300"/>
              </a:spcAft>
              <a:buSzPct val="100000"/>
            </a:pPr>
            <a:r>
              <a:rPr lang="en-US" sz="1400" b="1" kern="100" dirty="0">
                <a:latin typeface="+mj-lt"/>
                <a:cs typeface="Arial" panose="020B0604020202020204" pitchFamily="34" charset="0"/>
              </a:rPr>
              <a:t>After the meeting:</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After the meeting, you can ask Copilot questions about the meeting in the meeting chat if a transcript exists for your meeting. In recurring meetings, a transcript needs to exist for the most recent occurrence of the meeting.</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Go to the </a:t>
            </a:r>
            <a:r>
              <a:rPr lang="en-US" sz="1200" kern="100" dirty="0">
                <a:latin typeface="+mj-lt"/>
                <a:cs typeface="Arial" panose="020B0604020202020204" pitchFamily="34" charset="0"/>
              </a:rPr>
              <a:t>Recap</a:t>
            </a:r>
            <a:r>
              <a:rPr lang="en-US" sz="1200" kern="100" dirty="0">
                <a:cs typeface="Arial" panose="020B0604020202020204" pitchFamily="34" charset="0"/>
              </a:rPr>
              <a:t> tab to view Copilot Notes, the recording, transcript, and more. You can continue chatting with Copilot on </a:t>
            </a:r>
            <a:r>
              <a:rPr lang="en-US" sz="1200" kern="100" dirty="0">
                <a:latin typeface="+mj-lt"/>
                <a:cs typeface="Arial" panose="020B0604020202020204" pitchFamily="34" charset="0"/>
              </a:rPr>
              <a:t>Recap</a:t>
            </a:r>
            <a:r>
              <a:rPr lang="en-US" sz="1200" kern="100" dirty="0">
                <a:cs typeface="Arial" panose="020B0604020202020204" pitchFamily="34" charset="0"/>
              </a:rPr>
              <a:t> as long as the transcript </a:t>
            </a:r>
            <a:br>
              <a:rPr lang="en-US" sz="1200" kern="100" dirty="0">
                <a:cs typeface="Arial" panose="020B0604020202020204" pitchFamily="34" charset="0"/>
              </a:rPr>
            </a:br>
            <a:r>
              <a:rPr lang="en-US" sz="1200" kern="100" dirty="0">
                <a:cs typeface="Arial" panose="020B0604020202020204" pitchFamily="34" charset="0"/>
              </a:rPr>
              <a:t>is saved.</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Organizers can view a detailed attendance report on the “Attendance Report” tab.</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You can also use the M365 Copilot chat to ask about your meeting.</a:t>
            </a:r>
          </a:p>
        </p:txBody>
      </p:sp>
    </p:spTree>
    <p:extLst>
      <p:ext uri="{BB962C8B-B14F-4D97-AF65-F5344CB8AC3E}">
        <p14:creationId xmlns:p14="http://schemas.microsoft.com/office/powerpoint/2010/main" val="11025152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9D577-BA12-C163-1F07-3BB930C733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20B03C-DAA1-594D-F7D2-85F04A6D603A}"/>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A820CA70-F31A-C3FA-9346-98DA5C383C16}"/>
              </a:ext>
            </a:extLst>
          </p:cNvPr>
          <p:cNvSpPr>
            <a:spLocks noGrp="1"/>
          </p:cNvSpPr>
          <p:nvPr>
            <p:ph type="title"/>
          </p:nvPr>
        </p:nvSpPr>
        <p:spPr>
          <a:xfrm>
            <a:off x="588963" y="585788"/>
            <a:ext cx="11010900" cy="984885"/>
          </a:xfrm>
        </p:spPr>
        <p:txBody>
          <a:bodyPr/>
          <a:lstStyle/>
          <a:p>
            <a:r>
              <a:rPr lang="en-US" sz="3200" dirty="0"/>
              <a:t>Scenario #2: I want to use Copilot during my meeting without keeping anything afterward</a:t>
            </a:r>
          </a:p>
        </p:txBody>
      </p:sp>
      <p:sp>
        <p:nvSpPr>
          <p:cNvPr id="17" name="Rounded Rectangle 9">
            <a:extLst>
              <a:ext uri="{FF2B5EF4-FFF2-40B4-BE49-F238E27FC236}">
                <a16:creationId xmlns:a16="http://schemas.microsoft.com/office/drawing/2014/main" id="{93FA25B5-3875-66A0-7562-7FE462318CD8}"/>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8" name="Text Placeholder 3">
            <a:extLst>
              <a:ext uri="{FF2B5EF4-FFF2-40B4-BE49-F238E27FC236}">
                <a16:creationId xmlns:a16="http://schemas.microsoft.com/office/drawing/2014/main" id="{056CCDD2-05B3-B06F-1243-C854A4945295}"/>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kern="100" dirty="0">
                <a:cs typeface="Arial" panose="020B0604020202020204" pitchFamily="34" charset="0"/>
              </a:rPr>
              <a:t>For meetings where confidential or sensitive content is discussed, or for tenants that don’t allow transcription, Copilot can be used “Only during the meeting”. When this setting is used, no Copilot history or STT processing will be saved, and recap artifacts such as AI Notes will not be generated. To prevent all participants from recording or transcribing, use the “Who can record and transcribe” option.</a:t>
            </a:r>
          </a:p>
        </p:txBody>
      </p:sp>
      <p:sp>
        <p:nvSpPr>
          <p:cNvPr id="19" name="Rounded Rectangle 9">
            <a:extLst>
              <a:ext uri="{FF2B5EF4-FFF2-40B4-BE49-F238E27FC236}">
                <a16:creationId xmlns:a16="http://schemas.microsoft.com/office/drawing/2014/main" id="{79FC1CAA-A6DD-87FB-ED3E-F95AA7BAFA41}"/>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0" name="Text Placeholder 3">
            <a:extLst>
              <a:ext uri="{FF2B5EF4-FFF2-40B4-BE49-F238E27FC236}">
                <a16:creationId xmlns:a16="http://schemas.microsoft.com/office/drawing/2014/main" id="{5B2626EF-7D4F-E8E4-A81F-157895C71E37}"/>
              </a:ext>
            </a:extLst>
          </p:cNvPr>
          <p:cNvSpPr txBox="1">
            <a:spLocks/>
          </p:cNvSpPr>
          <p:nvPr/>
        </p:nvSpPr>
        <p:spPr>
          <a:xfrm>
            <a:off x="588963" y="3220087"/>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Set “Allow Copilot” to “Only during the meeting”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Set “Who can record and transcribe” to no one. This will prevent all participants from starting any transcript or recording.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Set “Meeting Chat” to “In-Meeting Only” or “Off” to prevent any chats from being saved after the meeting.</a:t>
            </a:r>
          </a:p>
          <a:p>
            <a:pPr marL="193675" indent="-193675">
              <a:spcBef>
                <a:spcPts val="500"/>
              </a:spcBef>
              <a:spcAft>
                <a:spcPts val="300"/>
              </a:spcAft>
              <a:buSzPct val="100000"/>
            </a:pPr>
            <a:r>
              <a:rPr lang="en-US" sz="1400" b="1" kern="100" dirty="0">
                <a:latin typeface="+mj-lt"/>
                <a:cs typeface="Arial" panose="020B0604020202020204" pitchFamily="34" charset="0"/>
              </a:rPr>
              <a:t>During the meeting: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Copilot will only start its temporary speech-to-text capture when a participant clicks on the Copilot icon. Ensure that someone clicks on Copilot as soon as the meeting starts to ensure that it can answer questions about the entire meeting. Once it starts, all users will get a notification that Copilot has been started.</a:t>
            </a:r>
          </a:p>
        </p:txBody>
      </p:sp>
    </p:spTree>
    <p:extLst>
      <p:ext uri="{BB962C8B-B14F-4D97-AF65-F5344CB8AC3E}">
        <p14:creationId xmlns:p14="http://schemas.microsoft.com/office/powerpoint/2010/main" val="2170647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972B8-175C-50F2-CB1F-956B4E94B3A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C4F4FF-031C-7019-B74B-AD951EF53A41}"/>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A8E40563-6CD7-1075-2F3A-5690FBC91F26}"/>
              </a:ext>
            </a:extLst>
          </p:cNvPr>
          <p:cNvSpPr>
            <a:spLocks noGrp="1"/>
          </p:cNvSpPr>
          <p:nvPr>
            <p:ph type="title"/>
          </p:nvPr>
        </p:nvSpPr>
        <p:spPr>
          <a:xfrm>
            <a:off x="588963" y="585788"/>
            <a:ext cx="11010900" cy="984885"/>
          </a:xfrm>
        </p:spPr>
        <p:txBody>
          <a:bodyPr/>
          <a:lstStyle/>
          <a:p>
            <a:r>
              <a:rPr lang="en-US" sz="3200" dirty="0"/>
              <a:t>Scenario #3: I want to use Copilot for a long meeting, over two hours</a:t>
            </a:r>
          </a:p>
        </p:txBody>
      </p:sp>
      <p:sp>
        <p:nvSpPr>
          <p:cNvPr id="17" name="Rounded Rectangle 9">
            <a:extLst>
              <a:ext uri="{FF2B5EF4-FFF2-40B4-BE49-F238E27FC236}">
                <a16:creationId xmlns:a16="http://schemas.microsoft.com/office/drawing/2014/main" id="{EE846277-D948-9219-8046-AE118FACC136}"/>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8" name="Text Placeholder 3">
            <a:extLst>
              <a:ext uri="{FF2B5EF4-FFF2-40B4-BE49-F238E27FC236}">
                <a16:creationId xmlns:a16="http://schemas.microsoft.com/office/drawing/2014/main" id="{5BA97B8F-F75B-C307-7FCE-D6C863C39F23}"/>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kern="100" dirty="0">
                <a:cs typeface="Arial" panose="020B0604020202020204" pitchFamily="34" charset="0"/>
              </a:rPr>
              <a:t>Some meetings, such as leadership team meetings or workshops, may be scheduled for many hours or as all day sessions. However, Copilot and recap artifacts are limited in how much content they can meaningfully answer questions about. Additionally, Teams does not support limiting access to different meeting segments. Although Copilot can process roughly 7-8 hours of spoken English1, its responses are concise by nature and are best suited for shorter segments. To ensure high quality AI artifacts and that each part of the meeting has the appropriate audience, we recommend scheduling the meeting in segments of two hours or less.</a:t>
            </a:r>
          </a:p>
        </p:txBody>
      </p:sp>
      <p:sp>
        <p:nvSpPr>
          <p:cNvPr id="19" name="Rounded Rectangle 9">
            <a:extLst>
              <a:ext uri="{FF2B5EF4-FFF2-40B4-BE49-F238E27FC236}">
                <a16:creationId xmlns:a16="http://schemas.microsoft.com/office/drawing/2014/main" id="{FF51ECD5-E58D-8556-125B-ADB0880DD466}"/>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0" name="Text Placeholder 3">
            <a:extLst>
              <a:ext uri="{FF2B5EF4-FFF2-40B4-BE49-F238E27FC236}">
                <a16:creationId xmlns:a16="http://schemas.microsoft.com/office/drawing/2014/main" id="{F707A97B-FED2-DAC8-8BC2-4A0DD071F6F6}"/>
              </a:ext>
            </a:extLst>
          </p:cNvPr>
          <p:cNvSpPr txBox="1">
            <a:spLocks/>
          </p:cNvSpPr>
          <p:nvPr/>
        </p:nvSpPr>
        <p:spPr>
          <a:xfrm>
            <a:off x="588963" y="3220087"/>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kern="100" dirty="0">
                <a:ea typeface="Aptos" panose="020B0004020202020204" pitchFamily="34" charset="0"/>
                <a:cs typeface="Arial" panose="020B0604020202020204" pitchFamily="34" charset="0"/>
              </a:rPr>
              <a:t>Schedule the meeting in smaller segments of 2 hours or less</a:t>
            </a:r>
          </a:p>
          <a:p>
            <a:pPr marL="457200" lvl="1" indent="-171450">
              <a:spcBef>
                <a:spcPts val="0"/>
              </a:spcBef>
              <a:spcAft>
                <a:spcPts val="300"/>
              </a:spcAft>
              <a:buSzPct val="100000"/>
              <a:buFont typeface="Arial" panose="020B0604020202020204" pitchFamily="34" charset="0"/>
              <a:buChar char="‒"/>
            </a:pPr>
            <a:r>
              <a:rPr lang="en-US" kern="100" dirty="0">
                <a:ea typeface="Aptos" panose="020B0004020202020204" pitchFamily="34" charset="0"/>
                <a:cs typeface="Arial" panose="020B0604020202020204" pitchFamily="34" charset="0"/>
              </a:rPr>
              <a:t>When possible, discuss one topic per segment </a:t>
            </a:r>
          </a:p>
        </p:txBody>
      </p:sp>
      <p:sp>
        <p:nvSpPr>
          <p:cNvPr id="6" name="TextBox 5">
            <a:extLst>
              <a:ext uri="{FF2B5EF4-FFF2-40B4-BE49-F238E27FC236}">
                <a16:creationId xmlns:a16="http://schemas.microsoft.com/office/drawing/2014/main" id="{1AE96EAC-6F6A-72C2-1B4E-A977583C6BB8}"/>
              </a:ext>
            </a:extLst>
          </p:cNvPr>
          <p:cNvSpPr txBox="1"/>
          <p:nvPr/>
        </p:nvSpPr>
        <p:spPr>
          <a:xfrm>
            <a:off x="588963" y="6149101"/>
            <a:ext cx="11014074" cy="123111"/>
          </a:xfrm>
          <a:prstGeom prst="rect">
            <a:avLst/>
          </a:prstGeom>
          <a:noFill/>
        </p:spPr>
        <p:txBody>
          <a:bodyPr wrap="square" lIns="0" tIns="0" rIns="0" bIns="0" anchor="b">
            <a:spAutoFit/>
          </a:bodyPr>
          <a:lstStyle/>
          <a:p>
            <a:r>
              <a:rPr lang="en-US" sz="800" baseline="30000" dirty="0">
                <a:effectLst/>
                <a:latin typeface="+mn-lt"/>
                <a:ea typeface="Aptos" panose="020B0004020202020204" pitchFamily="34" charset="0"/>
                <a:cs typeface="Arial" panose="020B0604020202020204" pitchFamily="34" charset="0"/>
              </a:rPr>
              <a:t>1</a:t>
            </a:r>
            <a:r>
              <a:rPr lang="en-US" sz="800" dirty="0">
                <a:effectLst/>
                <a:latin typeface="+mn-lt"/>
                <a:ea typeface="Aptos" panose="020B0004020202020204" pitchFamily="34" charset="0"/>
                <a:cs typeface="Arial" panose="020B0604020202020204" pitchFamily="34" charset="0"/>
              </a:rPr>
              <a:t>The amount of content Copilot can process varies by language.</a:t>
            </a:r>
            <a:endParaRPr kumimoji="0" lang="en-US" altLang="en-US" sz="800" b="0" i="0" u="none" strike="noStrike" cap="none" normalizeH="0" dirty="0">
              <a:ln>
                <a:noFill/>
              </a:ln>
              <a:solidFill>
                <a:schemeClr val="tx1"/>
              </a:solidFill>
              <a:effectLst/>
              <a:latin typeface="+mn-lt"/>
            </a:endParaRPr>
          </a:p>
        </p:txBody>
      </p:sp>
    </p:spTree>
    <p:extLst>
      <p:ext uri="{BB962C8B-B14F-4D97-AF65-F5344CB8AC3E}">
        <p14:creationId xmlns:p14="http://schemas.microsoft.com/office/powerpoint/2010/main" val="131394211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Everyone</DisplayName>
        <AccountId>10</AccountId>
        <AccountType/>
      </UserInfo>
      <UserInfo>
        <DisplayName>Ryan Barr</DisplayName>
        <AccountId>1060</AccountId>
        <AccountType/>
      </UserInfo>
      <UserInfo>
        <DisplayName>Leslie McBride (SYNAXIS CORPORATION)</DisplayName>
        <AccountId>1763</AccountId>
        <AccountType/>
      </UserInfo>
      <UserInfo>
        <DisplayName>Luka Perne</DisplayName>
        <AccountId>1727</AccountId>
        <AccountType/>
      </UserInfo>
      <UserInfo>
        <DisplayName>Preethy Krishnamurthy</DisplayName>
        <AccountId>4378</AccountId>
        <AccountType/>
      </UserInfo>
      <UserInfo>
        <DisplayName>Steve Ede</DisplayName>
        <AccountId>4385</AccountId>
        <AccountType/>
      </UserInfo>
      <UserInfo>
        <DisplayName>Alex East</DisplayName>
        <AccountId>4408</AccountId>
        <AccountType/>
      </UserInfo>
      <UserInfo>
        <DisplayName>Philip Carpenter</DisplayName>
        <AccountId>4379</AccountId>
        <AccountType/>
      </UserInfo>
      <UserInfo>
        <DisplayName>Shradha Grover</DisplayName>
        <AccountId>4402</AccountId>
        <AccountType/>
      </UserInfo>
      <UserInfo>
        <DisplayName>Tim Mayo</DisplayName>
        <AccountId>4380</AccountId>
        <AccountType/>
      </UserInfo>
      <UserInfo>
        <DisplayName>David Zarling</DisplayName>
        <AccountId>3561</AccountId>
        <AccountType/>
      </UserInfo>
      <UserInfo>
        <DisplayName>Phil de Greve</DisplayName>
        <AccountId>4406</AccountId>
        <AccountType/>
      </UserInfo>
      <UserInfo>
        <DisplayName>Masa Sawamoto</DisplayName>
        <AccountId>357</AccountId>
        <AccountType/>
      </UserInfo>
      <UserInfo>
        <DisplayName>Naresh Kumar Satapathy</DisplayName>
        <AccountId>4398</AccountId>
        <AccountType/>
      </UserInfo>
      <UserInfo>
        <DisplayName>Pallavi Lokesh</DisplayName>
        <AccountId>4405</AccountId>
        <AccountType/>
      </UserInfo>
      <UserInfo>
        <DisplayName>Josefin Svendal</DisplayName>
        <AccountId>4387</AccountId>
        <AccountType/>
      </UserInfo>
      <UserInfo>
        <DisplayName>Laura Anttolainen</DisplayName>
        <AccountId>1684</AccountId>
        <AccountType/>
      </UserInfo>
      <UserInfo>
        <DisplayName>Servaas Venter</DisplayName>
        <AccountId>4399</AccountId>
        <AccountType/>
      </UserInfo>
      <UserInfo>
        <DisplayName>Torrie Reilly</DisplayName>
        <AccountId>4396</AccountId>
        <AccountType/>
      </UserInfo>
      <UserInfo>
        <DisplayName>John Porcaro (SYNAXIS CORPORATION)</DisplayName>
        <AccountId>4391</AccountId>
        <AccountType/>
      </UserInfo>
      <UserInfo>
        <DisplayName>Eric Moneyang</DisplayName>
        <AccountId>562</AccountId>
        <AccountType/>
      </UserInfo>
      <UserInfo>
        <DisplayName>Ninad Doshi</DisplayName>
        <AccountId>4394</AccountId>
        <AccountType/>
      </UserInfo>
      <UserInfo>
        <DisplayName>Shinji Kobayashi (GBB)</DisplayName>
        <AccountId>4389</AccountId>
        <AccountType/>
      </UserInfo>
      <UserInfo>
        <DisplayName>Yorick Docter</DisplayName>
        <AccountId>4393</AccountId>
        <AccountType/>
      </UserInfo>
      <UserInfo>
        <DisplayName>Sela Gu</DisplayName>
        <AccountId>3574</AccountId>
        <AccountType/>
      </UserInfo>
      <UserInfo>
        <DisplayName>Ray Tran</DisplayName>
        <AccountId>4390</AccountId>
        <AccountType/>
      </UserInfo>
      <UserInfo>
        <DisplayName>Jerome Balzac</DisplayName>
        <AccountId>4395</AccountId>
        <AccountType/>
      </UserInfo>
      <UserInfo>
        <DisplayName>Mitchell Fliss</DisplayName>
        <AccountId>4381</AccountId>
        <AccountType/>
      </UserInfo>
      <UserInfo>
        <DisplayName>Asif Shaikh</DisplayName>
        <AccountId>4382</AccountId>
        <AccountType/>
      </UserInfo>
      <UserInfo>
        <DisplayName>Umme Salma</DisplayName>
        <AccountId>4383</AccountId>
        <AccountType/>
      </UserInfo>
      <UserInfo>
        <DisplayName>Pablo Braconi</DisplayName>
        <AccountId>1615</AccountId>
        <AccountType/>
      </UserInfo>
      <UserInfo>
        <DisplayName>Deanna Miller</DisplayName>
        <AccountId>4384</AccountId>
        <AccountType/>
      </UserInfo>
      <UserInfo>
        <DisplayName>Scott Francis</DisplayName>
        <AccountId>4386</AccountId>
        <AccountType/>
      </UserInfo>
      <UserInfo>
        <DisplayName>Nathalie Kaviani</DisplayName>
        <AccountId>4401</AccountId>
        <AccountType/>
      </UserInfo>
      <UserInfo>
        <DisplayName>Swati Trehan</DisplayName>
        <AccountId>4388</AccountId>
        <AccountType/>
      </UserInfo>
      <UserInfo>
        <DisplayName>Lasse Husgafvel</DisplayName>
        <AccountId>4392</AccountId>
        <AccountType/>
      </UserInfo>
      <UserInfo>
        <DisplayName>Dilip Kumar P</DisplayName>
        <AccountId>4397</AccountId>
        <AccountType/>
      </UserInfo>
      <UserInfo>
        <DisplayName>Farah Mokdad</DisplayName>
        <AccountId>4400</AccountId>
        <AccountType/>
      </UserInfo>
      <UserInfo>
        <DisplayName>Kelly Johnson</DisplayName>
        <AccountId>4403</AccountId>
        <AccountType/>
      </UserInfo>
      <UserInfo>
        <DisplayName>Chris Lloyd</DisplayName>
        <AccountId>4407</AccountId>
        <AccountType/>
      </UserInfo>
      <UserInfo>
        <DisplayName>POTTEPALEM SAIKUMAR (LTIMINDTREE LIMITED)</DisplayName>
        <AccountId>4404</AccountId>
        <AccountType/>
      </UserInfo>
      <UserInfo>
        <DisplayName>Matt Mosteller (International Supplier)</DisplayName>
        <AccountId>4412</AccountId>
        <AccountType/>
      </UserInfo>
      <UserInfo>
        <DisplayName>Dave Williams (Agents)</DisplayName>
        <AccountId>4410</AccountId>
        <AccountType/>
      </UserInfo>
      <UserInfo>
        <DisplayName>Sarah Arnold</DisplayName>
        <AccountId>4409</AccountId>
        <AccountType/>
      </UserInfo>
      <UserInfo>
        <DisplayName>Michael Ameel</DisplayName>
        <AccountId>4413</AccountId>
        <AccountType/>
      </UserInfo>
      <UserInfo>
        <DisplayName>Payal Mehra</DisplayName>
        <AccountId>4411</AccountId>
        <AccountType/>
      </UserInfo>
      <UserInfo>
        <DisplayName>Leen Hijazi</DisplayName>
        <AccountId>4414</AccountId>
        <AccountType/>
      </UserInfo>
      <UserInfo>
        <DisplayName>Mukund Bhoovaraghavan</DisplayName>
        <AccountId>4417</AccountId>
        <AccountType/>
      </UserInfo>
      <UserInfo>
        <DisplayName>Sarah Arabi</DisplayName>
        <AccountId>4415</AccountId>
        <AccountType/>
      </UserInfo>
      <UserInfo>
        <DisplayName>Elvira Bagaric</DisplayName>
        <AccountId>4416</AccountId>
        <AccountType/>
      </UserInfo>
      <UserInfo>
        <DisplayName>Liliana Panic (Insight Global LLC)</DisplayName>
        <AccountId>4418</AccountId>
        <AccountType/>
      </UserInfo>
    </SharedWithUsers>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documentManagement>
</p:properties>
</file>

<file path=customXml/itemProps1.xml><?xml version="1.0" encoding="utf-8"?>
<ds:datastoreItem xmlns:ds="http://schemas.openxmlformats.org/officeDocument/2006/customXml" ds:itemID="{202D9165-EE95-441A-8DE6-60EC7F4CE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82D443-D140-4ED3-A77C-974FAC2F6C88}">
  <ds:schemaRefs>
    <ds:schemaRef ds:uri="http://schemas.microsoft.com/sharepoint/v3/contenttype/forms"/>
  </ds:schemaRefs>
</ds:datastoreItem>
</file>

<file path=customXml/itemProps3.xml><?xml version="1.0" encoding="utf-8"?>
<ds:datastoreItem xmlns:ds="http://schemas.openxmlformats.org/officeDocument/2006/customXml" ds:itemID="{D900FE7F-A9AC-4935-A27A-1EC4413564B9}">
  <ds:schemaRefs>
    <ds:schemaRef ds:uri="324d2b90-11f2-4fdf-990a-54fa46247cf8"/>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purl.org/dc/dcmitype/"/>
    <ds:schemaRef ds:uri="b817b00b-f121-400f-976b-40959b1c7d14"/>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685</TotalTime>
  <Words>2346</Words>
  <Application>Microsoft Office PowerPoint</Application>
  <PresentationFormat>Widescreen</PresentationFormat>
  <Paragraphs>155</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LIGHT MODE</vt:lpstr>
      <vt:lpstr>Get started with Microsoft 365 Copilot in Teams</vt:lpstr>
      <vt:lpstr>Overview</vt:lpstr>
      <vt:lpstr>How it works</vt:lpstr>
      <vt:lpstr>How it works </vt:lpstr>
      <vt:lpstr>How it works continued</vt:lpstr>
      <vt:lpstr>Optimize Copilot for common scenarios</vt:lpstr>
      <vt:lpstr>Scenario 1: I want to use Copilot during and after the meeting </vt:lpstr>
      <vt:lpstr>Scenario #2: I want to use Copilot during my meeting without keeping anything afterward</vt:lpstr>
      <vt:lpstr>Scenario #3: I want to use Copilot for a long meeting, over two hours</vt:lpstr>
      <vt:lpstr>Scenario #4: I want Copilot to recognize me when I am speaking in a Teams meeting room</vt:lpstr>
      <vt:lpstr>Scenario #5: I want to use Copilot in a meeting with external or federated participants</vt:lpstr>
      <vt:lpstr>Ensuring high quality responses</vt:lpstr>
      <vt:lpstr>Transcription </vt:lpstr>
      <vt:lpstr>Prompting Copilot </vt:lpstr>
      <vt:lpstr>Support articles</vt:lpstr>
      <vt:lpstr>Chat Copilot</vt:lpstr>
      <vt:lpstr>Getting started</vt:lpstr>
      <vt:lpstr>Summarize chat</vt:lpstr>
      <vt:lpstr>Coachmarks – Smart actions</vt:lpstr>
      <vt:lpstr>Identify open items and decisions</vt:lpstr>
      <vt:lpstr>Chat Q&amp;A</vt:lpstr>
      <vt:lpstr>Channels Copilot</vt:lpstr>
      <vt:lpstr>Getting started </vt:lpstr>
      <vt:lpstr>Channels Copilot highlights</vt:lpstr>
      <vt:lpstr>Skilling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 notes</dc:title>
  <dc:subject/>
  <dc:creator>karuanag@microsoft.com;Cynthia.Johnson@microsoft.com;jhwang@microsoft.com</dc:creator>
  <cp:lastModifiedBy>Daryl Schaal (SYNAXIS CORPORATION)</cp:lastModifiedBy>
  <cp:revision>15</cp:revision>
  <dcterms:created xsi:type="dcterms:W3CDTF">2024-03-06T03:36:50Z</dcterms:created>
  <dcterms:modified xsi:type="dcterms:W3CDTF">2025-11-20T21:21:07Z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TemplateUrl">
    <vt:lpwstr/>
  </property>
  <property fmtid="{D5CDD505-2E9C-101B-9397-08002B2CF9AE}" pid="9" name="xd_ProgID">
    <vt:lpwstr/>
  </property>
  <property fmtid="{D5CDD505-2E9C-101B-9397-08002B2CF9AE}" pid="10" name="AuthorIds_UIVersion_3584">
    <vt:lpwstr>12</vt:lpwstr>
  </property>
  <property fmtid="{D5CDD505-2E9C-101B-9397-08002B2CF9AE}" pid="11" name="MSIP_Label_f42aa342-8706-4288-bd11-ebb85995028c_Enabled">
    <vt:lpwstr>true</vt:lpwstr>
  </property>
  <property fmtid="{D5CDD505-2E9C-101B-9397-08002B2CF9AE}" pid="12" name="_ExtendedDescription">
    <vt:lpwstr/>
  </property>
  <property fmtid="{D5CDD505-2E9C-101B-9397-08002B2CF9AE}" pid="13" name="Order">
    <vt:lpwstr>8200.00000000000</vt:lpwstr>
  </property>
  <property fmtid="{D5CDD505-2E9C-101B-9397-08002B2CF9AE}" pid="14" name="ComplianceAssetId">
    <vt:lpwstr/>
  </property>
  <property fmtid="{D5CDD505-2E9C-101B-9397-08002B2CF9AE}" pid="15" name="AuthorIds_UIVersion_41472">
    <vt:lpwstr>12</vt:lpwstr>
  </property>
  <property fmtid="{D5CDD505-2E9C-101B-9397-08002B2CF9AE}" pid="16" name="MSIP_Label_f42aa342-8706-4288-bd11-ebb85995028c_Method">
    <vt:lpwstr>Standard</vt:lpwstr>
  </property>
  <property fmtid="{D5CDD505-2E9C-101B-9397-08002B2CF9AE}" pid="17" name="xd_Signature">
    <vt:lpwstr/>
  </property>
  <property fmtid="{D5CDD505-2E9C-101B-9397-08002B2CF9AE}" pid="18" name="MSIP_Label_f42aa342-8706-4288-bd11-ebb85995028c_SiteId">
    <vt:lpwstr>a5a9530b-9623-4712-8f71-f7cb8dfe5b51</vt:lpwstr>
  </property>
  <property fmtid="{D5CDD505-2E9C-101B-9397-08002B2CF9AE}" pid="19" name="TriggerFlowInfo">
    <vt:lpwstr/>
  </property>
  <property fmtid="{D5CDD505-2E9C-101B-9397-08002B2CF9AE}" pid="20" name="ContentTypeId">
    <vt:lpwstr>0x010100CAB4D63BEF6CE74A98DE71B79A4EFA2E</vt:lpwstr>
  </property>
</Properties>
</file>