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endnotes.xml" ContentType="application/vnd.openxmlformats-officedocument.wordprocessingml.endnotes+xml"/>
  <Override PartName="/word/footnotes.xml" ContentType="application/vnd.openxmlformats-officedocument.wordprocessingml.foot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customXml/itemProps3.xml" ContentType="application/vnd.openxmlformats-officedocument.customXmlProperti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5000" w:type="pct"/>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289"/>
      </w:tblGrid>
      <w:tr w:rsidR="00574C9B" w:rsidRPr="002B4F9E" w14:paraId="61382A4B" w14:textId="77777777" w:rsidTr="008E4CC5">
        <w:trPr>
          <w:jc w:val="center"/>
        </w:trPr>
        <w:tc>
          <w:tcPr>
            <w:tcW w:w="5000" w:type="pct"/>
            <w:vAlign w:val="center"/>
          </w:tcPr>
          <w:p w14:paraId="18CBE5B6" w14:textId="77777777" w:rsidR="00574C9B" w:rsidRPr="002B4F9E" w:rsidRDefault="00574C9B" w:rsidP="00D51ACC">
            <w:pPr>
              <w:jc w:val="center"/>
              <w:rPr>
                <w:b/>
                <w:sz w:val="72"/>
                <w:szCs w:val="72"/>
              </w:rPr>
            </w:pPr>
            <w:r>
              <w:rPr>
                <w:b/>
                <w:sz w:val="72"/>
              </w:rPr>
              <w:t>ADVIES</w:t>
            </w:r>
          </w:p>
        </w:tc>
      </w:tr>
      <w:tr w:rsidR="00574C9B" w:rsidRPr="002B4F9E" w14:paraId="28AE8EA8" w14:textId="77777777" w:rsidTr="008E4CC5">
        <w:trPr>
          <w:trHeight w:val="567"/>
          <w:jc w:val="center"/>
        </w:trPr>
        <w:tc>
          <w:tcPr>
            <w:tcW w:w="5000" w:type="pct"/>
            <w:vAlign w:val="center"/>
          </w:tcPr>
          <w:p w14:paraId="42BB5B68" w14:textId="77777777" w:rsidR="00574C9B" w:rsidRPr="002B4F9E" w:rsidRDefault="00574C9B" w:rsidP="00D51ACC">
            <w:pPr>
              <w:jc w:val="center"/>
              <w:rPr>
                <w:sz w:val="24"/>
                <w:szCs w:val="24"/>
              </w:rPr>
            </w:pPr>
            <w:r>
              <w:rPr>
                <w:sz w:val="24"/>
              </w:rPr>
              <w:t>Europees Economisch en Sociaal Comité</w:t>
            </w:r>
          </w:p>
        </w:tc>
      </w:tr>
      <w:tr w:rsidR="00574C9B" w:rsidRPr="002B4F9E" w14:paraId="5CCEDF50" w14:textId="77777777" w:rsidTr="008E4CC5">
        <w:trPr>
          <w:jc w:val="center"/>
        </w:trPr>
        <w:tc>
          <w:tcPr>
            <w:tcW w:w="5000" w:type="pct"/>
            <w:vAlign w:val="center"/>
          </w:tcPr>
          <w:p w14:paraId="4BA38FC2" w14:textId="7AB6BFF1" w:rsidR="00574C9B" w:rsidRPr="00C073E1" w:rsidRDefault="00771805" w:rsidP="00D51ACC">
            <w:pPr>
              <w:jc w:val="center"/>
              <w:rPr>
                <w:b/>
                <w:sz w:val="44"/>
                <w:szCs w:val="44"/>
              </w:rPr>
            </w:pPr>
            <w:r>
              <w:rPr>
                <w:b/>
                <w:sz w:val="44"/>
              </w:rPr>
              <w:t>Strategie voor generatievernieuwing</w:t>
            </w:r>
          </w:p>
        </w:tc>
      </w:tr>
      <w:tr w:rsidR="00574C9B" w:rsidRPr="002B4F9E" w14:paraId="218FB079" w14:textId="77777777" w:rsidTr="008E4CC5">
        <w:trPr>
          <w:jc w:val="center"/>
        </w:trPr>
        <w:tc>
          <w:tcPr>
            <w:tcW w:w="5000" w:type="pct"/>
            <w:vAlign w:val="center"/>
          </w:tcPr>
          <w:p w14:paraId="0759F81A" w14:textId="77777777" w:rsidR="00574C9B" w:rsidRPr="00667F09" w:rsidRDefault="00574C9B" w:rsidP="00D51ACC">
            <w:pPr>
              <w:overflowPunct w:val="0"/>
              <w:autoSpaceDE w:val="0"/>
              <w:autoSpaceDN w:val="0"/>
              <w:adjustRightInd w:val="0"/>
              <w:jc w:val="center"/>
              <w:textAlignment w:val="baseline"/>
              <w:rPr>
                <w:b/>
                <w:position w:val="24"/>
                <w:sz w:val="24"/>
                <w:szCs w:val="24"/>
              </w:rPr>
            </w:pPr>
            <w:r>
              <w:rPr>
                <w:sz w:val="24"/>
              </w:rPr>
              <w:t>_____________</w:t>
            </w:r>
          </w:p>
        </w:tc>
      </w:tr>
      <w:tr w:rsidR="00574C9B" w:rsidRPr="002B4F9E" w14:paraId="0EEE2EFF" w14:textId="77777777" w:rsidTr="008E4CC5">
        <w:trPr>
          <w:jc w:val="center"/>
        </w:trPr>
        <w:tc>
          <w:tcPr>
            <w:tcW w:w="5000" w:type="pct"/>
            <w:vAlign w:val="center"/>
          </w:tcPr>
          <w:p w14:paraId="5C265796" w14:textId="77777777" w:rsidR="0005336D" w:rsidRPr="002F7B6B" w:rsidRDefault="0005336D" w:rsidP="00D51ACC">
            <w:pPr>
              <w:jc w:val="center"/>
              <w:rPr>
                <w:b/>
                <w:bCs/>
              </w:rPr>
            </w:pPr>
            <w:r>
              <w:rPr>
                <w:b/>
              </w:rPr>
              <w:t>Mededeling van de Commissie aan het Europees Parlement, de Raad, het Europees Economisch en Sociaal Comité en het Comité van de Regio’s</w:t>
            </w:r>
          </w:p>
          <w:p w14:paraId="0F818892" w14:textId="45E7AB1F" w:rsidR="00F502AE" w:rsidRDefault="0005336D" w:rsidP="00D51ACC">
            <w:pPr>
              <w:jc w:val="center"/>
              <w:rPr>
                <w:sz w:val="24"/>
              </w:rPr>
            </w:pPr>
            <w:r>
              <w:rPr>
                <w:b/>
              </w:rPr>
              <w:t>Strategie voor generatievernieuwing in de landbouw</w:t>
            </w:r>
          </w:p>
          <w:p w14:paraId="4BB236D4" w14:textId="2E27ADD1" w:rsidR="00574C9B" w:rsidRPr="00787837" w:rsidRDefault="00D13128" w:rsidP="00D51ACC">
            <w:pPr>
              <w:jc w:val="center"/>
              <w:rPr>
                <w:sz w:val="24"/>
                <w:szCs w:val="24"/>
              </w:rPr>
            </w:pPr>
            <w:bookmarkStart w:id="0" w:name="_Hlk163115605"/>
            <w:r>
              <w:t>[COM(2025) 872 final — SWD(2025) 872 final]</w:t>
            </w:r>
            <w:bookmarkEnd w:id="0"/>
          </w:p>
        </w:tc>
      </w:tr>
      <w:tr w:rsidR="00574C9B" w:rsidRPr="002B4F9E" w14:paraId="6F527E0C" w14:textId="77777777" w:rsidTr="008E4CC5">
        <w:trPr>
          <w:jc w:val="center"/>
        </w:trPr>
        <w:tc>
          <w:tcPr>
            <w:tcW w:w="5000" w:type="pct"/>
            <w:vAlign w:val="center"/>
          </w:tcPr>
          <w:p w14:paraId="628DA727" w14:textId="77777777" w:rsidR="00574C9B" w:rsidRPr="00C073E1" w:rsidRDefault="00574C9B" w:rsidP="00D51ACC">
            <w:pPr>
              <w:jc w:val="center"/>
              <w:rPr>
                <w:sz w:val="24"/>
                <w:szCs w:val="24"/>
                <w:lang w:val="en-GB"/>
              </w:rPr>
            </w:pPr>
          </w:p>
        </w:tc>
      </w:tr>
      <w:tr w:rsidR="00574C9B" w:rsidRPr="002B4F9E" w14:paraId="71F4774C" w14:textId="77777777" w:rsidTr="008E4CC5">
        <w:trPr>
          <w:jc w:val="center"/>
        </w:trPr>
        <w:tc>
          <w:tcPr>
            <w:tcW w:w="5000" w:type="pct"/>
            <w:vAlign w:val="center"/>
          </w:tcPr>
          <w:p w14:paraId="4ABA8E5E" w14:textId="5EE803FE" w:rsidR="00574C9B" w:rsidRPr="00C073E1" w:rsidRDefault="00170FA1" w:rsidP="00D51ACC">
            <w:pPr>
              <w:jc w:val="center"/>
              <w:rPr>
                <w:b/>
                <w:sz w:val="24"/>
                <w:szCs w:val="24"/>
              </w:rPr>
            </w:pPr>
            <w:r>
              <w:rPr>
                <w:b/>
              </w:rPr>
              <w:t>NAT/963</w:t>
            </w:r>
          </w:p>
        </w:tc>
      </w:tr>
      <w:tr w:rsidR="00574C9B" w:rsidRPr="002B4F9E" w14:paraId="50977719" w14:textId="77777777" w:rsidTr="008E4CC5">
        <w:trPr>
          <w:jc w:val="center"/>
        </w:trPr>
        <w:tc>
          <w:tcPr>
            <w:tcW w:w="5000" w:type="pct"/>
            <w:vAlign w:val="center"/>
          </w:tcPr>
          <w:p w14:paraId="4A91A5EE" w14:textId="77777777" w:rsidR="00574C9B" w:rsidRPr="00C073E1" w:rsidRDefault="00574C9B" w:rsidP="00D51ACC">
            <w:pPr>
              <w:jc w:val="center"/>
              <w:rPr>
                <w:sz w:val="24"/>
                <w:szCs w:val="24"/>
                <w:lang w:val="en-GB"/>
              </w:rPr>
            </w:pPr>
          </w:p>
        </w:tc>
      </w:tr>
      <w:tr w:rsidR="00574C9B" w:rsidRPr="002B4F9E" w14:paraId="4A666CB5" w14:textId="77777777" w:rsidTr="008E4CC5">
        <w:trPr>
          <w:jc w:val="center"/>
        </w:trPr>
        <w:tc>
          <w:tcPr>
            <w:tcW w:w="5000" w:type="pct"/>
            <w:vAlign w:val="center"/>
          </w:tcPr>
          <w:p w14:paraId="5DC0D98A" w14:textId="477971AB" w:rsidR="00574C9B" w:rsidRPr="00C073E1" w:rsidRDefault="00574C9B" w:rsidP="00D51ACC">
            <w:pPr>
              <w:jc w:val="center"/>
              <w:rPr>
                <w:sz w:val="24"/>
                <w:szCs w:val="24"/>
              </w:rPr>
            </w:pPr>
            <w:r>
              <w:rPr>
                <w:sz w:val="24"/>
              </w:rPr>
              <w:t xml:space="preserve">Rapporteur: </w:t>
            </w:r>
            <w:r>
              <w:rPr>
                <w:b/>
              </w:rPr>
              <w:t>Arnold PUECH d’ALISSAC</w:t>
            </w:r>
          </w:p>
        </w:tc>
      </w:tr>
    </w:tbl>
    <w:p w14:paraId="44A45F0B" w14:textId="77777777" w:rsidR="00574C9B" w:rsidRPr="002B4F9E" w:rsidRDefault="00574C9B" w:rsidP="00D51ACC">
      <w:r>
        <w:rPr>
          <w:noProof/>
          <w:sz w:val="20"/>
        </w:rPr>
        <mc:AlternateContent>
          <mc:Choice Requires="wps">
            <w:drawing>
              <wp:anchor distT="0" distB="0" distL="114300" distR="114300" simplePos="0" relativeHeight="251657216" behindDoc="1" locked="0" layoutInCell="0" allowOverlap="1" wp14:anchorId="074071D3" wp14:editId="4E5B5FCD">
                <wp:simplePos x="0" y="0"/>
                <wp:positionH relativeFrom="rightMargin">
                  <wp:posOffset>-201930</wp:posOffset>
                </wp:positionH>
                <wp:positionV relativeFrom="page">
                  <wp:posOffset>9486900</wp:posOffset>
                </wp:positionV>
                <wp:extent cx="741600" cy="43200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44298DA" w14:textId="77777777" w:rsidR="00574C9B" w:rsidRDefault="00574C9B" w:rsidP="00574C9B">
                            <w:pPr>
                              <w:jc w:val="center"/>
                            </w:pPr>
                            <w:r>
                              <w:rPr>
                                <w:rFonts w:ascii="Arial" w:hAnsi="Arial"/>
                                <w:b/>
                                <w:sz w:val="48"/>
                              </w:rPr>
                              <w:t>NL</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074071D3" id="_x0000_t202" coordsize="21600,21600" o:spt="202" path="m,l,21600r21600,l21600,xe">
                <v:stroke joinstyle="miter"/>
                <v:path gradientshapeok="t" o:connecttype="rect"/>
              </v:shapetype>
              <v:shape id="Text Box 17" o:spid="_x0000_s1026" type="#_x0000_t202" style="position:absolute;left:0;text-align:left;margin-left:-15.9pt;margin-top:747pt;width:58.4pt;height:34pt;z-index:-251659264;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4/Ae3gEAAKADAAAOAAAAZHJzL2Uyb0RvYy54bWysU8Fu1DAQvSPxD5bvbJIltBBttiqtipBK&#10;QSp8gOPYiUXiMWPvJsvXM3a22wVuiItlz0zevPdmsrmax4HtFXoDtubFKudMWQmtsV3Nv329e/WW&#10;Mx+EbcUAVtX8oDy/2r58sZlcpdbQw9AqZARifTW5mvchuCrLvOzVKPwKnLKU1ICjCPTELmtRTIQ+&#10;Dtk6zy+yCbB1CFJ5T9HbJcm3CV9rJcNnrb0KbKg5cQvpxHQ28cy2G1F1KFxv5JGG+AcWozCWmp6g&#10;bkUQbIfmL6jRSAQPOqwkjBlobaRKGkhNkf+h5rEXTiUtZI53J5v8/4OVD/tH9wVZmN/DTANMIry7&#10;B/ndMws3vbCdukaEqVeipcZFtCybnK+On0arfeUjSDN9gpaGLHYBEtCscYyukE5G6DSAw8l0NQcm&#10;KXhZFhc5ZSSlytc00zSUTFRPHzv04YOCkcVLzZFmmsDF/t6HSEZUTyWxl4U7MwxproP9LUCFMZLI&#10;R74L8zA3M1VHEQ20B5KBsKwJrTVdesCfnE20IjX3P3YCFWfDR0tWvCvKMu5UepRvLtf0wPNMc54R&#10;VhJUzQNny/UmLHu4c2i6njot5lu4Jvu0SdKeWR150xokxceVjXt2/k5Vzz/W9hcAAAD//wMAUEsD&#10;BBQABgAIAAAAIQCAin5l4AAAAAwBAAAPAAAAZHJzL2Rvd25yZXYueG1sTI/NbsIwEITvlXgHa5F6&#10;AxtIEKRxUFXUa1Hpj9SbiZckaryOYkPSt2d7ak+r3RnNfpPvRteKK/ah8aRhMVcgkEpvG6o0vL89&#10;zzYgQjRkTesJNfxggF0xuctNZv1Ar3g9xkpwCIXMaKhj7DIpQ1mjM2HuOyTWzr53JvLaV9L2ZuBw&#10;18qlUmvpTEP8oTYdPtVYfh8vTsPHy/nrM1GHau/SbvCjkuS2Uuv76fj4ACLiGP/M8IvP6FAw08lf&#10;yAbRapitFoweWUi2CbdiyybleeJLul4qkEUu/5cobgAAAP//AwBQSwECLQAUAAYACAAAACEAtoM4&#10;kv4AAADhAQAAEwAAAAAAAAAAAAAAAAAAAAAAW0NvbnRlbnRfVHlwZXNdLnhtbFBLAQItABQABgAI&#10;AAAAIQA4/SH/1gAAAJQBAAALAAAAAAAAAAAAAAAAAC8BAABfcmVscy8ucmVsc1BLAQItABQABgAI&#10;AAAAIQAb4/Ae3gEAAKADAAAOAAAAAAAAAAAAAAAAAC4CAABkcnMvZTJvRG9jLnhtbFBLAQItABQA&#10;BgAIAAAAIQCAin5l4AAAAAwBAAAPAAAAAAAAAAAAAAAAADgEAABkcnMvZG93bnJldi54bWxQSwUG&#10;AAAAAAQABADzAAAARQUAAAAA&#10;" o:allowincell="f" filled="f" stroked="f">
                <v:textbox>
                  <w:txbxContent>
                    <w:p w14:paraId="544298DA" w14:textId="77777777" w:rsidR="00574C9B" w:rsidRDefault="00574C9B" w:rsidP="00574C9B">
                      <w:pPr>
                        <w:jc w:val="center"/>
                      </w:pPr>
                      <w:r>
                        <w:rPr>
                          <w:rFonts w:ascii="Arial" w:hAnsi="Arial"/>
                          <w:b/>
                          <w:sz w:val="48"/>
                        </w:rPr>
                        <w:t>NL</w:t>
                      </w:r>
                    </w:p>
                  </w:txbxContent>
                </v:textbox>
                <w10:wrap anchorx="margin" anchory="page"/>
              </v:shape>
            </w:pict>
          </mc:Fallback>
        </mc:AlternateContent>
      </w:r>
    </w:p>
    <w:p w14:paraId="70DF1078" w14:textId="77777777" w:rsidR="00574C9B" w:rsidRPr="002B4F9E" w:rsidRDefault="00574C9B" w:rsidP="00D51ACC">
      <w:pPr>
        <w:rPr>
          <w:lang w:val="en-GB"/>
        </w:rPr>
      </w:pPr>
    </w:p>
    <w:p w14:paraId="3887C5E1" w14:textId="77777777" w:rsidR="00574C9B" w:rsidRPr="002B4F9E" w:rsidRDefault="00574C9B" w:rsidP="00D51ACC">
      <w:pPr>
        <w:rPr>
          <w:lang w:val="en-GB"/>
        </w:rPr>
        <w:sectPr w:rsidR="00574C9B" w:rsidRPr="002B4F9E" w:rsidSect="00BA17D1">
          <w:headerReference w:type="even" r:id="rId10"/>
          <w:headerReference w:type="default" r:id="rId11"/>
          <w:footerReference w:type="even" r:id="rId12"/>
          <w:footerReference w:type="default" r:id="rId13"/>
          <w:headerReference w:type="first" r:id="rId14"/>
          <w:footerReference w:type="first" r:id="rId15"/>
          <w:pgSz w:w="11907" w:h="16839" w:code="9"/>
          <w:pgMar w:top="5669" w:right="1417" w:bottom="1417" w:left="1417"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00914683" w:rsidRPr="00AC5114" w14:paraId="0CA2D692" w14:textId="77777777" w:rsidTr="00E15BF4">
        <w:tc>
          <w:tcPr>
            <w:tcW w:w="3085" w:type="dxa"/>
          </w:tcPr>
          <w:p w14:paraId="4BBF0CFF" w14:textId="68B923ED" w:rsidR="00914683" w:rsidRDefault="00F502AE" w:rsidP="00D51ACC">
            <w:pPr>
              <w:autoSpaceDE w:val="0"/>
              <w:autoSpaceDN w:val="0"/>
              <w:jc w:val="left"/>
              <w:rPr>
                <w:szCs w:val="20"/>
              </w:rPr>
            </w:pPr>
            <w:r>
              <w:lastRenderedPageBreak/>
              <w:t>Adviseur</w:t>
            </w:r>
          </w:p>
        </w:tc>
        <w:tc>
          <w:tcPr>
            <w:tcW w:w="6204" w:type="dxa"/>
            <w:vAlign w:val="bottom"/>
          </w:tcPr>
          <w:p w14:paraId="7B627EAE" w14:textId="33A0B4DD" w:rsidR="00914683" w:rsidRPr="002B4F9E" w:rsidRDefault="008E03D7" w:rsidP="00D51ACC">
            <w:pPr>
              <w:autoSpaceDE w:val="0"/>
              <w:autoSpaceDN w:val="0"/>
              <w:jc w:val="left"/>
            </w:pPr>
            <w:r>
              <w:t>Amaryllis BLIN (voor de rapporteur)</w:t>
            </w:r>
          </w:p>
        </w:tc>
      </w:tr>
      <w:tr w:rsidR="00914683" w:rsidRPr="00AC5114" w14:paraId="6A86CCDB" w14:textId="77777777" w:rsidTr="00E15BF4">
        <w:tc>
          <w:tcPr>
            <w:tcW w:w="3085" w:type="dxa"/>
          </w:tcPr>
          <w:p w14:paraId="5E0E4E2B" w14:textId="77777777" w:rsidR="00914683" w:rsidRPr="00B9059C" w:rsidRDefault="00914683" w:rsidP="00D51ACC">
            <w:pPr>
              <w:autoSpaceDE w:val="0"/>
              <w:autoSpaceDN w:val="0"/>
              <w:jc w:val="left"/>
              <w:rPr>
                <w:szCs w:val="20"/>
              </w:rPr>
            </w:pPr>
          </w:p>
        </w:tc>
        <w:tc>
          <w:tcPr>
            <w:tcW w:w="6204" w:type="dxa"/>
            <w:vAlign w:val="bottom"/>
          </w:tcPr>
          <w:p w14:paraId="65D9AB20" w14:textId="77777777" w:rsidR="00914683" w:rsidRPr="00B9059C" w:rsidRDefault="00914683" w:rsidP="00D51ACC">
            <w:pPr>
              <w:autoSpaceDE w:val="0"/>
              <w:autoSpaceDN w:val="0"/>
              <w:jc w:val="left"/>
            </w:pPr>
          </w:p>
        </w:tc>
      </w:tr>
      <w:tr w:rsidR="00914683" w:rsidRPr="00AC5114" w14:paraId="5183F92A" w14:textId="77777777" w:rsidTr="00E15BF4">
        <w:tc>
          <w:tcPr>
            <w:tcW w:w="3085" w:type="dxa"/>
          </w:tcPr>
          <w:p w14:paraId="2A24CE2E" w14:textId="77777777" w:rsidR="00914683" w:rsidRDefault="00914683" w:rsidP="00D51ACC">
            <w:pPr>
              <w:autoSpaceDE w:val="0"/>
              <w:autoSpaceDN w:val="0"/>
              <w:jc w:val="left"/>
              <w:rPr>
                <w:szCs w:val="20"/>
              </w:rPr>
            </w:pPr>
            <w:r>
              <w:t>Rechtsgrond</w:t>
            </w:r>
          </w:p>
        </w:tc>
        <w:tc>
          <w:tcPr>
            <w:tcW w:w="6204" w:type="dxa"/>
            <w:vAlign w:val="bottom"/>
          </w:tcPr>
          <w:p w14:paraId="610680B1" w14:textId="025DBC86" w:rsidR="00914683" w:rsidRPr="002B4F9E" w:rsidRDefault="004B6D16" w:rsidP="00D51ACC">
            <w:pPr>
              <w:autoSpaceDE w:val="0"/>
              <w:autoSpaceDN w:val="0"/>
              <w:jc w:val="left"/>
            </w:pPr>
            <w:r>
              <w:t>Artikel 304 van het Verdrag betreffende de werking van de Europese Unie (VWEU)</w:t>
            </w:r>
          </w:p>
        </w:tc>
      </w:tr>
      <w:tr w:rsidR="00FB1D7A" w:rsidRPr="00AC5114" w14:paraId="30196007" w14:textId="77777777" w:rsidTr="00E15BF4">
        <w:tc>
          <w:tcPr>
            <w:tcW w:w="3085" w:type="dxa"/>
          </w:tcPr>
          <w:p w14:paraId="4EFAAB8E" w14:textId="77777777" w:rsidR="00FB1D7A" w:rsidRDefault="00FB1D7A" w:rsidP="00D51ACC">
            <w:pPr>
              <w:autoSpaceDE w:val="0"/>
              <w:autoSpaceDN w:val="0"/>
              <w:jc w:val="left"/>
              <w:rPr>
                <w:szCs w:val="20"/>
              </w:rPr>
            </w:pPr>
            <w:r>
              <w:t>Raadpleging</w:t>
            </w:r>
          </w:p>
        </w:tc>
        <w:tc>
          <w:tcPr>
            <w:tcW w:w="6204" w:type="dxa"/>
            <w:vAlign w:val="bottom"/>
          </w:tcPr>
          <w:p w14:paraId="019444A0" w14:textId="2D77D9B8" w:rsidR="00FB1D7A" w:rsidRPr="002B4F9E" w:rsidRDefault="00D32688" w:rsidP="00D51ACC">
            <w:pPr>
              <w:autoSpaceDE w:val="0"/>
              <w:autoSpaceDN w:val="0"/>
              <w:jc w:val="left"/>
            </w:pPr>
            <w:r>
              <w:t>Commissie, 25/11/2025</w:t>
            </w:r>
          </w:p>
        </w:tc>
      </w:tr>
      <w:tr w:rsidR="00AC5114" w:rsidRPr="00AC5114" w14:paraId="09B3F396" w14:textId="77777777" w:rsidTr="00E15BF4">
        <w:tc>
          <w:tcPr>
            <w:tcW w:w="3085" w:type="dxa"/>
          </w:tcPr>
          <w:p w14:paraId="1F9756F6" w14:textId="77777777" w:rsidR="00AC5114" w:rsidRPr="00AC5114" w:rsidRDefault="00AC5114" w:rsidP="00D51ACC">
            <w:pPr>
              <w:autoSpaceDE w:val="0"/>
              <w:autoSpaceDN w:val="0"/>
              <w:jc w:val="left"/>
            </w:pPr>
            <w:r>
              <w:t>Bevoegde afdeling</w:t>
            </w:r>
          </w:p>
        </w:tc>
        <w:tc>
          <w:tcPr>
            <w:tcW w:w="6204" w:type="dxa"/>
            <w:vAlign w:val="bottom"/>
          </w:tcPr>
          <w:p w14:paraId="0BEFCDB9" w14:textId="6806797B" w:rsidR="00AC5114" w:rsidRPr="00AC5114" w:rsidRDefault="00574EE5" w:rsidP="00D51ACC">
            <w:pPr>
              <w:autoSpaceDE w:val="0"/>
              <w:autoSpaceDN w:val="0"/>
              <w:jc w:val="left"/>
            </w:pPr>
            <w:r>
              <w:t>Afdeling Landbouw, Plattelandsontwikkeling en Milieu</w:t>
            </w:r>
          </w:p>
        </w:tc>
      </w:tr>
      <w:tr w:rsidR="00AC5114" w:rsidRPr="00AC5114" w14:paraId="392A8DAB" w14:textId="77777777" w:rsidTr="00E15BF4">
        <w:tc>
          <w:tcPr>
            <w:tcW w:w="3085" w:type="dxa"/>
          </w:tcPr>
          <w:p w14:paraId="57947441" w14:textId="77777777" w:rsidR="00AC5114" w:rsidRPr="002B4F9E" w:rsidRDefault="00AC5114" w:rsidP="00D51ACC">
            <w:pPr>
              <w:autoSpaceDE w:val="0"/>
              <w:autoSpaceDN w:val="0"/>
              <w:jc w:val="left"/>
            </w:pPr>
            <w:r>
              <w:t>Goedkeuring door de afdeling</w:t>
            </w:r>
          </w:p>
        </w:tc>
        <w:tc>
          <w:tcPr>
            <w:tcW w:w="6204" w:type="dxa"/>
            <w:vAlign w:val="bottom"/>
          </w:tcPr>
          <w:p w14:paraId="753CD0FE" w14:textId="7A4CCDA7" w:rsidR="00AC5114" w:rsidRDefault="00547B64" w:rsidP="00D51ACC">
            <w:pPr>
              <w:autoSpaceDE w:val="0"/>
              <w:autoSpaceDN w:val="0"/>
              <w:jc w:val="left"/>
            </w:pPr>
            <w:r>
              <w:t>26/2/2026</w:t>
            </w:r>
          </w:p>
        </w:tc>
      </w:tr>
      <w:tr w:rsidR="0058411F" w:rsidRPr="00AC5114" w14:paraId="021D0B18" w14:textId="77777777" w:rsidTr="00E15BF4">
        <w:tc>
          <w:tcPr>
            <w:tcW w:w="3085" w:type="dxa"/>
          </w:tcPr>
          <w:p w14:paraId="3089BA74" w14:textId="77777777" w:rsidR="0058411F" w:rsidRPr="002B4F9E" w:rsidRDefault="0058411F" w:rsidP="00D51ACC">
            <w:pPr>
              <w:autoSpaceDE w:val="0"/>
              <w:autoSpaceDN w:val="0"/>
              <w:jc w:val="left"/>
            </w:pPr>
            <w:r>
              <w:t>Goedkeuring door de voltallige vergadering</w:t>
            </w:r>
          </w:p>
        </w:tc>
        <w:tc>
          <w:tcPr>
            <w:tcW w:w="6204" w:type="dxa"/>
            <w:vAlign w:val="bottom"/>
          </w:tcPr>
          <w:p w14:paraId="2EC2CC1C" w14:textId="1EB37BE9" w:rsidR="0058411F" w:rsidRDefault="00D4585F" w:rsidP="00D51ACC">
            <w:pPr>
              <w:autoSpaceDE w:val="0"/>
              <w:autoSpaceDN w:val="0"/>
              <w:jc w:val="left"/>
            </w:pPr>
            <w:r>
              <w:t>19/3/2026</w:t>
            </w:r>
          </w:p>
        </w:tc>
      </w:tr>
      <w:tr w:rsidR="0058411F" w:rsidRPr="00AC5114" w14:paraId="4D698465" w14:textId="77777777" w:rsidTr="00E15BF4">
        <w:tc>
          <w:tcPr>
            <w:tcW w:w="3085" w:type="dxa"/>
          </w:tcPr>
          <w:p w14:paraId="2F3F3EAF" w14:textId="77777777" w:rsidR="0058411F" w:rsidRDefault="0058411F" w:rsidP="00D51ACC">
            <w:pPr>
              <w:autoSpaceDE w:val="0"/>
              <w:autoSpaceDN w:val="0"/>
              <w:jc w:val="left"/>
            </w:pPr>
            <w:r>
              <w:t>Zitting nr.</w:t>
            </w:r>
          </w:p>
        </w:tc>
        <w:tc>
          <w:tcPr>
            <w:tcW w:w="6204" w:type="dxa"/>
            <w:vAlign w:val="bottom"/>
          </w:tcPr>
          <w:p w14:paraId="28548470" w14:textId="3E49A73C" w:rsidR="0058411F" w:rsidRPr="002B4F9E" w:rsidRDefault="00766EAA" w:rsidP="00D51ACC">
            <w:pPr>
              <w:autoSpaceDE w:val="0"/>
              <w:autoSpaceDN w:val="0"/>
              <w:jc w:val="left"/>
            </w:pPr>
            <w:r>
              <w:t>604</w:t>
            </w:r>
          </w:p>
        </w:tc>
      </w:tr>
      <w:tr w:rsidR="0058411F" w:rsidRPr="00AC5114" w14:paraId="1DF7D32B" w14:textId="77777777" w:rsidTr="00E15BF4">
        <w:tc>
          <w:tcPr>
            <w:tcW w:w="3085" w:type="dxa"/>
          </w:tcPr>
          <w:p w14:paraId="6408EA03" w14:textId="77777777" w:rsidR="0058411F" w:rsidRPr="002B4F9E" w:rsidRDefault="0058411F" w:rsidP="00D51ACC">
            <w:pPr>
              <w:autoSpaceDE w:val="0"/>
              <w:autoSpaceDN w:val="0"/>
              <w:jc w:val="left"/>
            </w:pPr>
            <w:r>
              <w:t>Stemuitslag</w:t>
            </w:r>
            <w:r>
              <w:br/>
              <w:t>(voor/tegen/onthoudingen)</w:t>
            </w:r>
          </w:p>
        </w:tc>
        <w:tc>
          <w:tcPr>
            <w:tcW w:w="6204" w:type="dxa"/>
            <w:vAlign w:val="bottom"/>
          </w:tcPr>
          <w:p w14:paraId="45064E54" w14:textId="5ADA6B6C" w:rsidR="0058411F" w:rsidRDefault="00402663" w:rsidP="00D51ACC">
            <w:pPr>
              <w:autoSpaceDE w:val="0"/>
              <w:autoSpaceDN w:val="0"/>
              <w:jc w:val="left"/>
            </w:pPr>
            <w:r>
              <w:t>201/0/3</w:t>
            </w:r>
          </w:p>
        </w:tc>
      </w:tr>
    </w:tbl>
    <w:p w14:paraId="476CEC9E" w14:textId="77777777" w:rsidR="00AC5114" w:rsidRDefault="00AC5114" w:rsidP="00D51ACC">
      <w:pPr>
        <w:rPr>
          <w:lang w:val="en-GB"/>
        </w:rPr>
      </w:pPr>
    </w:p>
    <w:p w14:paraId="38BE34A1" w14:textId="77777777" w:rsidR="00AC5114" w:rsidRPr="002B4F9E" w:rsidRDefault="00AC5114" w:rsidP="00D51ACC">
      <w:pPr>
        <w:rPr>
          <w:lang w:val="en-GB"/>
        </w:rPr>
        <w:sectPr w:rsidR="00AC5114" w:rsidRPr="002B4F9E" w:rsidSect="00653E7D">
          <w:headerReference w:type="even" r:id="rId16"/>
          <w:headerReference w:type="default" r:id="rId17"/>
          <w:footerReference w:type="default" r:id="rId18"/>
          <w:headerReference w:type="first" r:id="rId19"/>
          <w:pgSz w:w="11907" w:h="16839" w:code="9"/>
          <w:pgMar w:top="5670" w:right="1418" w:bottom="1418" w:left="1418" w:header="709" w:footer="709" w:gutter="0"/>
          <w:cols w:space="720"/>
          <w:docGrid w:linePitch="360"/>
        </w:sectPr>
      </w:pPr>
    </w:p>
    <w:p w14:paraId="682704E1" w14:textId="77777777" w:rsidR="000A3ABA" w:rsidRPr="002F7B6B" w:rsidRDefault="000A3ABA" w:rsidP="00B60914">
      <w:pPr>
        <w:pStyle w:val="Heading1"/>
        <w:spacing w:line="278" w:lineRule="auto"/>
        <w:rPr>
          <w:b/>
          <w:bCs/>
        </w:rPr>
      </w:pPr>
      <w:r>
        <w:rPr>
          <w:b/>
        </w:rPr>
        <w:lastRenderedPageBreak/>
        <w:t>Conclusies en aanbevelingen</w:t>
      </w:r>
    </w:p>
    <w:p w14:paraId="3BF31C95" w14:textId="77777777" w:rsidR="000A3ABA" w:rsidRPr="00B60914" w:rsidRDefault="000A3ABA" w:rsidP="00B60914">
      <w:pPr>
        <w:spacing w:line="278" w:lineRule="auto"/>
        <w:rPr>
          <w:sz w:val="18"/>
          <w:szCs w:val="18"/>
          <w:lang w:val="fr-BE"/>
        </w:rPr>
      </w:pPr>
    </w:p>
    <w:p w14:paraId="789C48BB" w14:textId="77777777" w:rsidR="000A3ABA" w:rsidRPr="002F7B6B" w:rsidRDefault="000A3ABA" w:rsidP="00B60914">
      <w:pPr>
        <w:pStyle w:val="Heading2"/>
        <w:numPr>
          <w:ilvl w:val="1"/>
          <w:numId w:val="2"/>
        </w:numPr>
        <w:spacing w:line="278" w:lineRule="auto"/>
      </w:pPr>
      <w:r>
        <w:t>Het Europees Economisch en Sociaal Comité (EESC) acht het vooral van belang dat de Europese Commissie de lidstaten verplicht hun wetgeving op één lijn te brengen met de aanbevelingen van haar strategie.</w:t>
      </w:r>
    </w:p>
    <w:p w14:paraId="1E9F2E83" w14:textId="77777777" w:rsidR="000A3ABA" w:rsidRPr="00B60914" w:rsidRDefault="000A3ABA" w:rsidP="00B60914">
      <w:pPr>
        <w:spacing w:line="278" w:lineRule="auto"/>
        <w:rPr>
          <w:sz w:val="18"/>
          <w:szCs w:val="18"/>
          <w:lang w:val="fr-BE"/>
        </w:rPr>
      </w:pPr>
    </w:p>
    <w:p w14:paraId="5BC825BD" w14:textId="77777777" w:rsidR="000A3ABA" w:rsidRPr="002F7B6B" w:rsidRDefault="000A3ABA" w:rsidP="00B60914">
      <w:pPr>
        <w:pStyle w:val="Heading2"/>
        <w:numPr>
          <w:ilvl w:val="1"/>
          <w:numId w:val="2"/>
        </w:numPr>
        <w:spacing w:line="278" w:lineRule="auto"/>
      </w:pPr>
      <w:r>
        <w:t>Het EESC roept de Commissie op om snel een effectbeoordeling uit te voeren van de situatie van jonge landbouwers in de lidstaten.</w:t>
      </w:r>
    </w:p>
    <w:p w14:paraId="285CAECF" w14:textId="77777777" w:rsidR="000A3ABA" w:rsidRPr="00B60914" w:rsidRDefault="000A3ABA" w:rsidP="00B60914">
      <w:pPr>
        <w:pStyle w:val="Heading2"/>
        <w:numPr>
          <w:ilvl w:val="0"/>
          <w:numId w:val="0"/>
        </w:numPr>
        <w:spacing w:line="278" w:lineRule="auto"/>
        <w:rPr>
          <w:sz w:val="18"/>
          <w:szCs w:val="18"/>
          <w:lang w:val="fr-BE"/>
        </w:rPr>
      </w:pPr>
    </w:p>
    <w:p w14:paraId="06AB0B4D" w14:textId="77777777" w:rsidR="000A3ABA" w:rsidRPr="002F7B6B" w:rsidRDefault="000A3ABA" w:rsidP="00B60914">
      <w:pPr>
        <w:pStyle w:val="Heading2"/>
        <w:numPr>
          <w:ilvl w:val="1"/>
          <w:numId w:val="2"/>
        </w:numPr>
        <w:spacing w:line="278" w:lineRule="auto"/>
      </w:pPr>
      <w:r>
        <w:t>Het EESC is ingenomen met de strategie van de Commissie, maar vreest dat deze een dode letter zal blijven en dat zij niet doeltreffend zal zijn vanwege de drastische bezuinigingen op de begroting voor het gemeenschappelijk landbouwbeleid (GLB). Voorts is deze strategie volgens het EESC te veel op stimulansen gebaseerd, terwijl zij bindend zou moeten zijn; daarom pleit het ervoor de GLB-toewijzing van 6 % voor jonge landbouwers tot een verplicht minimum te maken. Ook zou er een beginsel van “minimumomzet” moeten komen, dat de lidstaten zouden moeten vaststellen en dat van essentieel belang is om de activiteit van de toekomstige exploitant veilig te stellen.</w:t>
      </w:r>
    </w:p>
    <w:p w14:paraId="6ADD431D" w14:textId="77777777" w:rsidR="000A3ABA" w:rsidRPr="00B60914" w:rsidRDefault="000A3ABA" w:rsidP="00B60914">
      <w:pPr>
        <w:pStyle w:val="Heading2"/>
        <w:numPr>
          <w:ilvl w:val="0"/>
          <w:numId w:val="0"/>
        </w:numPr>
        <w:spacing w:line="278" w:lineRule="auto"/>
        <w:rPr>
          <w:sz w:val="18"/>
          <w:szCs w:val="18"/>
          <w:lang w:val="fr-BE"/>
        </w:rPr>
      </w:pPr>
    </w:p>
    <w:p w14:paraId="4564ADF0" w14:textId="6EB08394" w:rsidR="000A3ABA" w:rsidRPr="002F7B6B" w:rsidRDefault="000A3ABA" w:rsidP="00B60914">
      <w:pPr>
        <w:pStyle w:val="Heading2"/>
        <w:numPr>
          <w:ilvl w:val="1"/>
          <w:numId w:val="2"/>
        </w:numPr>
        <w:spacing w:line="278" w:lineRule="auto"/>
      </w:pPr>
      <w:r>
        <w:t>Het EESC wijst er nogmaals op dat het belangrijk is om te zorgen voor samenhang met de vereenvoudigingsvoorstellen, in het kader van het GLB en daarbuiten, teneinde de overgangsmaatregelen tussen de generaties te vergemakkelijken. Het is vooral zaak de termijnen, de rechtsonzekerheid en de administratieve lasten in verband met het verkrijgen van exploitatievergunningen en de vergunningen die nodig zijn voor de installatie, de bouw of de overname van een bedrijf, drastisch te verminderen, daar deze in diverse lidstaten een flinke belemmering vormen voor de generatievernieuwing. Voorts is een alomvattende en inclusieve aanpak van belang, gericht op landbouwers, maar ook op jonge werknemers en kwetsbare groepen.</w:t>
      </w:r>
    </w:p>
    <w:p w14:paraId="4271BA83" w14:textId="77777777" w:rsidR="000A3ABA" w:rsidRPr="00B60914" w:rsidRDefault="000A3ABA" w:rsidP="00B60914">
      <w:pPr>
        <w:pStyle w:val="Heading2"/>
        <w:numPr>
          <w:ilvl w:val="0"/>
          <w:numId w:val="0"/>
        </w:numPr>
        <w:spacing w:line="278" w:lineRule="auto"/>
        <w:rPr>
          <w:sz w:val="18"/>
          <w:szCs w:val="18"/>
          <w:lang w:val="fr-BE"/>
        </w:rPr>
      </w:pPr>
    </w:p>
    <w:p w14:paraId="200D03C4" w14:textId="77777777" w:rsidR="000A3ABA" w:rsidRPr="002F7B6B" w:rsidRDefault="000A3ABA" w:rsidP="00B60914">
      <w:pPr>
        <w:pStyle w:val="Heading2"/>
        <w:numPr>
          <w:ilvl w:val="1"/>
          <w:numId w:val="2"/>
        </w:numPr>
        <w:spacing w:line="278" w:lineRule="auto"/>
      </w:pPr>
      <w:r>
        <w:t>Het EESC is van mening dat de volgende programmering van het GLB de bestaande instrumenten moet consolideren en hun complementariteit</w:t>
      </w:r>
      <w:r w:rsidRPr="00CB2666">
        <w:rPr>
          <w:rStyle w:val="FootnoteReference"/>
          <w:szCs w:val="24"/>
          <w:lang w:val="fr-BE"/>
        </w:rPr>
        <w:footnoteReference w:id="1"/>
      </w:r>
      <w:r>
        <w:t xml:space="preserve"> moet verbeteren, met name door het bedrag van de aanvullende inkomenssteun voor jonge landbouwers, de vestigingssteun (of subsidies voor jonge landbouwers) en de investeringssteun voor jonge landbouwers te verhogen. Ook moeten de risicobeheersinstrumenten van het GLB worden ingezet en van een serieus budget worden voorzien.</w:t>
      </w:r>
    </w:p>
    <w:p w14:paraId="2E563751" w14:textId="77777777" w:rsidR="000A3ABA" w:rsidRPr="00B60914" w:rsidRDefault="000A3ABA" w:rsidP="00B60914">
      <w:pPr>
        <w:pStyle w:val="Heading2"/>
        <w:numPr>
          <w:ilvl w:val="0"/>
          <w:numId w:val="0"/>
        </w:numPr>
        <w:spacing w:line="278" w:lineRule="auto"/>
        <w:rPr>
          <w:sz w:val="18"/>
          <w:szCs w:val="18"/>
          <w:lang w:val="fr-BE"/>
        </w:rPr>
      </w:pPr>
    </w:p>
    <w:p w14:paraId="3C94F259" w14:textId="77777777" w:rsidR="000A3ABA" w:rsidRPr="002F7B6B" w:rsidRDefault="000A3ABA" w:rsidP="00B60914">
      <w:pPr>
        <w:pStyle w:val="Heading2"/>
        <w:numPr>
          <w:ilvl w:val="1"/>
          <w:numId w:val="2"/>
        </w:numPr>
        <w:spacing w:line="278" w:lineRule="auto"/>
      </w:pPr>
      <w:r>
        <w:t>Zonder investeringscapaciteit is intergenerationele vernieuwing niet haalbaar. Er zouden financiële instrumenten moeten komen die eenvoudig en aangepast zijn, zonder buitensporige administratieve beperkingen, met name met betrekking tot de door banken aangeboden financiële producten.</w:t>
      </w:r>
      <w:r w:rsidRPr="00CB2666">
        <w:rPr>
          <w:rStyle w:val="FootnoteReference"/>
          <w:szCs w:val="24"/>
          <w:lang w:val="fr-BE"/>
        </w:rPr>
        <w:footnoteReference w:id="2"/>
      </w:r>
    </w:p>
    <w:p w14:paraId="39220498" w14:textId="77777777" w:rsidR="000A3ABA" w:rsidRPr="00B60914" w:rsidRDefault="000A3ABA" w:rsidP="00B60914">
      <w:pPr>
        <w:pStyle w:val="Heading2"/>
        <w:numPr>
          <w:ilvl w:val="0"/>
          <w:numId w:val="0"/>
        </w:numPr>
        <w:spacing w:line="278" w:lineRule="auto"/>
        <w:rPr>
          <w:sz w:val="18"/>
          <w:szCs w:val="18"/>
          <w:lang w:val="fr-BE"/>
        </w:rPr>
      </w:pPr>
    </w:p>
    <w:p w14:paraId="691700E6" w14:textId="77777777" w:rsidR="000A3ABA" w:rsidRPr="002F7B6B" w:rsidRDefault="000A3ABA" w:rsidP="00B60914">
      <w:pPr>
        <w:pStyle w:val="Heading2"/>
        <w:numPr>
          <w:ilvl w:val="1"/>
          <w:numId w:val="2"/>
        </w:numPr>
        <w:spacing w:line="278" w:lineRule="auto"/>
      </w:pPr>
      <w:r>
        <w:t>Het EESC benadrukt de cruciale rol van het sluiten van contracten. Verheugend is dat het Europees Parlement in oktober 2025 een herziening van de regels van de gemeenschappelijke marktordening (GMO) heeft goedgekeurd waarin de verplichting is opgenomen om contracten tussen producenten en kopers op EU-niveau op te stellen, wat een essentiële maatregel lijkt om de handelsbetrekkingen weer in evenwicht te brengen.</w:t>
      </w:r>
    </w:p>
    <w:p w14:paraId="04B3E411" w14:textId="77777777" w:rsidR="000A3ABA" w:rsidRDefault="000A3ABA" w:rsidP="00D51ACC">
      <w:pPr>
        <w:pStyle w:val="Heading2"/>
        <w:numPr>
          <w:ilvl w:val="1"/>
          <w:numId w:val="2"/>
        </w:numPr>
      </w:pPr>
      <w:r>
        <w:lastRenderedPageBreak/>
        <w:t>Het EESC wijst op het belang van nationale regelingen zoals de Franse EGAlim-wetgeving of de Spaanse wet inzake de voedselketen, waarop andere lidstaten zich zouden moeten baseren om de handelsbetrekkingen tussen producenten en kopers rechtvaardiger te maken.</w:t>
      </w:r>
    </w:p>
    <w:p w14:paraId="27348D96" w14:textId="77777777" w:rsidR="00D51ACC" w:rsidRPr="00D51ACC" w:rsidRDefault="00D51ACC" w:rsidP="00D51ACC">
      <w:pPr>
        <w:rPr>
          <w:lang w:val="fr-BE"/>
        </w:rPr>
      </w:pPr>
    </w:p>
    <w:p w14:paraId="0441165A" w14:textId="77777777" w:rsidR="000A3ABA" w:rsidRPr="002F7B6B" w:rsidRDefault="000A3ABA" w:rsidP="00D51ACC">
      <w:pPr>
        <w:pStyle w:val="Heading2"/>
        <w:numPr>
          <w:ilvl w:val="1"/>
          <w:numId w:val="2"/>
        </w:numPr>
      </w:pPr>
      <w:r>
        <w:t>Wat de toegang tot vaardigheden betreft, dringt het EESC aan op bevordering en versterking van de basisopleiding en permanente educatie voor landbouwers en werknemers in de landbouw.</w:t>
      </w:r>
    </w:p>
    <w:p w14:paraId="50033AAF" w14:textId="77777777" w:rsidR="000A3ABA" w:rsidRPr="002F7B6B" w:rsidRDefault="000A3ABA" w:rsidP="00D51ACC">
      <w:pPr>
        <w:rPr>
          <w:lang w:val="fr-BE"/>
        </w:rPr>
      </w:pPr>
    </w:p>
    <w:p w14:paraId="26EF2A10" w14:textId="1CCB346E" w:rsidR="000A3ABA" w:rsidRPr="00B012EB" w:rsidRDefault="000A3ABA" w:rsidP="00D51ACC">
      <w:pPr>
        <w:pStyle w:val="Heading2"/>
        <w:numPr>
          <w:ilvl w:val="1"/>
          <w:numId w:val="2"/>
        </w:numPr>
      </w:pPr>
      <w:r>
        <w:t>Het EESC tekent aan dat de klimaatcrisis de urgentie van intergenerationele vernieuwing versterkt. Alle landbouwers en werknemers in de landbouw moeten over de nodige kennis beschikken om deze uitdagingen tegemoet te treden en het hoofd te kunnen bieden aan deze omstandigheden, waarvan zij als eersten de gevolgen ondervinden.</w:t>
      </w:r>
    </w:p>
    <w:p w14:paraId="402D5D29" w14:textId="77777777" w:rsidR="000A3ABA" w:rsidRPr="002F7B6B" w:rsidRDefault="000A3ABA" w:rsidP="00D51ACC">
      <w:pPr>
        <w:pStyle w:val="Heading2"/>
        <w:numPr>
          <w:ilvl w:val="0"/>
          <w:numId w:val="0"/>
        </w:numPr>
        <w:rPr>
          <w:lang w:val="fr-BE"/>
        </w:rPr>
      </w:pPr>
    </w:p>
    <w:p w14:paraId="275BD453" w14:textId="77777777" w:rsidR="000A3ABA" w:rsidRPr="00DA5FD5" w:rsidRDefault="000A3ABA" w:rsidP="00D51ACC">
      <w:pPr>
        <w:pStyle w:val="Heading2"/>
        <w:numPr>
          <w:ilvl w:val="1"/>
          <w:numId w:val="2"/>
        </w:numPr>
      </w:pPr>
      <w:r>
        <w:t>Niettemin acht het EESC het dringend noodzakelijk dat de landbouw, ondanks deze moeilijkheden, een echte carrièrekeuze wordt. Het dringt aan op een ambitieuze en positieve Europese communicatiecampagne over landbouw waarin het strategische, economische, maatschappelijke en ecologische belang ervan wordt benadrukt. De Commissie zou onderwijs op het gebied van voeding en landbouw in de lidstaten vanaf jonge leeftijd verplicht moeten stellen door het curriculum (theoretische cursussen, bezoeken aan landbouwbedrijven, enz.) aan te passen. Met name succesverhalen moeten de aandacht krijgen.</w:t>
      </w:r>
    </w:p>
    <w:p w14:paraId="08ED333F" w14:textId="77777777" w:rsidR="000A3ABA" w:rsidRPr="002F7B6B" w:rsidRDefault="000A3ABA" w:rsidP="00D51ACC">
      <w:pPr>
        <w:pStyle w:val="Heading2"/>
        <w:numPr>
          <w:ilvl w:val="0"/>
          <w:numId w:val="0"/>
        </w:numPr>
        <w:rPr>
          <w:lang w:val="fr-BE"/>
        </w:rPr>
      </w:pPr>
    </w:p>
    <w:p w14:paraId="0ED3A91E" w14:textId="77777777" w:rsidR="000A3ABA" w:rsidRPr="002F7B6B" w:rsidRDefault="000A3ABA" w:rsidP="00D51ACC">
      <w:pPr>
        <w:pStyle w:val="Heading2"/>
        <w:numPr>
          <w:ilvl w:val="1"/>
          <w:numId w:val="2"/>
        </w:numPr>
      </w:pPr>
      <w:r>
        <w:t>Het EESC onderstreept dat in de EU levendige, welvarende, toegankelijke en veerkrachtige plattelandsgebieden moeten worden bevorderd, met adequate toegang tot essentiële diensten, huisvesting, mobiliteit en digitale connectiviteit. Het is belangrijk dat plattelandsontwikkeling een sterke doelstelling blijft in het GLB en dat er voldoende middelen voor worden uitgetrokken</w:t>
      </w:r>
      <w:r w:rsidRPr="00CB2666">
        <w:rPr>
          <w:rStyle w:val="FootnoteReference"/>
          <w:szCs w:val="24"/>
          <w:lang w:val="fr-BE"/>
        </w:rPr>
        <w:footnoteReference w:id="3"/>
      </w:r>
      <w:r>
        <w:t>. De EU moet zich blijven inspannen om haar langetermijnvisie voor plattelandsgebieden met succes gestalte te geven.</w:t>
      </w:r>
    </w:p>
    <w:p w14:paraId="690BA456" w14:textId="77777777" w:rsidR="000A3ABA" w:rsidRPr="002F7B6B" w:rsidRDefault="000A3ABA" w:rsidP="00D51ACC">
      <w:pPr>
        <w:rPr>
          <w:lang w:val="fr-BE"/>
        </w:rPr>
      </w:pPr>
    </w:p>
    <w:p w14:paraId="7EAC592C" w14:textId="77777777" w:rsidR="000A3ABA" w:rsidRPr="002F7B6B" w:rsidRDefault="000A3ABA" w:rsidP="00D51ACC">
      <w:pPr>
        <w:pStyle w:val="Heading2"/>
        <w:numPr>
          <w:ilvl w:val="1"/>
          <w:numId w:val="2"/>
        </w:numPr>
      </w:pPr>
      <w:r>
        <w:t>Volgens het EESC zijn contractuele arbeidsbetrekkingen, voorspelbare arbeidsomstandigheden en een stabiel inkomen in het gemeenschappelijk belang van werknemers, landbouwers en plattelandsgemeenschappen. Deze voorwaarden creëren een stabiel klimaat dat jonge generaties kan aantrekken tot de landbouw en de intergenerationele vernieuwing kan stimuleren.</w:t>
      </w:r>
    </w:p>
    <w:p w14:paraId="34E5D656" w14:textId="77777777" w:rsidR="000A3ABA" w:rsidRPr="002F7B6B" w:rsidRDefault="000A3ABA" w:rsidP="00D51ACC">
      <w:pPr>
        <w:rPr>
          <w:lang w:val="fr-BE"/>
        </w:rPr>
      </w:pPr>
    </w:p>
    <w:p w14:paraId="705C63B3" w14:textId="77777777" w:rsidR="000A3ABA" w:rsidRPr="002F7B6B" w:rsidRDefault="000A3ABA" w:rsidP="00D51ACC">
      <w:pPr>
        <w:pStyle w:val="Heading2"/>
        <w:numPr>
          <w:ilvl w:val="1"/>
          <w:numId w:val="2"/>
        </w:numPr>
      </w:pPr>
      <w:r>
        <w:t>Het EESC wijst op het belang van garantie- en steunregelingen voor jonge ondernemers, met als doel hun bedrijfsprojecten tijdens de opstartfase economische zekerheid te bieden door hun blootstelling aan risico’s te verminderen en hun partners gerust te stellen. Daartoe roept het EESC ertoe op om jonge landbouwers en landbouwers die hun bedrijf overdragen of verhuren aan jongeren, gedurende de eerste vijf jaar na hun vestiging vrij te stellen van alle belastingverplichtingen.</w:t>
      </w:r>
    </w:p>
    <w:p w14:paraId="2369CEA7" w14:textId="77777777" w:rsidR="000A3ABA" w:rsidRPr="002F7B6B" w:rsidRDefault="000A3ABA" w:rsidP="00D51ACC">
      <w:pPr>
        <w:rPr>
          <w:lang w:val="fr-BE"/>
        </w:rPr>
      </w:pPr>
    </w:p>
    <w:p w14:paraId="2D29A3A0" w14:textId="77777777" w:rsidR="000A3ABA" w:rsidRPr="002F7B6B" w:rsidRDefault="000A3ABA" w:rsidP="00D51ACC">
      <w:pPr>
        <w:pStyle w:val="Heading2"/>
        <w:numPr>
          <w:ilvl w:val="1"/>
          <w:numId w:val="2"/>
        </w:numPr>
      </w:pPr>
      <w:r>
        <w:t>Volgens het EESC moet de EU de lidstaten aanmoedigen om doeltreffende steunregelingen voor landbouwbedrijven en vervangende arbeidskrachten op te zetten, hetzij in het kader van de nationale sociale zekerheid, hetzij in het kader van het GLB.</w:t>
      </w:r>
    </w:p>
    <w:p w14:paraId="31770B7D" w14:textId="77777777" w:rsidR="000A3ABA" w:rsidRPr="002F7B6B" w:rsidRDefault="000A3ABA" w:rsidP="00D51ACC">
      <w:pPr>
        <w:rPr>
          <w:lang w:val="fr-BE"/>
        </w:rPr>
      </w:pPr>
    </w:p>
    <w:p w14:paraId="3F00967F" w14:textId="768EF70B" w:rsidR="000A3ABA" w:rsidRDefault="000A3ABA" w:rsidP="00D51ACC">
      <w:pPr>
        <w:pStyle w:val="Heading2"/>
        <w:numPr>
          <w:ilvl w:val="1"/>
          <w:numId w:val="2"/>
        </w:numPr>
      </w:pPr>
      <w:r>
        <w:lastRenderedPageBreak/>
        <w:t>Tot slot benadrukt het EESC het belang van een stabiel en rechtvaardig pensioenstelsel dat is afgestemd op de praktijk van loopbanen in de landbouw, die vaak gepaard gaan met onregelmatige inkomsten, en betreurt het dat de strategie op dit niettemin fundamentele punt niet ambitieus genoeg is. Opvolgings- en pensioenregelingen moeten mensen in staat stellen waardig en met financiël</w:t>
      </w:r>
      <w:r w:rsidR="006018CD">
        <w:t>e</w:t>
      </w:r>
      <w:r>
        <w:t xml:space="preserve"> zekerheid uit te treden en de overdracht te vergemakkelijken. Volgens het EESC moet het niet mogelijk zijn om zowel pensioen- als GLB-steun te ontvangen.</w:t>
      </w:r>
    </w:p>
    <w:p w14:paraId="149A690C" w14:textId="77777777" w:rsidR="000A3ABA" w:rsidRPr="00203A04" w:rsidRDefault="000A3ABA" w:rsidP="00D51ACC">
      <w:pPr>
        <w:rPr>
          <w:lang w:val="fr-BE"/>
        </w:rPr>
      </w:pPr>
    </w:p>
    <w:p w14:paraId="02BC9BD9" w14:textId="77777777" w:rsidR="000A3ABA" w:rsidRPr="002F7B6B" w:rsidRDefault="000A3ABA" w:rsidP="00D51ACC">
      <w:pPr>
        <w:pStyle w:val="Heading1"/>
        <w:keepNext/>
        <w:keepLines/>
        <w:numPr>
          <w:ilvl w:val="0"/>
          <w:numId w:val="2"/>
        </w:numPr>
        <w:rPr>
          <w:b/>
          <w:bCs/>
        </w:rPr>
      </w:pPr>
      <w:r>
        <w:rPr>
          <w:b/>
        </w:rPr>
        <w:t>Inleiding</w:t>
      </w:r>
    </w:p>
    <w:p w14:paraId="18B386F0" w14:textId="77777777" w:rsidR="000A3ABA" w:rsidRPr="002F7B6B" w:rsidRDefault="000A3ABA" w:rsidP="00D51ACC">
      <w:pPr>
        <w:keepNext/>
        <w:keepLines/>
        <w:rPr>
          <w:lang w:val="fr-BE"/>
        </w:rPr>
      </w:pPr>
    </w:p>
    <w:p w14:paraId="3A4C5405" w14:textId="3AA7317C" w:rsidR="000A3ABA" w:rsidRPr="002F7B6B" w:rsidRDefault="000A3ABA" w:rsidP="00D51ACC">
      <w:pPr>
        <w:pStyle w:val="Heading2"/>
        <w:numPr>
          <w:ilvl w:val="1"/>
          <w:numId w:val="2"/>
        </w:numPr>
      </w:pPr>
      <w:r>
        <w:t>Dit advies bevat de bijdrage van het EESC aan de strategie voor de intergenerationele vernieuwing die de Commissie op 24 oktober 2024 heeft voorgesteld. De daaruit voortvloeiende maatregelen moeten mettertijd zorgen voor een duurzame, veerkrachtige en aantrekkelijke landbouwsector.</w:t>
      </w:r>
    </w:p>
    <w:p w14:paraId="1D402274" w14:textId="77777777" w:rsidR="000A3ABA" w:rsidRPr="002F7B6B" w:rsidRDefault="000A3ABA" w:rsidP="00D51ACC">
      <w:pPr>
        <w:pStyle w:val="ListParagraph"/>
        <w:spacing w:after="0" w:line="288" w:lineRule="auto"/>
        <w:ind w:left="0"/>
        <w:contextualSpacing w:val="0"/>
        <w:jc w:val="both"/>
        <w:rPr>
          <w:rFonts w:ascii="Times New Roman" w:hAnsi="Times New Roman" w:cs="Times New Roman"/>
          <w:lang w:val="fr-BE"/>
        </w:rPr>
      </w:pPr>
    </w:p>
    <w:p w14:paraId="40767F6D" w14:textId="77777777" w:rsidR="000A3ABA" w:rsidRPr="002F7B6B" w:rsidRDefault="000A3ABA" w:rsidP="00D51ACC">
      <w:pPr>
        <w:pStyle w:val="Heading2"/>
        <w:numPr>
          <w:ilvl w:val="1"/>
          <w:numId w:val="2"/>
        </w:numPr>
      </w:pPr>
      <w:r>
        <w:t>In 2020 was de gemiddelde leeftijd van Europese landbouwers 57 jaar, en was slechts 12 % jonger dan 40 jaar. De komende jaren zal een op de drie landbouwers met pensioen gaan. Deze demografische situatie vormt een bedreiging voor de voedselzekerheid en de strategische autonomie van de Unie</w:t>
      </w:r>
      <w:r w:rsidRPr="00CB2666">
        <w:rPr>
          <w:rStyle w:val="FootnoteReference"/>
          <w:szCs w:val="24"/>
          <w:lang w:val="fr-BE"/>
        </w:rPr>
        <w:footnoteReference w:id="4"/>
      </w:r>
      <w:r>
        <w:t>.</w:t>
      </w:r>
    </w:p>
    <w:p w14:paraId="1D0356C9" w14:textId="77777777" w:rsidR="000A3ABA" w:rsidRPr="002F7B6B" w:rsidRDefault="000A3ABA" w:rsidP="00D51ACC">
      <w:pPr>
        <w:pStyle w:val="ListParagraph"/>
        <w:spacing w:after="0" w:line="288" w:lineRule="auto"/>
        <w:ind w:left="0"/>
        <w:contextualSpacing w:val="0"/>
        <w:rPr>
          <w:rFonts w:ascii="Times New Roman" w:hAnsi="Times New Roman" w:cs="Times New Roman"/>
          <w:lang w:val="fr-BE"/>
        </w:rPr>
      </w:pPr>
    </w:p>
    <w:p w14:paraId="24251CDC" w14:textId="77777777" w:rsidR="000A3ABA" w:rsidRPr="002F7B6B" w:rsidRDefault="000A3ABA" w:rsidP="00D51ACC">
      <w:pPr>
        <w:pStyle w:val="Heading2"/>
        <w:numPr>
          <w:ilvl w:val="1"/>
          <w:numId w:val="2"/>
        </w:numPr>
      </w:pPr>
      <w:r>
        <w:t>Het beroep van landbouwer is behept met veel risico’s, is afhankelijk van de grillen van het weer, de economie en de markt, is overgereguleerd, kent moeilijke arbeidsomstandigheden en vereist gespecialiseerde en specifieke technische kennis. Daarnaast vormen zware administratieve formaliteiten een belemmering voor het opzetten van een landbouwbedrijf. Om de landbouw aantrekkelijk te houden, moet deze sector fatsoenlijke levens- en arbeidsomstandigheden bieden, alsook een specifiek en aangepast kader en specifieke en aangepaste instrumenten, zodat landbouwers veerkrachtig kunnen blijven in een sector die voortdurend met dergelijke druk te maken heeft.</w:t>
      </w:r>
    </w:p>
    <w:p w14:paraId="3ED0F478" w14:textId="77777777" w:rsidR="000A3ABA" w:rsidRPr="002F7B6B" w:rsidRDefault="000A3ABA" w:rsidP="00D51ACC">
      <w:pPr>
        <w:pStyle w:val="ListParagraph"/>
        <w:spacing w:after="0" w:line="288" w:lineRule="auto"/>
        <w:ind w:left="0"/>
        <w:contextualSpacing w:val="0"/>
        <w:rPr>
          <w:rFonts w:ascii="Times New Roman" w:hAnsi="Times New Roman" w:cs="Times New Roman"/>
          <w:lang w:val="fr-BE"/>
        </w:rPr>
      </w:pPr>
    </w:p>
    <w:p w14:paraId="713F838C" w14:textId="77777777" w:rsidR="000A3ABA" w:rsidRPr="002F7B6B" w:rsidRDefault="000A3ABA" w:rsidP="00D51ACC">
      <w:pPr>
        <w:pStyle w:val="Heading2"/>
        <w:numPr>
          <w:ilvl w:val="1"/>
          <w:numId w:val="2"/>
        </w:numPr>
      </w:pPr>
      <w:r>
        <w:t>Het EESC wijst erop dat de toegang tot grond, betaalbare leningen en essentiële vaardigheden nog steeds een grote hindernis vormen voor jonge landbouwers. Een door de Commissie uitgevoerde geactualiseerde, grondige effectbeoordeling van de situatie van jonge landbouwers voor alle lidstaten zou op zijn plaats zijn. Portugal, waar de situatie een van de meest zorgwekkende is, heeft dit werk al over een periode van vijftien jaar uitgevoerd. Ook steunt het EESC de oproep van het Europees Parlement uit 2023 om een controle van de sociaal</w:t>
      </w:r>
      <w:r>
        <w:noBreakHyphen/>
        <w:t>economische gevolgen voor jonge landbouwers op te nemen in alle toekomstige wetgeving op het gebied van landbouw, klimaat en milieu</w:t>
      </w:r>
      <w:r w:rsidRPr="009872E4">
        <w:rPr>
          <w:rStyle w:val="FootnoteReference"/>
          <w:szCs w:val="24"/>
          <w:lang w:val="fr-BE"/>
        </w:rPr>
        <w:footnoteReference w:id="5"/>
      </w:r>
      <w:r>
        <w:t>.</w:t>
      </w:r>
    </w:p>
    <w:p w14:paraId="2CA6778A" w14:textId="77777777" w:rsidR="000A3ABA" w:rsidRPr="002F7B6B" w:rsidRDefault="000A3ABA" w:rsidP="00D51ACC">
      <w:pPr>
        <w:pStyle w:val="ListParagraph"/>
        <w:spacing w:after="0" w:line="288" w:lineRule="auto"/>
        <w:ind w:left="0"/>
        <w:contextualSpacing w:val="0"/>
        <w:rPr>
          <w:rFonts w:ascii="Times New Roman" w:hAnsi="Times New Roman" w:cs="Times New Roman"/>
          <w:lang w:val="fr-BE"/>
        </w:rPr>
      </w:pPr>
    </w:p>
    <w:p w14:paraId="0944AF58" w14:textId="77777777" w:rsidR="000A3ABA" w:rsidRPr="002F7B6B" w:rsidRDefault="000A3ABA" w:rsidP="00D51ACC">
      <w:pPr>
        <w:pStyle w:val="Heading2"/>
        <w:numPr>
          <w:ilvl w:val="1"/>
          <w:numId w:val="2"/>
        </w:numPr>
      </w:pPr>
      <w:r>
        <w:t xml:space="preserve">Voor het EESC gaat het er in de eerste plaats om jongeren realistische economische vooruitzichten te bieden. Niemand zal een landbouwbedrijf beginnen zonder de mogelijkheid om een fatsoenlijk inkomen en winstgevendheid op lange termijn te verwerven. Het EESC wijst op de paradoxale situatie waarin van landbouwers wordt gevraagd om grote uitdagingen als voedselsoevereiniteit, klimaatverandering en duurzaamheid aan te pakken, terwijl zij hiervoor </w:t>
      </w:r>
      <w:r>
        <w:lastRenderedPageBreak/>
        <w:t>minder financiële middelen ontvangen. Zonder voldoende steun van het GLB zijn landbouwinkomens niet leefbaar en komt er van intergenerationele vernieuwing niets terecht. Als de Europese landbouw achterop raakt, zullen de burgers van de Unie zich moeten voeden met voedingsmiddelen die niet aan onze normen voldoen.</w:t>
      </w:r>
    </w:p>
    <w:p w14:paraId="2B077E04" w14:textId="77777777" w:rsidR="000A3ABA" w:rsidRPr="002F7B6B" w:rsidRDefault="000A3ABA" w:rsidP="00D51ACC">
      <w:pPr>
        <w:rPr>
          <w:lang w:val="fr-BE"/>
        </w:rPr>
      </w:pPr>
    </w:p>
    <w:p w14:paraId="597A1806" w14:textId="77777777" w:rsidR="000A3ABA" w:rsidRPr="002F7B6B" w:rsidRDefault="000A3ABA" w:rsidP="00D51ACC">
      <w:pPr>
        <w:pStyle w:val="Heading2"/>
        <w:numPr>
          <w:ilvl w:val="1"/>
          <w:numId w:val="2"/>
        </w:numPr>
      </w:pPr>
      <w:r>
        <w:t>Volgens het EESC vergt intergenerationele vernieuwing een alomvattende en inclusieve aanpak die niet alleen betrekking heeft op landbouwers, maar ook op werknemers in de landbouw en kwetsbare groepen. Uit een nadere beschouwing van de arbeidsmarkt in de landbouw blijkt het toenemende belang van werknemers in de landbouw voor het stabiliseren van de werkgelegenheid op het platteland en de duurzaamheid van de sector</w:t>
      </w:r>
      <w:r w:rsidRPr="00CB2666">
        <w:rPr>
          <w:rStyle w:val="FootnoteReference"/>
          <w:szCs w:val="24"/>
          <w:lang w:val="fr-BE"/>
        </w:rPr>
        <w:footnoteReference w:id="6"/>
      </w:r>
      <w:r>
        <w:t>.</w:t>
      </w:r>
    </w:p>
    <w:p w14:paraId="3BF87D57" w14:textId="77777777" w:rsidR="000A3ABA" w:rsidRPr="002F7B6B" w:rsidRDefault="000A3ABA" w:rsidP="00D51ACC">
      <w:pPr>
        <w:rPr>
          <w:lang w:val="fr-BE"/>
        </w:rPr>
      </w:pPr>
    </w:p>
    <w:p w14:paraId="46ED404E" w14:textId="77777777" w:rsidR="000A3ABA" w:rsidRPr="002F7B6B" w:rsidRDefault="000A3ABA" w:rsidP="00D51ACC">
      <w:pPr>
        <w:pStyle w:val="Heading2"/>
        <w:numPr>
          <w:ilvl w:val="1"/>
          <w:numId w:val="2"/>
        </w:numPr>
      </w:pPr>
      <w:r>
        <w:t>Tegelijk meent het EESC dat regeneratieve vormen van landbouw de duurzame voedselproductie kunnen verbeteren door de doelstellingen op het gebied van klimaat, bodemgezondheid en biodiversiteit te ondersteunen, terwijl ze het inkomen van boeren, de productiviteit van de landbouw en de weerbaarheid tegen extreme klimaatgebeurtenissen verhogen. Regeneratieve landbouw bevordert een nieuwe visie die de vernieuwing van de sector kan stimuleren, jongeren en nieuwkomers kan aantrekken en duurzame bedrijfsmodellen en financiering kan bevorderen. Daarbij wordt aangetekend dat landbouw deel uitmaakt van de oplossing om de klimaatverandering en het verlies aan biodiversiteit tegen te gaan, en het verband tussen gezonde en veerkrachtige ecosystemen en welvaart versterkt</w:t>
      </w:r>
      <w:r w:rsidRPr="00CB2666">
        <w:rPr>
          <w:rStyle w:val="FootnoteReference"/>
          <w:szCs w:val="24"/>
          <w:lang w:val="fr-BE"/>
        </w:rPr>
        <w:footnoteReference w:id="7"/>
      </w:r>
      <w:r>
        <w:t>.</w:t>
      </w:r>
    </w:p>
    <w:p w14:paraId="16C8D80A" w14:textId="77777777" w:rsidR="000A3ABA" w:rsidRPr="002F7B6B" w:rsidRDefault="000A3ABA" w:rsidP="00D51ACC">
      <w:pPr>
        <w:rPr>
          <w:lang w:val="fr-BE"/>
        </w:rPr>
      </w:pPr>
    </w:p>
    <w:p w14:paraId="3214BA18" w14:textId="086A987B" w:rsidR="000A3ABA" w:rsidRPr="002F7B6B" w:rsidRDefault="000A3ABA" w:rsidP="00D51ACC">
      <w:pPr>
        <w:pStyle w:val="Heading2"/>
        <w:numPr>
          <w:ilvl w:val="1"/>
          <w:numId w:val="2"/>
        </w:numPr>
      </w:pPr>
      <w:r>
        <w:t>Buiten het GLB is de aanpak van bepaalde obstakels een taak van de lidstaten, wat in overeenstemming is met de door de Commissie gevraagde “nationale strategieën van nu tot 2028”, waarbij gerichte steunmaatregelen zijn vastgesteld die in overeenstemming met haar aanbevelingen moeten worden uitgevoerd. De lidstaten moeten regelmatig verslag uitbrengen over hun vooruitgang. In dit advies wil het EESC een aantal maatregelen naar voren brengen die in de desbetreffende strategieën van de lidstaten kunnen worden opgenomen en wil het de Commissie erop wijzen hoe belangrijk het is om zo snel mogelijk monitoringindicatoren uit te werken aan de hand waarvan de impact van de genomen maatregelen objectief kan worden beoordeeld.</w:t>
      </w:r>
    </w:p>
    <w:p w14:paraId="603408FA" w14:textId="77777777" w:rsidR="000A3ABA" w:rsidRPr="002F7B6B" w:rsidRDefault="000A3ABA" w:rsidP="00D51ACC">
      <w:pPr>
        <w:rPr>
          <w:lang w:val="fr-BE"/>
        </w:rPr>
      </w:pPr>
    </w:p>
    <w:p w14:paraId="47494BFE" w14:textId="77777777" w:rsidR="000A3ABA" w:rsidRPr="002F7B6B" w:rsidRDefault="000A3ABA" w:rsidP="00D51ACC">
      <w:pPr>
        <w:pStyle w:val="Heading1"/>
        <w:keepNext/>
        <w:keepLines/>
        <w:numPr>
          <w:ilvl w:val="0"/>
          <w:numId w:val="2"/>
        </w:numPr>
        <w:rPr>
          <w:b/>
          <w:bCs/>
        </w:rPr>
      </w:pPr>
      <w:r>
        <w:rPr>
          <w:b/>
        </w:rPr>
        <w:t>Commissievoorstel en begroting</w:t>
      </w:r>
    </w:p>
    <w:p w14:paraId="61F51BB3" w14:textId="77777777" w:rsidR="000A3ABA" w:rsidRPr="002F7B6B" w:rsidRDefault="000A3ABA" w:rsidP="00D51ACC">
      <w:pPr>
        <w:pStyle w:val="ListParagraph"/>
        <w:keepNext/>
        <w:keepLines/>
        <w:spacing w:after="0" w:line="288" w:lineRule="auto"/>
        <w:ind w:left="0"/>
        <w:contextualSpacing w:val="0"/>
        <w:jc w:val="both"/>
        <w:rPr>
          <w:rFonts w:ascii="Times New Roman" w:hAnsi="Times New Roman" w:cs="Times New Roman"/>
          <w:lang w:val="fr-BE"/>
        </w:rPr>
      </w:pPr>
    </w:p>
    <w:p w14:paraId="1334865C" w14:textId="77777777" w:rsidR="000A3ABA" w:rsidRPr="002F7B6B" w:rsidRDefault="000A3ABA" w:rsidP="00D51ACC">
      <w:pPr>
        <w:pStyle w:val="Heading2"/>
        <w:numPr>
          <w:ilvl w:val="1"/>
          <w:numId w:val="2"/>
        </w:numPr>
      </w:pPr>
      <w:r>
        <w:t>De strategie van de Commissie is erop gericht om het aantal jonge boeren in de EU tegen 2040 te verdubbelen (van 1,09 naar 2,18 miljoen, op in totaal 9,1 miljoen boeren in 2020), zodat jonge en nieuwe boeren in 2040 ongeveer 24 % van de Europese boeren uitmaken. Om dit te bereiken, worden vijf belangrijke hefbomen voorgesteld die betrekking hebben op toegang tot land, financiering, vaardigheden, een redelijke levensstandaard in plattelandsgebieden en ondersteuning bij bedrijfsopvolging.</w:t>
      </w:r>
    </w:p>
    <w:p w14:paraId="61133337" w14:textId="77777777" w:rsidR="000A3ABA" w:rsidRPr="002F7B6B" w:rsidRDefault="000A3ABA" w:rsidP="00D51ACC">
      <w:pPr>
        <w:pStyle w:val="ListParagraph"/>
        <w:spacing w:after="0" w:line="288" w:lineRule="auto"/>
        <w:ind w:left="0"/>
        <w:contextualSpacing w:val="0"/>
        <w:jc w:val="both"/>
        <w:rPr>
          <w:rFonts w:ascii="Times New Roman" w:hAnsi="Times New Roman" w:cs="Times New Roman"/>
          <w:lang w:val="fr-BE"/>
        </w:rPr>
      </w:pPr>
    </w:p>
    <w:p w14:paraId="38A09CDF" w14:textId="77777777" w:rsidR="000A3ABA" w:rsidRPr="002F7B6B" w:rsidRDefault="000A3ABA" w:rsidP="00D51ACC">
      <w:pPr>
        <w:pStyle w:val="Heading2"/>
        <w:numPr>
          <w:ilvl w:val="1"/>
          <w:numId w:val="2"/>
        </w:numPr>
      </w:pPr>
      <w:r>
        <w:t xml:space="preserve">Het is de bedoeling dat de strategie op verschillende niveaus wordt uitgevoerd: het huidige en toekomstige GLB, het aanvullende beleid van de Unie en de maatregelen die op het niveau van de lidstaten worden genomen met betrekking tot elk van deze hefbomen. Om het succes ervan te </w:t>
      </w:r>
      <w:r>
        <w:lastRenderedPageBreak/>
        <w:t>verzekeren, benadrukt de Commissie het belang van een verbintenis op Europees, nationaal en regionaal niveau. In dit verband sluit het EESC zich aan bij het voorstel van Copa-Cogeca om de Commissie ertoe op te roepen de lidstaten te verzoeken een duidelijk rechtskader (buiten het GLB) in te voeren dat jongeren zou stimuleren om in deze sector aan de slag te gaan en er te blijven werken. Dit zou onder meer betrekking hebben op belastingen, pensioenregelingen, maatregelen op het gebied van grondbeleid, onderwijs en opleiding.</w:t>
      </w:r>
    </w:p>
    <w:p w14:paraId="04AEF354" w14:textId="77777777" w:rsidR="000A3ABA" w:rsidRPr="002F7B6B" w:rsidRDefault="000A3ABA" w:rsidP="00D51ACC">
      <w:pPr>
        <w:rPr>
          <w:lang w:val="fr-BE"/>
        </w:rPr>
      </w:pPr>
    </w:p>
    <w:p w14:paraId="46B98899" w14:textId="77777777" w:rsidR="000A3ABA" w:rsidRPr="002F7B6B" w:rsidRDefault="000A3ABA" w:rsidP="00D51ACC">
      <w:pPr>
        <w:pStyle w:val="Heading2"/>
        <w:numPr>
          <w:ilvl w:val="1"/>
          <w:numId w:val="2"/>
        </w:numPr>
      </w:pPr>
      <w:r>
        <w:t>Wat de begroting betreft, stelt de Commissie voor om het deel van de begroting van elke lidstaat dat voor jonge landbouwers is bestemd, te verdubbelen van 3 % naar 6 %. De Commissie stelt daartoe in dit stadium geen dwangmaatregelen voor, wat het EESC zeer betreurt, zeker gezien de drastische en onaanvaardbare verlaging van de volgende GLB-begroting.</w:t>
      </w:r>
    </w:p>
    <w:p w14:paraId="56BA406E" w14:textId="77777777" w:rsidR="000A3ABA" w:rsidRPr="002F7B6B" w:rsidRDefault="000A3ABA" w:rsidP="00D51ACC">
      <w:pPr>
        <w:rPr>
          <w:lang w:val="fr-BE"/>
        </w:rPr>
      </w:pPr>
    </w:p>
    <w:p w14:paraId="4246968D" w14:textId="77777777" w:rsidR="000A3ABA" w:rsidRPr="002F7B6B" w:rsidRDefault="000A3ABA" w:rsidP="00D51ACC">
      <w:pPr>
        <w:pStyle w:val="Heading2"/>
        <w:numPr>
          <w:ilvl w:val="1"/>
          <w:numId w:val="2"/>
        </w:numPr>
      </w:pPr>
      <w:r>
        <w:t>Het EESC wijst verder nogmaals op het belang van samenhang met de vereenvoudigingsvoorstellen, zowel binnen als buiten het toepassingsgebied van het GLB. De administratieve lasten voor landbouwers zijn onaanvaardbaar en deze moeten worden verminderd om de overgang tussen generaties te stimuleren.</w:t>
      </w:r>
    </w:p>
    <w:p w14:paraId="290A69DA" w14:textId="77777777" w:rsidR="000A3ABA" w:rsidRPr="002F7B6B" w:rsidRDefault="000A3ABA" w:rsidP="00D51ACC">
      <w:pPr>
        <w:rPr>
          <w:lang w:val="fr-BE"/>
        </w:rPr>
      </w:pPr>
    </w:p>
    <w:p w14:paraId="0F8BA6BE" w14:textId="77777777" w:rsidR="000A3ABA" w:rsidRPr="002F7B6B" w:rsidRDefault="000A3ABA" w:rsidP="00D51ACC">
      <w:pPr>
        <w:pStyle w:val="Heading1"/>
        <w:keepNext/>
        <w:numPr>
          <w:ilvl w:val="0"/>
          <w:numId w:val="2"/>
        </w:numPr>
        <w:rPr>
          <w:b/>
          <w:bCs/>
        </w:rPr>
      </w:pPr>
      <w:r>
        <w:rPr>
          <w:b/>
        </w:rPr>
        <w:t>Toegang tot vaardigheden</w:t>
      </w:r>
    </w:p>
    <w:p w14:paraId="7B8872A1" w14:textId="77777777" w:rsidR="000A3ABA" w:rsidRPr="002F7B6B" w:rsidRDefault="000A3ABA" w:rsidP="00D51ACC">
      <w:pPr>
        <w:keepNext/>
        <w:rPr>
          <w:lang w:val="fr-BE"/>
        </w:rPr>
      </w:pPr>
    </w:p>
    <w:p w14:paraId="3CA27FC0" w14:textId="77777777" w:rsidR="000A3ABA" w:rsidRPr="002F7B6B" w:rsidRDefault="000A3ABA" w:rsidP="00D51ACC">
      <w:pPr>
        <w:pStyle w:val="Heading2"/>
        <w:numPr>
          <w:ilvl w:val="1"/>
          <w:numId w:val="2"/>
        </w:numPr>
      </w:pPr>
      <w:r>
        <w:t>Om de economische, sociale en milieucrises aan te pakken, is het van essentieel belang dat landbouwers en werknemers in de landbouw gemakkelijker toegang krijgen tot vaardigheden en bij- en nascholing, in een context waarin ze zich voortdurend moeten aanpassen. Het EESC dringt aan op de bevordering van basisopleidingen en bij- en nascholing.</w:t>
      </w:r>
    </w:p>
    <w:p w14:paraId="410BCCEE" w14:textId="77777777" w:rsidR="000A3ABA" w:rsidRPr="002F7B6B" w:rsidRDefault="000A3ABA" w:rsidP="00D51ACC">
      <w:pPr>
        <w:pStyle w:val="ListParagraph"/>
        <w:spacing w:after="0" w:line="288" w:lineRule="auto"/>
        <w:ind w:left="0"/>
        <w:contextualSpacing w:val="0"/>
        <w:rPr>
          <w:rFonts w:ascii="Times New Roman" w:hAnsi="Times New Roman" w:cs="Times New Roman"/>
          <w:lang w:val="fr-BE"/>
        </w:rPr>
      </w:pPr>
    </w:p>
    <w:p w14:paraId="7CC19AAD" w14:textId="77777777" w:rsidR="000A3ABA" w:rsidRPr="002F7B6B" w:rsidRDefault="000A3ABA" w:rsidP="00D51ACC">
      <w:pPr>
        <w:pStyle w:val="ListParagraph"/>
        <w:keepNext/>
        <w:keepLines/>
        <w:spacing w:after="0" w:line="288" w:lineRule="auto"/>
        <w:ind w:left="567"/>
        <w:contextualSpacing w:val="0"/>
        <w:rPr>
          <w:rFonts w:ascii="Times New Roman" w:hAnsi="Times New Roman" w:cs="Times New Roman"/>
          <w:b/>
          <w:bCs/>
        </w:rPr>
      </w:pPr>
      <w:r>
        <w:rPr>
          <w:rFonts w:ascii="Times New Roman" w:hAnsi="Times New Roman"/>
          <w:b/>
        </w:rPr>
        <w:t>Basisopleiding</w:t>
      </w:r>
    </w:p>
    <w:p w14:paraId="2A57E558" w14:textId="77777777" w:rsidR="000A3ABA" w:rsidRPr="002F7B6B" w:rsidRDefault="000A3ABA" w:rsidP="00D51ACC">
      <w:pPr>
        <w:pStyle w:val="ListParagraph"/>
        <w:keepNext/>
        <w:keepLines/>
        <w:spacing w:after="0" w:line="288" w:lineRule="auto"/>
        <w:ind w:left="0"/>
        <w:contextualSpacing w:val="0"/>
        <w:rPr>
          <w:rFonts w:ascii="Times New Roman" w:hAnsi="Times New Roman" w:cs="Times New Roman"/>
          <w:lang w:val="fr-BE"/>
        </w:rPr>
      </w:pPr>
    </w:p>
    <w:p w14:paraId="09063C9C" w14:textId="77777777" w:rsidR="000A3ABA" w:rsidRPr="002F7B6B" w:rsidRDefault="000A3ABA" w:rsidP="00D51ACC">
      <w:pPr>
        <w:pStyle w:val="Heading2"/>
        <w:numPr>
          <w:ilvl w:val="1"/>
          <w:numId w:val="2"/>
        </w:numPr>
      </w:pPr>
      <w:r>
        <w:t>In sommige lidstaten valt het landbouwonderwijs onder de bevoegdheid van het ministerie van Landbouw. Hier kent het landbouwonderwijs uitstekende slagingspercentages en een goede integratie op de arbeidsmarkt.</w:t>
      </w:r>
    </w:p>
    <w:p w14:paraId="4F4FE5C4" w14:textId="77777777" w:rsidR="000A3ABA" w:rsidRPr="002F7B6B" w:rsidRDefault="000A3ABA" w:rsidP="00D51ACC">
      <w:pPr>
        <w:pStyle w:val="ListParagraph"/>
        <w:spacing w:after="0" w:line="288" w:lineRule="auto"/>
        <w:ind w:left="0"/>
        <w:contextualSpacing w:val="0"/>
        <w:rPr>
          <w:rFonts w:ascii="Times New Roman" w:hAnsi="Times New Roman" w:cs="Times New Roman"/>
          <w:lang w:val="fr-BE"/>
        </w:rPr>
      </w:pPr>
    </w:p>
    <w:p w14:paraId="472E79C7" w14:textId="77777777" w:rsidR="000A3ABA" w:rsidRPr="002F7B6B" w:rsidRDefault="000A3ABA" w:rsidP="00D51ACC">
      <w:pPr>
        <w:pStyle w:val="Heading2"/>
        <w:numPr>
          <w:ilvl w:val="1"/>
          <w:numId w:val="2"/>
        </w:numPr>
      </w:pPr>
      <w:r>
        <w:t>Om studenten aan te trekken voor basisopleidingen die aansluiten bij de behoeften en verwachtingen van zowel de landbouwsector als jongeren, moet het landbouwonderwijs niet alleen worden verbeterd wat betreft inhoud en methoden, maar ook worden aangepast aan huidige en toekomstige veranderingen.</w:t>
      </w:r>
    </w:p>
    <w:p w14:paraId="5D029E82" w14:textId="77777777" w:rsidR="000A3ABA" w:rsidRPr="002F7B6B" w:rsidRDefault="000A3ABA" w:rsidP="00D51ACC">
      <w:pPr>
        <w:pStyle w:val="ListParagraph"/>
        <w:spacing w:after="0" w:line="288" w:lineRule="auto"/>
        <w:ind w:left="0"/>
        <w:contextualSpacing w:val="0"/>
        <w:rPr>
          <w:rFonts w:ascii="Times New Roman" w:hAnsi="Times New Roman" w:cs="Times New Roman"/>
          <w:lang w:val="fr-BE"/>
        </w:rPr>
      </w:pPr>
    </w:p>
    <w:p w14:paraId="4887CB8D" w14:textId="77777777" w:rsidR="000A3ABA" w:rsidRPr="002F7B6B" w:rsidRDefault="000A3ABA" w:rsidP="00D51ACC">
      <w:pPr>
        <w:pStyle w:val="Heading2"/>
        <w:numPr>
          <w:ilvl w:val="1"/>
          <w:numId w:val="2"/>
        </w:numPr>
      </w:pPr>
      <w:r>
        <w:t>Naast deze studenten is een basisopleiding ook bedoeld voor omscholers; een groep mensen die steeds groter wordt. Dit komt doordat de weg naar het opzetten van een bedrijf complexer is geworden: kinderen van landbouwers kunnen eerst een andere loopbaan kiezen voordat ze een bedrijf beginnen, sommige werknemers kunnen landbouwbedrijven overnemen, landbouwbedrijven worden steeds vaker buiten de familie overgenomen en mensen van buiten de landbouwsector willen een groter of kleiner deel van hun loopbaan aan de landbouw wijden</w:t>
      </w:r>
      <w:r w:rsidRPr="00CB2666">
        <w:rPr>
          <w:rStyle w:val="FootnoteReference"/>
          <w:szCs w:val="24"/>
          <w:lang w:val="fr-BE"/>
        </w:rPr>
        <w:footnoteReference w:id="8"/>
      </w:r>
      <w:r>
        <w:t>.</w:t>
      </w:r>
    </w:p>
    <w:p w14:paraId="1C98B066" w14:textId="77777777" w:rsidR="000A3ABA" w:rsidRPr="002F7B6B" w:rsidRDefault="000A3ABA" w:rsidP="00D51ACC">
      <w:pPr>
        <w:pStyle w:val="ListParagraph"/>
        <w:spacing w:after="0" w:line="288" w:lineRule="auto"/>
        <w:ind w:left="0"/>
        <w:contextualSpacing w:val="0"/>
        <w:rPr>
          <w:rFonts w:ascii="Times New Roman" w:hAnsi="Times New Roman" w:cs="Times New Roman"/>
          <w:lang w:val="fr-BE"/>
        </w:rPr>
      </w:pPr>
    </w:p>
    <w:p w14:paraId="28B3FA2B" w14:textId="77777777" w:rsidR="000A3ABA" w:rsidRPr="002F7B6B" w:rsidRDefault="000A3ABA" w:rsidP="00D51ACC">
      <w:pPr>
        <w:pStyle w:val="Heading2"/>
        <w:keepNext/>
      </w:pPr>
      <w:r>
        <w:lastRenderedPageBreak/>
        <w:t>Om deze uitdagingen het hoofd te bieden, roept het EESC ertoe op om</w:t>
      </w:r>
      <w:r w:rsidRPr="636240A4">
        <w:rPr>
          <w:rStyle w:val="FootnoteReference"/>
        </w:rPr>
        <w:footnoteReference w:id="9"/>
      </w:r>
      <w:r>
        <w:t>:</w:t>
      </w:r>
    </w:p>
    <w:p w14:paraId="1B91178B" w14:textId="77777777" w:rsidR="000A3ABA" w:rsidRPr="002F7B6B" w:rsidRDefault="000A3ABA" w:rsidP="00D51ACC">
      <w:pPr>
        <w:pStyle w:val="ListParagraph"/>
        <w:keepNext/>
        <w:spacing w:after="0" w:line="288" w:lineRule="auto"/>
        <w:ind w:left="0"/>
        <w:contextualSpacing w:val="0"/>
        <w:rPr>
          <w:rFonts w:ascii="Times New Roman" w:hAnsi="Times New Roman" w:cs="Times New Roman"/>
          <w:lang w:val="fr-BE"/>
        </w:rPr>
      </w:pPr>
    </w:p>
    <w:p w14:paraId="2840F3C2" w14:textId="77777777" w:rsidR="000A3ABA" w:rsidRPr="009872E4" w:rsidRDefault="000A3ABA" w:rsidP="00D51ACC">
      <w:pPr>
        <w:pStyle w:val="ListParagraph"/>
        <w:keepNext/>
        <w:numPr>
          <w:ilvl w:val="0"/>
          <w:numId w:val="4"/>
        </w:numPr>
        <w:spacing w:after="0" w:line="288" w:lineRule="auto"/>
        <w:ind w:left="1134" w:hanging="567"/>
        <w:contextualSpacing w:val="0"/>
        <w:jc w:val="both"/>
        <w:rPr>
          <w:rFonts w:ascii="Times New Roman" w:hAnsi="Times New Roman" w:cs="Times New Roman"/>
        </w:rPr>
      </w:pPr>
      <w:r>
        <w:rPr>
          <w:rFonts w:ascii="Times New Roman" w:hAnsi="Times New Roman"/>
        </w:rPr>
        <w:t>opleidingstrajecten te heroverwegen en te herwaarderen, het aanbod uit te breiden en de toegang tot hogere graden te vergemakkelijken;</w:t>
      </w:r>
    </w:p>
    <w:p w14:paraId="5ED41F29" w14:textId="77777777" w:rsidR="000A3ABA" w:rsidRPr="009872E4" w:rsidRDefault="000A3ABA" w:rsidP="00D51ACC">
      <w:pPr>
        <w:pStyle w:val="ListParagraph"/>
        <w:numPr>
          <w:ilvl w:val="0"/>
          <w:numId w:val="4"/>
        </w:numPr>
        <w:spacing w:after="0" w:line="288" w:lineRule="auto"/>
        <w:ind w:left="1134" w:hanging="567"/>
        <w:contextualSpacing w:val="0"/>
        <w:jc w:val="both"/>
        <w:rPr>
          <w:rFonts w:ascii="Times New Roman" w:hAnsi="Times New Roman" w:cs="Times New Roman"/>
        </w:rPr>
      </w:pPr>
      <w:r>
        <w:rPr>
          <w:rFonts w:ascii="Times New Roman" w:hAnsi="Times New Roman"/>
        </w:rPr>
        <w:t>omkeerbare onderwijstrajecten tussen het landbouwonderwijs en het algemeen onderwijs te ontwikkelen, door overbruggingen aan te bieden;</w:t>
      </w:r>
    </w:p>
    <w:p w14:paraId="0ABC3EE4" w14:textId="77777777" w:rsidR="000A3ABA" w:rsidRPr="009872E4" w:rsidRDefault="000A3ABA" w:rsidP="00D51ACC">
      <w:pPr>
        <w:pStyle w:val="ListParagraph"/>
        <w:numPr>
          <w:ilvl w:val="0"/>
          <w:numId w:val="4"/>
        </w:numPr>
        <w:spacing w:after="0" w:line="288" w:lineRule="auto"/>
        <w:ind w:left="1134" w:hanging="567"/>
        <w:contextualSpacing w:val="0"/>
        <w:jc w:val="both"/>
        <w:rPr>
          <w:rFonts w:ascii="Times New Roman" w:hAnsi="Times New Roman" w:cs="Times New Roman"/>
        </w:rPr>
      </w:pPr>
      <w:r>
        <w:rPr>
          <w:rFonts w:ascii="Times New Roman" w:hAnsi="Times New Roman"/>
        </w:rPr>
        <w:t>een anticiperend onderzoek te starten naar de vraag naar beroepen en vaardigheden op het niveau van de lidstaten om de herziening van de opleidingsinhoud te sturen en te versnellen, rekening houdend met de diversiteit van profielen en met name de behoefte aan versterking op het gebied van bedrijfsbeheer, management, zachte vaardigheden, onderwijs en lokale praktijken;</w:t>
      </w:r>
    </w:p>
    <w:p w14:paraId="72C55FE1" w14:textId="77777777" w:rsidR="000A3ABA" w:rsidRPr="009872E4" w:rsidRDefault="000A3ABA" w:rsidP="00D51ACC">
      <w:pPr>
        <w:pStyle w:val="ListParagraph"/>
        <w:numPr>
          <w:ilvl w:val="0"/>
          <w:numId w:val="4"/>
        </w:numPr>
        <w:spacing w:after="0" w:line="288" w:lineRule="auto"/>
        <w:ind w:left="1134" w:hanging="567"/>
        <w:contextualSpacing w:val="0"/>
        <w:jc w:val="both"/>
        <w:rPr>
          <w:rFonts w:ascii="Times New Roman" w:hAnsi="Times New Roman" w:cs="Times New Roman"/>
        </w:rPr>
      </w:pPr>
      <w:r>
        <w:rPr>
          <w:rFonts w:ascii="Times New Roman" w:hAnsi="Times New Roman"/>
        </w:rPr>
        <w:t>het beroepsonderwijsstelsel aantrekkelijker te maken door modernisering, kwaliteitsborging en de ontwikkeling van mobiliteit en samenwerking, zodat het als gelijkwaardig aan het hoger onderwijs wordt erkend;</w:t>
      </w:r>
    </w:p>
    <w:p w14:paraId="18FC3DA4" w14:textId="77777777" w:rsidR="000A3ABA" w:rsidRPr="009872E4" w:rsidRDefault="000A3ABA" w:rsidP="00D51ACC">
      <w:pPr>
        <w:pStyle w:val="ListParagraph"/>
        <w:numPr>
          <w:ilvl w:val="0"/>
          <w:numId w:val="4"/>
        </w:numPr>
        <w:spacing w:after="0" w:line="288" w:lineRule="auto"/>
        <w:ind w:left="1134" w:hanging="567"/>
        <w:contextualSpacing w:val="0"/>
        <w:jc w:val="both"/>
        <w:rPr>
          <w:rFonts w:ascii="Times New Roman" w:hAnsi="Times New Roman" w:cs="Times New Roman"/>
        </w:rPr>
      </w:pPr>
      <w:r>
        <w:rPr>
          <w:rFonts w:ascii="Times New Roman" w:hAnsi="Times New Roman"/>
        </w:rPr>
        <w:t>duaal beroepsonderwijs te behouden, te ontwikkelen en te bevorderen, daar dit essentieel is voor de aantrekkelijkheid van beroepen in de landbouw, met behoud van specifieke financiering en steun voor werkgevers;</w:t>
      </w:r>
    </w:p>
    <w:p w14:paraId="1FD57CA5" w14:textId="77777777" w:rsidR="000A3ABA" w:rsidRPr="009872E4" w:rsidRDefault="000A3ABA" w:rsidP="00D51ACC">
      <w:pPr>
        <w:pStyle w:val="ListParagraph"/>
        <w:numPr>
          <w:ilvl w:val="0"/>
          <w:numId w:val="4"/>
        </w:numPr>
        <w:spacing w:after="0" w:line="288" w:lineRule="auto"/>
        <w:ind w:left="1134" w:hanging="567"/>
        <w:contextualSpacing w:val="0"/>
        <w:jc w:val="both"/>
        <w:rPr>
          <w:rFonts w:ascii="Times New Roman" w:hAnsi="Times New Roman" w:cs="Times New Roman"/>
        </w:rPr>
      </w:pPr>
      <w:r>
        <w:rPr>
          <w:rFonts w:ascii="Times New Roman" w:hAnsi="Times New Roman"/>
        </w:rPr>
        <w:t>landbouwonderwijsinstellingen en organisaties van jonge landbouwers te ondersteunen door hun een evenwichtige en duurzame toegang tot middelen te garanderen.</w:t>
      </w:r>
    </w:p>
    <w:p w14:paraId="5C1B8508" w14:textId="77777777" w:rsidR="000A3ABA" w:rsidRPr="002F7B6B" w:rsidRDefault="000A3ABA" w:rsidP="00D51ACC">
      <w:pPr>
        <w:ind w:left="1134"/>
        <w:rPr>
          <w:lang w:val="fr-BE"/>
        </w:rPr>
      </w:pPr>
    </w:p>
    <w:p w14:paraId="26CB5B80" w14:textId="77777777" w:rsidR="000A3ABA" w:rsidRPr="002F7B6B" w:rsidRDefault="000A3ABA" w:rsidP="00D51ACC">
      <w:pPr>
        <w:pStyle w:val="Heading2"/>
        <w:numPr>
          <w:ilvl w:val="1"/>
          <w:numId w:val="2"/>
        </w:numPr>
      </w:pPr>
      <w:r>
        <w:t>Verder is het belangrijk dat er een positieve communicatiecampagne over de landbouw komt die het strategische, economische, sociale en ecologische belang ervan benadrukt en de successen ervan in de schijnwerpers zet.</w:t>
      </w:r>
    </w:p>
    <w:p w14:paraId="6281FDF0" w14:textId="77777777" w:rsidR="000A3ABA" w:rsidRPr="002F7B6B" w:rsidRDefault="000A3ABA" w:rsidP="00D51ACC">
      <w:pPr>
        <w:rPr>
          <w:lang w:val="fr-BE"/>
        </w:rPr>
      </w:pPr>
    </w:p>
    <w:p w14:paraId="2FF7C21F" w14:textId="77777777" w:rsidR="000A3ABA" w:rsidRPr="002F7B6B" w:rsidRDefault="000A3ABA" w:rsidP="00D51ACC">
      <w:pPr>
        <w:pStyle w:val="Heading2"/>
        <w:numPr>
          <w:ilvl w:val="1"/>
          <w:numId w:val="2"/>
        </w:numPr>
      </w:pPr>
      <w:r>
        <w:t>Onderwijs over landbouw en voeding zou vanaf de basisschool (lessen, bezoeken, ontdekking van de sector) moeten worden geïntegreerd om leerlingen bewust te maken van de beroepen en de uitdagingen op het gebied van landbouw en voeding.</w:t>
      </w:r>
    </w:p>
    <w:p w14:paraId="4EDEE23F" w14:textId="77777777" w:rsidR="000A3ABA" w:rsidRPr="002F7B6B" w:rsidRDefault="000A3ABA" w:rsidP="00D51ACC">
      <w:pPr>
        <w:ind w:left="567"/>
        <w:rPr>
          <w:lang w:val="fr-BE"/>
        </w:rPr>
      </w:pPr>
    </w:p>
    <w:p w14:paraId="579A738F" w14:textId="77777777" w:rsidR="000A3ABA" w:rsidRPr="009872E4" w:rsidRDefault="000A3ABA" w:rsidP="00D51ACC">
      <w:pPr>
        <w:pStyle w:val="Heading2"/>
        <w:numPr>
          <w:ilvl w:val="1"/>
          <w:numId w:val="2"/>
        </w:numPr>
      </w:pPr>
      <w:r>
        <w:t>Het is essentieel om de landbouwsector en de burgers nader tot elkaar te brengen. De landbouw moet beter aan de man worden gebracht om de knowhow van landbouwers te erkennen, weloverwogen keuzes te bevorderen en het vertrouwen in het Europese agrovoedingsmodel te versterken.</w:t>
      </w:r>
    </w:p>
    <w:p w14:paraId="5B502BA2" w14:textId="77777777" w:rsidR="000A3ABA" w:rsidRPr="009872E4" w:rsidRDefault="000A3ABA" w:rsidP="00D51ACC">
      <w:pPr>
        <w:ind w:left="567"/>
        <w:rPr>
          <w:lang w:val="fr-BE"/>
        </w:rPr>
      </w:pPr>
    </w:p>
    <w:p w14:paraId="2DA6DB44" w14:textId="77777777" w:rsidR="000A3ABA" w:rsidRPr="002F7B6B" w:rsidRDefault="000A3ABA" w:rsidP="00D51ACC">
      <w:pPr>
        <w:pStyle w:val="Heading2"/>
        <w:numPr>
          <w:ilvl w:val="1"/>
          <w:numId w:val="2"/>
        </w:numPr>
      </w:pPr>
      <w:r>
        <w:t>Vroeg onderwijs, stabiele werkgelegenheid en een solide economische situatie bevorderen de generatievernieuwing en dragen bij tot de toekomst van de landbouw en tot de demografische en economische stabiliteit van plattelandsgebieden.</w:t>
      </w:r>
    </w:p>
    <w:p w14:paraId="75368B61" w14:textId="77777777" w:rsidR="000A3ABA" w:rsidRPr="002F7B6B" w:rsidRDefault="000A3ABA" w:rsidP="00D51ACC">
      <w:pPr>
        <w:rPr>
          <w:lang w:val="fr-BE"/>
        </w:rPr>
      </w:pPr>
    </w:p>
    <w:p w14:paraId="488DF39C" w14:textId="77777777" w:rsidR="000A3ABA" w:rsidRPr="002F7B6B" w:rsidRDefault="000A3ABA" w:rsidP="00D51ACC">
      <w:pPr>
        <w:keepNext/>
        <w:ind w:left="567"/>
        <w:rPr>
          <w:b/>
          <w:bCs/>
        </w:rPr>
      </w:pPr>
      <w:r>
        <w:rPr>
          <w:b/>
        </w:rPr>
        <w:t>Bij- en nascholing</w:t>
      </w:r>
    </w:p>
    <w:p w14:paraId="08C78CC1" w14:textId="77777777" w:rsidR="000A3ABA" w:rsidRPr="002F7B6B" w:rsidRDefault="000A3ABA" w:rsidP="00D51ACC">
      <w:pPr>
        <w:keepNext/>
        <w:rPr>
          <w:lang w:val="fr-BE"/>
        </w:rPr>
      </w:pPr>
    </w:p>
    <w:p w14:paraId="6A6F7CDC" w14:textId="77777777" w:rsidR="000A3ABA" w:rsidRPr="002F7B6B" w:rsidRDefault="000A3ABA" w:rsidP="00D51ACC">
      <w:pPr>
        <w:pStyle w:val="Heading2"/>
        <w:numPr>
          <w:ilvl w:val="1"/>
          <w:numId w:val="2"/>
        </w:numPr>
      </w:pPr>
      <w:r>
        <w:t>Bij- en nascholing is essentieel voor de duurzaamheid en het aanpassingsvermogen van landbouwbedrijven en moet herkenbaar, toegankelijk, regelmatig en doeltreffend zijn. Het EESC beveelt aan om:</w:t>
      </w:r>
    </w:p>
    <w:p w14:paraId="30F11993" w14:textId="77777777" w:rsidR="000A3ABA" w:rsidRPr="009872E4" w:rsidRDefault="000A3ABA" w:rsidP="00D51ACC">
      <w:pPr>
        <w:pStyle w:val="ListParagraph"/>
        <w:keepNext/>
        <w:numPr>
          <w:ilvl w:val="0"/>
          <w:numId w:val="5"/>
        </w:numPr>
        <w:spacing w:after="0" w:line="288" w:lineRule="auto"/>
        <w:ind w:left="1134" w:hanging="567"/>
        <w:contextualSpacing w:val="0"/>
        <w:jc w:val="both"/>
        <w:rPr>
          <w:rFonts w:ascii="Times New Roman" w:hAnsi="Times New Roman" w:cs="Times New Roman"/>
        </w:rPr>
      </w:pPr>
      <w:r>
        <w:rPr>
          <w:rFonts w:ascii="Times New Roman" w:hAnsi="Times New Roman"/>
        </w:rPr>
        <w:lastRenderedPageBreak/>
        <w:t>in elke lidstaat een digitaal platform op te zetten dat wordt beheerd door een gecertificeerde opleidingsinstantie, waarop alle voor landbouwers en in de landbouw actieve werknemers beschikbare opleidingen gemakkelijk bij elkaar te vinden zijn, vergezeld van nationale promotiecampagnes;</w:t>
      </w:r>
    </w:p>
    <w:p w14:paraId="2C6EF0FF" w14:textId="77777777" w:rsidR="000A3ABA" w:rsidRPr="00B9059C" w:rsidRDefault="000A3ABA" w:rsidP="00D51ACC">
      <w:pPr>
        <w:pStyle w:val="ListParagraph"/>
        <w:numPr>
          <w:ilvl w:val="0"/>
          <w:numId w:val="5"/>
        </w:numPr>
        <w:spacing w:after="0" w:line="288" w:lineRule="auto"/>
        <w:ind w:left="1134" w:hanging="567"/>
        <w:contextualSpacing w:val="0"/>
        <w:jc w:val="both"/>
        <w:rPr>
          <w:rFonts w:ascii="Times New Roman" w:hAnsi="Times New Roman" w:cs="Times New Roman"/>
        </w:rPr>
      </w:pPr>
      <w:r>
        <w:rPr>
          <w:rFonts w:ascii="Times New Roman" w:hAnsi="Times New Roman"/>
        </w:rPr>
        <w:t>gezamenlijke fondsen voor bij- en nascholing op te zetten in de lidstaten die daar nog niet over beschikken, naar het voorbeeld van Frankrijk, dat in 2001 het Fonds voor de opleiding van ondernemers in de levensmiddelensector (Vivéa) heeft opgericht;</w:t>
      </w:r>
    </w:p>
    <w:p w14:paraId="37204340" w14:textId="77777777" w:rsidR="000A3ABA" w:rsidRPr="002F7B6B" w:rsidRDefault="000A3ABA" w:rsidP="00D51ACC">
      <w:pPr>
        <w:pStyle w:val="ListParagraph"/>
        <w:numPr>
          <w:ilvl w:val="0"/>
          <w:numId w:val="5"/>
        </w:numPr>
        <w:spacing w:after="0" w:line="288" w:lineRule="auto"/>
        <w:ind w:left="1134" w:hanging="567"/>
        <w:contextualSpacing w:val="0"/>
        <w:jc w:val="both"/>
        <w:rPr>
          <w:rFonts w:ascii="Times New Roman" w:hAnsi="Times New Roman" w:cs="Times New Roman"/>
        </w:rPr>
      </w:pPr>
      <w:r>
        <w:rPr>
          <w:rFonts w:ascii="Times New Roman" w:hAnsi="Times New Roman"/>
        </w:rPr>
        <w:t>de deelname van landbouwers aan het Erasmus-programma voor ondernemers te bevorderen, zodat zij kunnen leren van buitenlandse bedrijven en de ontwikkeling van landbouwpraktijken en de diversificatie van de productie een impuls kunnen geven. Tegelijkertijd moet het programma Erasmus+ worden versterkt om het streefcijfer van 12 % deelname aan de Europese onderwijsruimte in 2030 te halen.</w:t>
      </w:r>
    </w:p>
    <w:p w14:paraId="6BC0B534" w14:textId="77777777" w:rsidR="000A3ABA" w:rsidRPr="002F7B6B" w:rsidRDefault="000A3ABA" w:rsidP="00D51ACC">
      <w:pPr>
        <w:rPr>
          <w:lang w:val="fr-BE"/>
        </w:rPr>
      </w:pPr>
    </w:p>
    <w:p w14:paraId="5AF48C9E" w14:textId="77777777" w:rsidR="000A3ABA" w:rsidRPr="002F7B6B" w:rsidRDefault="000A3ABA" w:rsidP="00D51ACC">
      <w:pPr>
        <w:pStyle w:val="Heading1"/>
        <w:keepNext/>
        <w:numPr>
          <w:ilvl w:val="0"/>
          <w:numId w:val="2"/>
        </w:numPr>
        <w:rPr>
          <w:b/>
          <w:bCs/>
        </w:rPr>
      </w:pPr>
      <w:r>
        <w:rPr>
          <w:b/>
        </w:rPr>
        <w:t>Toegang tot financiering</w:t>
      </w:r>
    </w:p>
    <w:p w14:paraId="72C365A2" w14:textId="77777777" w:rsidR="000A3ABA" w:rsidRPr="002F7B6B" w:rsidRDefault="000A3ABA" w:rsidP="00D51ACC">
      <w:pPr>
        <w:keepNext/>
        <w:rPr>
          <w:lang w:val="fr-BE"/>
        </w:rPr>
      </w:pPr>
    </w:p>
    <w:p w14:paraId="4D1EE8B1" w14:textId="77777777" w:rsidR="000A3ABA" w:rsidRPr="002F7B6B" w:rsidRDefault="000A3ABA" w:rsidP="00D51ACC">
      <w:pPr>
        <w:keepNext/>
        <w:ind w:left="567"/>
        <w:rPr>
          <w:b/>
          <w:bCs/>
        </w:rPr>
      </w:pPr>
      <w:r>
        <w:rPr>
          <w:b/>
        </w:rPr>
        <w:t>Het GLB</w:t>
      </w:r>
    </w:p>
    <w:p w14:paraId="35D1BD6C" w14:textId="77777777" w:rsidR="000A3ABA" w:rsidRPr="002F7B6B" w:rsidRDefault="000A3ABA" w:rsidP="00D51ACC">
      <w:pPr>
        <w:keepNext/>
        <w:rPr>
          <w:lang w:val="fr-BE"/>
        </w:rPr>
      </w:pPr>
    </w:p>
    <w:p w14:paraId="4A5C9A05" w14:textId="77777777" w:rsidR="000A3ABA" w:rsidRPr="002F7B6B" w:rsidRDefault="000A3ABA" w:rsidP="00D51ACC">
      <w:pPr>
        <w:pStyle w:val="Heading2"/>
        <w:keepNext/>
        <w:numPr>
          <w:ilvl w:val="1"/>
          <w:numId w:val="2"/>
        </w:numPr>
      </w:pPr>
      <w:r>
        <w:t>Met het oog op de grote golf van pensioneringen in de landbouwsector, die in de loop der jaren nog verder zal toenemen, is het dringend noodzakelijk om vooral jonge mensen sterke stimulansen te bieden om zich in de landbouw te vestigen. Naast de noodzakelijke veiligstelling van de Europese begroting voor generatievernieuwing tot 6 % van de GLB-begroting, die gebaseerd moet zijn op de behoeften, is het EESC van mening dat de volgende programmering van het GLB moet leiden tot een consolidatie van de bestaande instrumenten en een verbetering van hun complementariteit</w:t>
      </w:r>
      <w:r w:rsidRPr="00CB2666">
        <w:rPr>
          <w:rStyle w:val="FootnoteReference"/>
          <w:szCs w:val="24"/>
          <w:lang w:val="fr-BE"/>
        </w:rPr>
        <w:footnoteReference w:id="10"/>
      </w:r>
      <w:r>
        <w:t>, met het oog op:</w:t>
      </w:r>
    </w:p>
    <w:p w14:paraId="5D8D9E16" w14:textId="77777777" w:rsidR="000A3ABA" w:rsidRPr="002F7B6B" w:rsidRDefault="000A3ABA" w:rsidP="00D51ACC">
      <w:pPr>
        <w:pStyle w:val="ListParagraph"/>
        <w:keepNext/>
        <w:spacing w:after="0" w:line="288" w:lineRule="auto"/>
        <w:ind w:left="0"/>
        <w:contextualSpacing w:val="0"/>
        <w:jc w:val="both"/>
        <w:rPr>
          <w:rFonts w:ascii="Times New Roman" w:hAnsi="Times New Roman" w:cs="Times New Roman"/>
          <w:lang w:val="fr-BE"/>
        </w:rPr>
      </w:pPr>
    </w:p>
    <w:p w14:paraId="1CF69DE4" w14:textId="77777777" w:rsidR="000A3ABA" w:rsidRPr="002F7B6B" w:rsidRDefault="000A3ABA" w:rsidP="00D51ACC">
      <w:pPr>
        <w:pStyle w:val="ListParagraph"/>
        <w:keepNext/>
        <w:numPr>
          <w:ilvl w:val="0"/>
          <w:numId w:val="5"/>
        </w:numPr>
        <w:spacing w:after="0" w:line="288" w:lineRule="auto"/>
        <w:ind w:left="1134" w:hanging="567"/>
        <w:contextualSpacing w:val="0"/>
        <w:jc w:val="both"/>
        <w:rPr>
          <w:rFonts w:ascii="Times New Roman" w:hAnsi="Times New Roman" w:cs="Times New Roman"/>
        </w:rPr>
      </w:pPr>
      <w:r>
        <w:rPr>
          <w:rFonts w:ascii="Times New Roman" w:hAnsi="Times New Roman"/>
        </w:rPr>
        <w:t>het basisbeginsel om dit percentage van 6 % verplicht te stellen en er een minimumwaarde van te maken;</w:t>
      </w:r>
    </w:p>
    <w:p w14:paraId="3C13FCE2" w14:textId="77777777" w:rsidR="000A3ABA" w:rsidRPr="002F7B6B" w:rsidRDefault="000A3ABA" w:rsidP="00D51ACC">
      <w:pPr>
        <w:pStyle w:val="ListParagraph"/>
        <w:numPr>
          <w:ilvl w:val="0"/>
          <w:numId w:val="5"/>
        </w:numPr>
        <w:spacing w:after="0" w:line="288" w:lineRule="auto"/>
        <w:ind w:left="1134" w:hanging="567"/>
        <w:contextualSpacing w:val="0"/>
        <w:jc w:val="both"/>
        <w:rPr>
          <w:rFonts w:ascii="Times New Roman" w:hAnsi="Times New Roman" w:cs="Times New Roman"/>
        </w:rPr>
      </w:pPr>
      <w:r>
        <w:rPr>
          <w:rFonts w:ascii="Times New Roman" w:hAnsi="Times New Roman"/>
        </w:rPr>
        <w:t>de mogelijkheid om kapitaalsubsidies te ontvangen (investeringssteun is namelijk structureler voor landbouwbedrijven dan steun per hectare, en moet worden versterkt);</w:t>
      </w:r>
    </w:p>
    <w:p w14:paraId="65D947C3" w14:textId="77777777" w:rsidR="000A3ABA" w:rsidRPr="002F7B6B" w:rsidRDefault="000A3ABA" w:rsidP="00D51ACC">
      <w:pPr>
        <w:pStyle w:val="ListParagraph"/>
        <w:numPr>
          <w:ilvl w:val="0"/>
          <w:numId w:val="5"/>
        </w:numPr>
        <w:spacing w:after="0" w:line="288" w:lineRule="auto"/>
        <w:ind w:left="1134" w:hanging="567"/>
        <w:contextualSpacing w:val="0"/>
        <w:jc w:val="both"/>
        <w:rPr>
          <w:rFonts w:ascii="Times New Roman" w:hAnsi="Times New Roman" w:cs="Times New Roman"/>
        </w:rPr>
      </w:pPr>
      <w:r>
        <w:rPr>
          <w:rFonts w:ascii="Times New Roman" w:hAnsi="Times New Roman"/>
        </w:rPr>
        <w:t>de verhoging van het bedrag van de aanvullende inkomenssteun voor jonge landbouwers om een minimuminkomen te garanderen dat het mogelijk maakt om risico’s te nemen en investeringen te doen;</w:t>
      </w:r>
    </w:p>
    <w:p w14:paraId="5BA2DFA0" w14:textId="77777777" w:rsidR="000A3ABA" w:rsidRPr="002F7B6B" w:rsidRDefault="000A3ABA" w:rsidP="00D51ACC">
      <w:pPr>
        <w:pStyle w:val="ListParagraph"/>
        <w:numPr>
          <w:ilvl w:val="0"/>
          <w:numId w:val="5"/>
        </w:numPr>
        <w:spacing w:after="0" w:line="288" w:lineRule="auto"/>
        <w:ind w:left="1134" w:hanging="567"/>
        <w:contextualSpacing w:val="0"/>
        <w:jc w:val="both"/>
        <w:rPr>
          <w:rFonts w:ascii="Times New Roman" w:hAnsi="Times New Roman" w:cs="Times New Roman"/>
        </w:rPr>
      </w:pPr>
      <w:r>
        <w:rPr>
          <w:rFonts w:ascii="Times New Roman" w:hAnsi="Times New Roman"/>
        </w:rPr>
        <w:t>de verhoging van het bedrag van de vestigingssteun (of subsidies voor jonge landbouwers) om ervoor te zorgen dat projecten levensvatbaar, leefbaar, duurzaam en overdraagbaar zijn;</w:t>
      </w:r>
    </w:p>
    <w:p w14:paraId="1269EA86" w14:textId="77777777" w:rsidR="000A3ABA" w:rsidRPr="002F7B6B" w:rsidRDefault="000A3ABA" w:rsidP="00D51ACC">
      <w:pPr>
        <w:pStyle w:val="ListParagraph"/>
        <w:numPr>
          <w:ilvl w:val="0"/>
          <w:numId w:val="5"/>
        </w:numPr>
        <w:spacing w:after="0" w:line="288" w:lineRule="auto"/>
        <w:ind w:left="1134" w:hanging="567"/>
        <w:contextualSpacing w:val="0"/>
        <w:jc w:val="both"/>
        <w:rPr>
          <w:rFonts w:ascii="Times New Roman" w:hAnsi="Times New Roman" w:cs="Times New Roman"/>
        </w:rPr>
      </w:pPr>
      <w:r>
        <w:rPr>
          <w:rFonts w:ascii="Times New Roman" w:hAnsi="Times New Roman"/>
        </w:rPr>
        <w:t>de menselijke ondersteuning van cedenten tijdens overdrachten;</w:t>
      </w:r>
    </w:p>
    <w:p w14:paraId="0456D1A7" w14:textId="77777777" w:rsidR="000A3ABA" w:rsidRPr="002F7B6B" w:rsidRDefault="000A3ABA" w:rsidP="00D51ACC">
      <w:pPr>
        <w:pStyle w:val="ListParagraph"/>
        <w:numPr>
          <w:ilvl w:val="0"/>
          <w:numId w:val="5"/>
        </w:numPr>
        <w:spacing w:after="0" w:line="288" w:lineRule="auto"/>
        <w:ind w:left="1134" w:hanging="567"/>
        <w:jc w:val="both"/>
        <w:rPr>
          <w:rFonts w:ascii="Times New Roman" w:hAnsi="Times New Roman" w:cs="Times New Roman"/>
        </w:rPr>
      </w:pPr>
      <w:r>
        <w:rPr>
          <w:rFonts w:ascii="Times New Roman" w:hAnsi="Times New Roman"/>
        </w:rPr>
        <w:t>invoering van een beginsel van “minimumomzet”, dat door de lidstaten moet worden vastgesteld en dat essentieel is om de activiteit van de toekomstige exploitant veilig te stellen;</w:t>
      </w:r>
    </w:p>
    <w:p w14:paraId="11B5A546" w14:textId="77777777" w:rsidR="000A3ABA" w:rsidRPr="002F7B6B" w:rsidRDefault="000A3ABA" w:rsidP="00D51ACC">
      <w:pPr>
        <w:pStyle w:val="ListParagraph"/>
        <w:numPr>
          <w:ilvl w:val="0"/>
          <w:numId w:val="5"/>
        </w:numPr>
        <w:spacing w:after="0" w:line="288" w:lineRule="auto"/>
        <w:ind w:left="1134" w:hanging="567"/>
        <w:contextualSpacing w:val="0"/>
        <w:jc w:val="both"/>
        <w:rPr>
          <w:rFonts w:ascii="Times New Roman" w:hAnsi="Times New Roman" w:cs="Times New Roman"/>
        </w:rPr>
      </w:pPr>
      <w:r>
        <w:rPr>
          <w:rFonts w:ascii="Times New Roman" w:hAnsi="Times New Roman"/>
        </w:rPr>
        <w:t>het betrekken van jonge landbouwers bij het beheer van het GLB.</w:t>
      </w:r>
    </w:p>
    <w:p w14:paraId="00922B5A" w14:textId="77777777" w:rsidR="000A3ABA" w:rsidRPr="002F7B6B" w:rsidRDefault="000A3ABA" w:rsidP="00D51ACC">
      <w:pPr>
        <w:rPr>
          <w:lang w:val="fr-BE"/>
        </w:rPr>
      </w:pPr>
    </w:p>
    <w:p w14:paraId="0295C2A9" w14:textId="77777777" w:rsidR="000A3ABA" w:rsidRPr="002F7B6B" w:rsidRDefault="000A3ABA" w:rsidP="00B60914">
      <w:pPr>
        <w:pStyle w:val="Heading2"/>
        <w:keepNext/>
        <w:keepLines/>
        <w:numPr>
          <w:ilvl w:val="1"/>
          <w:numId w:val="2"/>
        </w:numPr>
      </w:pPr>
      <w:r>
        <w:lastRenderedPageBreak/>
        <w:t>Daarnaast herinnert het EESC aan het belang van ondersteuning op het gebied van risicobeheer vanwege de verschillende economische, geopolitieke, gezondheids- en klimaatfactoren die de landbouwsector onder druk zetten en een direct effect hebben op de productiecapaciteit. Het GLB is een essentieel instrument om de inkomsten en productie veilig te stellen. Het moet risico’s helpen voorkomen door te voorzien in de financiering van preventie- en beschermingsmaatregelen, en verliezen als gevolg van klimaat-, gezondheids-, milieu- en economische risico’s en verschijnselen te compenseren.</w:t>
      </w:r>
    </w:p>
    <w:p w14:paraId="46599241" w14:textId="77777777" w:rsidR="000A3ABA" w:rsidRPr="002F7B6B" w:rsidRDefault="000A3ABA" w:rsidP="00D51ACC">
      <w:pPr>
        <w:rPr>
          <w:lang w:val="fr-BE"/>
        </w:rPr>
      </w:pPr>
    </w:p>
    <w:p w14:paraId="754CAA2D" w14:textId="77777777" w:rsidR="000A3ABA" w:rsidRPr="002F7B6B" w:rsidRDefault="000A3ABA" w:rsidP="00D51ACC">
      <w:pPr>
        <w:pStyle w:val="Heading2"/>
        <w:numPr>
          <w:ilvl w:val="1"/>
          <w:numId w:val="2"/>
        </w:numPr>
      </w:pPr>
      <w:r>
        <w:t>Verder is het volgens het EESC belangrijk ervoor te zorgen dat de lidstaten meer en beter gebruikmaken van de mogelijkheid om tot 3 % van de aan een landbouwer te betalen rechtstreekse betalingen toe te wijzen aan de bijdrage van de landbouwer aan een risicobeheersinstrument. Dit zou de onderlinge landbouwfondsen voor initiatieven op het gebied van gezondheids- en milieurisico’s verbeteren</w:t>
      </w:r>
      <w:r w:rsidRPr="00CB2666">
        <w:rPr>
          <w:rStyle w:val="FootnoteReference"/>
          <w:szCs w:val="24"/>
          <w:lang w:val="fr-BE"/>
        </w:rPr>
        <w:footnoteReference w:id="11"/>
      </w:r>
      <w:r>
        <w:t>.</w:t>
      </w:r>
    </w:p>
    <w:p w14:paraId="19297AC8" w14:textId="77777777" w:rsidR="000A3ABA" w:rsidRPr="002F7B6B" w:rsidRDefault="000A3ABA" w:rsidP="00D51ACC">
      <w:pPr>
        <w:pStyle w:val="ListParagraph"/>
        <w:spacing w:after="0" w:line="288" w:lineRule="auto"/>
        <w:ind w:left="0"/>
        <w:contextualSpacing w:val="0"/>
        <w:rPr>
          <w:rFonts w:ascii="Times New Roman" w:hAnsi="Times New Roman" w:cs="Times New Roman"/>
          <w:lang w:val="fr-BE"/>
        </w:rPr>
      </w:pPr>
    </w:p>
    <w:p w14:paraId="67581D00" w14:textId="77777777" w:rsidR="000A3ABA" w:rsidRPr="002F7B6B" w:rsidRDefault="000A3ABA" w:rsidP="00D51ACC">
      <w:pPr>
        <w:pStyle w:val="Heading2"/>
        <w:numPr>
          <w:ilvl w:val="1"/>
          <w:numId w:val="2"/>
        </w:numPr>
      </w:pPr>
      <w:r>
        <w:t>Tot slot steunt het EESC de verhoging van de crisisreserve voor de landbouw op EU-niveau, als een coherent Europees instrument voor crisisbeheersing</w:t>
      </w:r>
      <w:r w:rsidRPr="002F7B6B">
        <w:rPr>
          <w:rStyle w:val="FootnoteReference"/>
          <w:sz w:val="22"/>
          <w:lang w:val="fr-BE"/>
        </w:rPr>
        <w:footnoteReference w:id="12"/>
      </w:r>
      <w:r>
        <w:t>.</w:t>
      </w:r>
    </w:p>
    <w:p w14:paraId="3A5D7ABE" w14:textId="77777777" w:rsidR="000A3ABA" w:rsidRPr="002F7B6B" w:rsidRDefault="000A3ABA" w:rsidP="00D51ACC">
      <w:pPr>
        <w:rPr>
          <w:lang w:val="fr-BE"/>
        </w:rPr>
      </w:pPr>
    </w:p>
    <w:p w14:paraId="2F3A9A86" w14:textId="77777777" w:rsidR="000A3ABA" w:rsidRPr="002F7B6B" w:rsidRDefault="000A3ABA" w:rsidP="00D51ACC">
      <w:pPr>
        <w:pStyle w:val="ListParagraph"/>
        <w:keepNext/>
        <w:spacing w:after="0" w:line="288" w:lineRule="auto"/>
        <w:ind w:left="567"/>
        <w:contextualSpacing w:val="0"/>
        <w:rPr>
          <w:rFonts w:ascii="Times New Roman" w:hAnsi="Times New Roman" w:cs="Times New Roman"/>
          <w:b/>
          <w:bCs/>
        </w:rPr>
      </w:pPr>
      <w:r>
        <w:rPr>
          <w:rFonts w:ascii="Times New Roman" w:hAnsi="Times New Roman"/>
          <w:b/>
        </w:rPr>
        <w:t>De bepalingen van de GMO en andere nationale regelgeving</w:t>
      </w:r>
    </w:p>
    <w:p w14:paraId="7646D5CD" w14:textId="77777777" w:rsidR="000A3ABA" w:rsidRPr="002F7B6B" w:rsidRDefault="000A3ABA" w:rsidP="00D51ACC">
      <w:pPr>
        <w:pStyle w:val="ListParagraph"/>
        <w:keepNext/>
        <w:spacing w:after="0" w:line="288" w:lineRule="auto"/>
        <w:ind w:left="0"/>
        <w:contextualSpacing w:val="0"/>
        <w:rPr>
          <w:rFonts w:ascii="Times New Roman" w:hAnsi="Times New Roman" w:cs="Times New Roman"/>
          <w:lang w:val="fr-BE"/>
        </w:rPr>
      </w:pPr>
    </w:p>
    <w:p w14:paraId="1685127C" w14:textId="77777777" w:rsidR="000A3ABA" w:rsidRPr="002F7B6B" w:rsidRDefault="000A3ABA" w:rsidP="00D51ACC">
      <w:pPr>
        <w:pStyle w:val="Heading2"/>
        <w:keepNext/>
        <w:numPr>
          <w:ilvl w:val="1"/>
          <w:numId w:val="2"/>
        </w:numPr>
      </w:pPr>
      <w:r>
        <w:t>Het EESC wijst nogmaals op het cruciale belang van contracten en is ingenomen met de herziening van de GMO-regels in oktober 2025, waardoor contracten tussen producenten en kopers in de EU verplicht worden gesteld: een essentiële maatregel voor het herstel van het evenwicht in de handelsbetrekkingen binnen sectoren (met uitzondering van de graansector, die onderhevig is aan zeer volatiele wereldmarkten). Deze hervorming, die is gebaseerd op de doorberekening van productiekosten en de versterking van collectieve onderhandelingen</w:t>
      </w:r>
      <w:r w:rsidRPr="009872E4">
        <w:rPr>
          <w:rStyle w:val="FootnoteReference"/>
          <w:szCs w:val="24"/>
          <w:lang w:val="fr-BE"/>
        </w:rPr>
        <w:footnoteReference w:id="13"/>
      </w:r>
      <w:r>
        <w:t>, strookt met nationale benaderingen zoals de Franse EGAlim-wetten en de Spaanse wet op de voedselketen.</w:t>
      </w:r>
    </w:p>
    <w:p w14:paraId="0A22E003" w14:textId="77777777" w:rsidR="000A3ABA" w:rsidRPr="002F7B6B" w:rsidRDefault="000A3ABA" w:rsidP="00D51ACC">
      <w:pPr>
        <w:rPr>
          <w:lang w:val="fr-BE"/>
        </w:rPr>
      </w:pPr>
    </w:p>
    <w:p w14:paraId="76F89912" w14:textId="77777777" w:rsidR="000A3ABA" w:rsidRPr="002F7B6B" w:rsidRDefault="000A3ABA" w:rsidP="00D51ACC">
      <w:pPr>
        <w:pStyle w:val="Heading2"/>
        <w:numPr>
          <w:ilvl w:val="1"/>
          <w:numId w:val="2"/>
        </w:numPr>
      </w:pPr>
      <w:r>
        <w:t>Het EESC benadrukt ook de rol van coöperaties en producentenorganisaties als essentiële toegangspunten voor producenten, zodat deze toegang krijgen tot collectieve onderhandelingen en contractuele overeenkomsten. Voor lidstaten waar deze organisaties onvoldoende ontwikkeld zijn, bepleit het EESC financiële steun in dit verband.</w:t>
      </w:r>
    </w:p>
    <w:p w14:paraId="3A153A68" w14:textId="77777777" w:rsidR="000A3ABA" w:rsidRPr="002F7B6B" w:rsidRDefault="000A3ABA" w:rsidP="00D51ACC">
      <w:pPr>
        <w:rPr>
          <w:lang w:val="fr-BE"/>
        </w:rPr>
      </w:pPr>
    </w:p>
    <w:p w14:paraId="5B6E6CCA" w14:textId="77777777" w:rsidR="000A3ABA" w:rsidRPr="002F7B6B" w:rsidRDefault="000A3ABA" w:rsidP="00D51ACC">
      <w:pPr>
        <w:keepNext/>
        <w:ind w:left="567"/>
        <w:rPr>
          <w:b/>
          <w:bCs/>
        </w:rPr>
      </w:pPr>
      <w:r>
        <w:rPr>
          <w:b/>
        </w:rPr>
        <w:t>Financiële producten</w:t>
      </w:r>
    </w:p>
    <w:p w14:paraId="36506663" w14:textId="77777777" w:rsidR="000A3ABA" w:rsidRPr="002F7B6B" w:rsidRDefault="000A3ABA" w:rsidP="00D51ACC">
      <w:pPr>
        <w:keepNext/>
        <w:rPr>
          <w:lang w:val="fr-BE"/>
        </w:rPr>
      </w:pPr>
    </w:p>
    <w:p w14:paraId="4574B81C" w14:textId="3B222D80" w:rsidR="000A3ABA" w:rsidRPr="002F7B6B" w:rsidRDefault="000A3ABA" w:rsidP="00D51ACC">
      <w:pPr>
        <w:pStyle w:val="Heading2"/>
        <w:keepNext/>
        <w:numPr>
          <w:ilvl w:val="1"/>
          <w:numId w:val="2"/>
        </w:numPr>
      </w:pPr>
      <w:r>
        <w:t>Het EESC dringt erop aan de investeringscapaciteit van landbouwers, die essentieel is voor hun vestiging, te ondersteunen met eenvoudige en aangepaste financiële instrumenten zonder buitensporige administratieve lasten, in samenhang met financiële producten die door banken maar ook door andere partijen worden aangeboden (subsidies, investeringsfondsen, oproepen tot het indienen van blijken van belangstelling, oproepen tot het indienen van projecten enz.)</w:t>
      </w:r>
      <w:r w:rsidRPr="00CB2666">
        <w:rPr>
          <w:rStyle w:val="FootnoteReference"/>
          <w:szCs w:val="24"/>
          <w:lang w:val="fr-BE"/>
        </w:rPr>
        <w:footnoteReference w:id="14"/>
      </w:r>
      <w:r>
        <w:t xml:space="preserve">. Dit </w:t>
      </w:r>
      <w:r>
        <w:lastRenderedPageBreak/>
        <w:t>zou stroken met het voorstel van de Commissie om samen met de EIB te werken aan de ontwikkeling van garantie- of rentesubsidieregelingen. Het EESC wil er niettemin op wijzen dat dit soort financiële producten de impact van de uitdagingen voor landbouwers weliswaar kan verzachten, maar dat het belangrijk is om een gecombineerde aanpak te hanteren met een reeks hefbomen die kunnen worden ingezet, waaronder toegang tot financiering.</w:t>
      </w:r>
    </w:p>
    <w:p w14:paraId="29C7E357" w14:textId="77777777" w:rsidR="000A3ABA" w:rsidRPr="002F7B6B" w:rsidRDefault="000A3ABA" w:rsidP="00D51ACC">
      <w:pPr>
        <w:rPr>
          <w:lang w:val="fr-BE"/>
        </w:rPr>
      </w:pPr>
    </w:p>
    <w:p w14:paraId="746939EC" w14:textId="77777777" w:rsidR="000A3ABA" w:rsidRPr="002F7B6B" w:rsidRDefault="000A3ABA" w:rsidP="00D51ACC">
      <w:pPr>
        <w:pStyle w:val="Heading1"/>
        <w:keepNext/>
        <w:numPr>
          <w:ilvl w:val="0"/>
          <w:numId w:val="2"/>
        </w:numPr>
        <w:rPr>
          <w:b/>
          <w:bCs/>
        </w:rPr>
      </w:pPr>
      <w:r>
        <w:rPr>
          <w:b/>
        </w:rPr>
        <w:t>Toegang tot land: de toegang tot landbouwgrond behouden en vergemakkelijken</w:t>
      </w:r>
    </w:p>
    <w:p w14:paraId="03E01138" w14:textId="77777777" w:rsidR="000A3ABA" w:rsidRPr="002F7B6B" w:rsidRDefault="000A3ABA" w:rsidP="00D51ACC">
      <w:pPr>
        <w:pStyle w:val="ListParagraph"/>
        <w:keepNext/>
        <w:spacing w:after="0" w:line="288" w:lineRule="auto"/>
        <w:ind w:left="0"/>
        <w:contextualSpacing w:val="0"/>
        <w:jc w:val="both"/>
        <w:rPr>
          <w:rFonts w:ascii="Times New Roman" w:hAnsi="Times New Roman" w:cs="Times New Roman"/>
          <w:lang w:val="fr-BE"/>
        </w:rPr>
      </w:pPr>
    </w:p>
    <w:p w14:paraId="460135D5" w14:textId="77777777" w:rsidR="000A3ABA" w:rsidRPr="002F7B6B" w:rsidRDefault="000A3ABA" w:rsidP="00D51ACC">
      <w:pPr>
        <w:pStyle w:val="Heading2"/>
        <w:keepNext/>
      </w:pPr>
      <w:r>
        <w:t>Met het oog op generatievernieuwing en de voedselsoevereiniteit is het voor de instandhouding van ons Europese landbouwmodel van essentieel belang om de toegang tot landbouwgrond te behouden en vergemakkelijken. Zoals de vertegenwoordiging van de Commissie in Frankrijk opmerkt: “</w:t>
      </w:r>
      <w:r>
        <w:rPr>
          <w:i/>
        </w:rPr>
        <w:t>terwijl veel oudere landbouwers eigenaar zijn van hun grond, zijn jongere generaties vaak aangewezen op pacht en bewerken zij ongeveer 15 miljoen hectare als pachter, tegenover 10 miljoen hectare als eigenaar. Toegang tot land (...) blijft een groot obstakel voor jonge boeren”</w:t>
      </w:r>
      <w:r w:rsidRPr="636240A4">
        <w:rPr>
          <w:rStyle w:val="FootnoteReference"/>
        </w:rPr>
        <w:footnoteReference w:id="15"/>
      </w:r>
      <w:r>
        <w:rPr>
          <w:i/>
        </w:rPr>
        <w:t>.</w:t>
      </w:r>
    </w:p>
    <w:p w14:paraId="377B17D4" w14:textId="77777777" w:rsidR="000A3ABA" w:rsidRPr="002F7B6B" w:rsidRDefault="000A3ABA" w:rsidP="00D51ACC">
      <w:pPr>
        <w:rPr>
          <w:lang w:val="fr-BE"/>
        </w:rPr>
      </w:pPr>
    </w:p>
    <w:p w14:paraId="084DE5A1" w14:textId="77777777" w:rsidR="000A3ABA" w:rsidRPr="00B012EB" w:rsidRDefault="000A3ABA" w:rsidP="00D51ACC">
      <w:pPr>
        <w:pStyle w:val="Heading2"/>
        <w:numPr>
          <w:ilvl w:val="1"/>
          <w:numId w:val="2"/>
        </w:numPr>
      </w:pPr>
      <w:r>
        <w:t>Niettemin blijft het voor het EESC belangrijk om ook de toegang tot pachtgrond te vergemakkelijken, met name via fiscale stimulansen voor eigenaren die land aan jonge landbouwers verpachten. Deze vrijstelling zou ook moeten gelden voor jonge landbouwers en voor landbouwers die hun bedrijf overdragen aan jongeren, gedurende de eerste vijf jaar na de overdracht. Het Comité wijst op de doeltreffendheid van langlopende pachtcontracten, die in bepaalde lidstaten, zoals Frankrijk, bijzonder goed werken. Het steunt het voorstel van de Commissie om een Europese waarnemingspost voor grond op te richten om de transparantie te verbeteren, beleid te verduidelijken, speculatie te voorkomen en de toegang tot grond voor nieuwe landbouwers te vergemakkelijken</w:t>
      </w:r>
      <w:r w:rsidRPr="009872E4">
        <w:rPr>
          <w:rStyle w:val="FootnoteReference"/>
          <w:szCs w:val="24"/>
          <w:lang w:val="fr-BE"/>
        </w:rPr>
        <w:footnoteReference w:id="16"/>
      </w:r>
      <w:r>
        <w:t>.</w:t>
      </w:r>
    </w:p>
    <w:p w14:paraId="2F6EFB26" w14:textId="77777777" w:rsidR="000A3ABA" w:rsidRPr="00B012EB" w:rsidRDefault="000A3ABA" w:rsidP="00D51ACC">
      <w:pPr>
        <w:rPr>
          <w:lang w:val="fr-BE"/>
        </w:rPr>
      </w:pPr>
    </w:p>
    <w:p w14:paraId="4FA5BA58" w14:textId="77777777" w:rsidR="000A3ABA" w:rsidRPr="002F7B6B" w:rsidRDefault="000A3ABA" w:rsidP="00D51ACC">
      <w:pPr>
        <w:pStyle w:val="Heading2"/>
        <w:numPr>
          <w:ilvl w:val="1"/>
          <w:numId w:val="2"/>
        </w:numPr>
      </w:pPr>
      <w:r>
        <w:t>Het EESC wijst ook op de cruciale rol van de SAFERs (“sociétés d’aménagement foncier et d’établissement rural”): particuliere bedrijven met een publieke taak die de toegang tot landbouwgrond regelen. Bij de verkoop van grond kan een SAFER de uiteindelijke koper kiezen en zelfs de verkoopprijs herzien. Hierdoor blijft de vestiging van jonge landbouwers een belangrijke factor bij de toewijzing of teruggave van land</w:t>
      </w:r>
      <w:r w:rsidRPr="00CB2666">
        <w:rPr>
          <w:rStyle w:val="FootnoteReference"/>
          <w:szCs w:val="24"/>
          <w:lang w:val="fr-BE"/>
        </w:rPr>
        <w:footnoteReference w:id="17"/>
      </w:r>
      <w:r>
        <w:t>.</w:t>
      </w:r>
    </w:p>
    <w:p w14:paraId="23EA9E22" w14:textId="77777777" w:rsidR="000A3ABA" w:rsidRPr="002F7B6B" w:rsidRDefault="000A3ABA" w:rsidP="00D51ACC">
      <w:pPr>
        <w:ind w:left="567"/>
        <w:rPr>
          <w:lang w:val="fr-BE"/>
        </w:rPr>
      </w:pPr>
    </w:p>
    <w:p w14:paraId="7AC141DC" w14:textId="77777777" w:rsidR="000A3ABA" w:rsidRPr="002F7B6B" w:rsidRDefault="000A3ABA" w:rsidP="00D51ACC">
      <w:pPr>
        <w:pStyle w:val="Heading2"/>
        <w:numPr>
          <w:ilvl w:val="1"/>
          <w:numId w:val="2"/>
        </w:numPr>
      </w:pPr>
      <w:r>
        <w:t>Er kunnen doeltreffende overheidsmechanismen worden ingevoerd om de toegang tot landbouwgrond te vergemakkelijken, met name door verlaten of onderbenutte grond in kaart te brengen en in gebruik te nemen, door programma’s voor de overdracht van grond tussen generaties aan te moedigen en door transparante instrumenten te creëren om vraag en aanbod met betrekking tot grond beter op elkaar af te stemmen. Het is van essentieel belang om doeltreffende toegang tot land te garanderen, zowel in economisch opzicht als in termen van kwaliteit, omvang en productiecapaciteit, zodat jonge en professionele landbouwers levensvatbare en duurzame landbouwprojecten kunnen opzetten.</w:t>
      </w:r>
    </w:p>
    <w:p w14:paraId="5956B4ED" w14:textId="77777777" w:rsidR="000A3ABA" w:rsidRPr="002F7B6B" w:rsidRDefault="000A3ABA" w:rsidP="00D51ACC">
      <w:pPr>
        <w:pStyle w:val="Heading1"/>
        <w:keepNext/>
        <w:keepLines/>
        <w:numPr>
          <w:ilvl w:val="0"/>
          <w:numId w:val="2"/>
        </w:numPr>
        <w:rPr>
          <w:b/>
          <w:bCs/>
        </w:rPr>
      </w:pPr>
      <w:r>
        <w:rPr>
          <w:b/>
        </w:rPr>
        <w:lastRenderedPageBreak/>
        <w:t>Toegang tot een redelijke levensstandaard in plattelandsgebieden</w:t>
      </w:r>
    </w:p>
    <w:p w14:paraId="6E67E021" w14:textId="77777777" w:rsidR="000A3ABA" w:rsidRPr="002F7B6B" w:rsidRDefault="000A3ABA" w:rsidP="00D51ACC">
      <w:pPr>
        <w:pStyle w:val="ListParagraph"/>
        <w:keepNext/>
        <w:keepLines/>
        <w:spacing w:after="0" w:line="288" w:lineRule="auto"/>
        <w:ind w:left="0"/>
        <w:contextualSpacing w:val="0"/>
        <w:jc w:val="both"/>
        <w:rPr>
          <w:rFonts w:ascii="Times New Roman" w:hAnsi="Times New Roman" w:cs="Times New Roman"/>
          <w:lang w:val="fr-BE"/>
        </w:rPr>
      </w:pPr>
    </w:p>
    <w:p w14:paraId="220E51BE" w14:textId="77777777" w:rsidR="000A3ABA" w:rsidRPr="002F7B6B" w:rsidRDefault="000A3ABA" w:rsidP="00D51ACC">
      <w:pPr>
        <w:pStyle w:val="Heading2"/>
        <w:keepNext/>
        <w:numPr>
          <w:ilvl w:val="1"/>
          <w:numId w:val="2"/>
        </w:numPr>
      </w:pPr>
      <w:r>
        <w:t>Plattelandsgebieden hebben veel troeven, hulpbronnen en mogelijkheden. Toch beperkt het maatschappelijke debat zich te vaak tot kwesties als natuur, milieu en levenskwaliteit, waardoor het productiepotentieel, de projecteigenaren en de ondernemers van plattelandsgebieden naar de achtergrond verdwijnen. Het EESC steunt en roept op tot voortzetting van de “Langetermijnvisie voor de plattelandsgebieden van de EU tot 2040”, waarin met name maatregelen worden voorgesteld om het beleid en de steun van de Unie voor plattelandsgebieden in de toekomst te versterken.</w:t>
      </w:r>
    </w:p>
    <w:p w14:paraId="1A62B453" w14:textId="77777777" w:rsidR="000A3ABA" w:rsidRPr="002F7B6B" w:rsidRDefault="000A3ABA" w:rsidP="00D51ACC">
      <w:pPr>
        <w:pStyle w:val="ListParagraph"/>
        <w:spacing w:after="0" w:line="288" w:lineRule="auto"/>
        <w:ind w:left="0"/>
        <w:contextualSpacing w:val="0"/>
        <w:jc w:val="both"/>
        <w:rPr>
          <w:rFonts w:ascii="Times New Roman" w:hAnsi="Times New Roman" w:cs="Times New Roman"/>
          <w:lang w:val="fr-BE"/>
        </w:rPr>
      </w:pPr>
    </w:p>
    <w:p w14:paraId="57ACA6DF" w14:textId="77777777" w:rsidR="000A3ABA" w:rsidRPr="002F7B6B" w:rsidRDefault="000A3ABA" w:rsidP="00D51ACC">
      <w:pPr>
        <w:pStyle w:val="Heading2"/>
        <w:numPr>
          <w:ilvl w:val="1"/>
          <w:numId w:val="2"/>
        </w:numPr>
      </w:pPr>
      <w:r>
        <w:t>Plattelandsontwikkeling kan op lange termijn alleen duurzaam zijn als landbouwproducenten daarin een sleutelrol spelen. Hiervoor zijn banen nodig die gebaseerd zijn op goed georganiseerde arbeidsverhoudingen en echte werkgelegenheid. Het EESC dringt aan op belastingvoordelen voor bedrijven die diensten aanbieden, daar zij een flinke bijdrage leveren aan de werkgelegenheid in de regio’s.</w:t>
      </w:r>
    </w:p>
    <w:p w14:paraId="158AA73C" w14:textId="77777777" w:rsidR="000A3ABA" w:rsidRPr="002F7B6B" w:rsidRDefault="000A3ABA" w:rsidP="00D51ACC">
      <w:pPr>
        <w:rPr>
          <w:lang w:val="fr-BE"/>
        </w:rPr>
      </w:pPr>
    </w:p>
    <w:p w14:paraId="033E63B2" w14:textId="77777777" w:rsidR="000A3ABA" w:rsidRPr="002F7B6B" w:rsidRDefault="000A3ABA" w:rsidP="00D51ACC">
      <w:pPr>
        <w:pStyle w:val="Heading2"/>
        <w:numPr>
          <w:ilvl w:val="1"/>
          <w:numId w:val="2"/>
        </w:numPr>
      </w:pPr>
      <w:r>
        <w:t>Zoals de Fédération nationale des syndicats d’exploitants agricoles (FNSEA) in Frankrijk opmerkt in het “Manifeste pour des ruralités vivantes” (Manifest voor levendige plattelandsgemeenschappen): “</w:t>
      </w:r>
      <w:r>
        <w:rPr>
          <w:i/>
        </w:rPr>
        <w:t>De hele uitdaging van de sociaal-economische ontwikkeling van plattelandsgebieden ligt in ons collectieve vermogen om individueel in te spelen op de specifieke realiteit van elk gebied. (…). Zowel plattelandsbewoners als stedelingen moeten hun eigen bedrijf kunnen opzetten en ontwikkelen, van hun werk kunnen leven, onafhankelijk zijn, aan de vraag kunnen voldoen en kunnen bijdragen aan de dynamiek en duurzame ontwikkeling van onze gebieden</w:t>
      </w:r>
      <w:r>
        <w:t>”</w:t>
      </w:r>
      <w:r w:rsidRPr="00CB2666">
        <w:rPr>
          <w:rStyle w:val="FootnoteReference"/>
          <w:szCs w:val="24"/>
          <w:lang w:val="fr-BE"/>
        </w:rPr>
        <w:footnoteReference w:id="18"/>
      </w:r>
      <w:r>
        <w:t>.</w:t>
      </w:r>
    </w:p>
    <w:p w14:paraId="0B834E4D" w14:textId="77777777" w:rsidR="000A3ABA" w:rsidRPr="002F7B6B" w:rsidRDefault="000A3ABA" w:rsidP="00D51ACC">
      <w:pPr>
        <w:rPr>
          <w:lang w:val="fr-BE"/>
        </w:rPr>
      </w:pPr>
    </w:p>
    <w:p w14:paraId="475FA103" w14:textId="77777777" w:rsidR="000A3ABA" w:rsidRPr="002F7B6B" w:rsidRDefault="000A3ABA" w:rsidP="00B60914">
      <w:pPr>
        <w:pStyle w:val="Heading2"/>
        <w:widowControl w:val="0"/>
        <w:numPr>
          <w:ilvl w:val="1"/>
          <w:numId w:val="2"/>
        </w:numPr>
      </w:pPr>
      <w:r>
        <w:t>Contractuele arbeidsbetrekkingen, voorspelbare arbeidsomstandigheden en een stabiel inkomen zijn in het gemeenschappelijk belang van werknemers, landbouwers, plattelandsgemeenschappen en kwetsbare groepen. Deze sleutelvoorwaarden creëren een stabiel klimaat dat jongere generaties kan aantrekken tot de landbouw en intergenerationele vernieuwing in de sector kan stimuleren. Een inclusieve en alomvattende aanpak is volgens het EESC van belang. Landbouwers hebben te maken met meerdere stressfactoren, moeilijke werktijden en soms met isolement, terwijl de gevolgen voor hun geestelijke gezondheid ernstig kunnen zijn.</w:t>
      </w:r>
    </w:p>
    <w:p w14:paraId="3AB0D409" w14:textId="77777777" w:rsidR="000A3ABA" w:rsidRPr="002F7B6B" w:rsidRDefault="000A3ABA" w:rsidP="00B60914">
      <w:pPr>
        <w:pStyle w:val="ListParagraph"/>
        <w:widowControl w:val="0"/>
        <w:spacing w:after="0" w:line="288" w:lineRule="auto"/>
        <w:ind w:left="0"/>
        <w:contextualSpacing w:val="0"/>
        <w:rPr>
          <w:rFonts w:ascii="Times New Roman" w:hAnsi="Times New Roman" w:cs="Times New Roman"/>
          <w:lang w:val="fr-BE"/>
        </w:rPr>
      </w:pPr>
    </w:p>
    <w:p w14:paraId="2CC333AA" w14:textId="77777777" w:rsidR="000A3ABA" w:rsidRPr="009872E4" w:rsidRDefault="000A3ABA" w:rsidP="00B60914">
      <w:pPr>
        <w:pStyle w:val="Heading2"/>
        <w:widowControl w:val="0"/>
      </w:pPr>
      <w:r>
        <w:t>Plattelandsontwikkeling omvat allerlei verschillende behoeften. Om een redelijke levensstandaard en levenskwaliteit in plattelandsgebieden te garanderen (een essentiële voorwaarde voor generatievernieuwing), maar ook het “recht om te blijven</w:t>
      </w:r>
      <w:r w:rsidRPr="636240A4">
        <w:rPr>
          <w:rStyle w:val="FootnoteReference"/>
        </w:rPr>
        <w:footnoteReference w:id="19"/>
      </w:r>
      <w:r>
        <w:t>”, benadrukt het EESC dat de lidstaten het dagelijks leven gemakkelijker moeten maken door</w:t>
      </w:r>
      <w:r w:rsidRPr="636240A4">
        <w:rPr>
          <w:rStyle w:val="FootnoteReference"/>
        </w:rPr>
        <w:footnoteReference w:id="20"/>
      </w:r>
      <w:r>
        <w:t>:</w:t>
      </w:r>
    </w:p>
    <w:p w14:paraId="740776E3" w14:textId="77777777" w:rsidR="000A3ABA" w:rsidRPr="009872E4" w:rsidRDefault="000A3ABA" w:rsidP="00B60914">
      <w:pPr>
        <w:pStyle w:val="ListParagraph"/>
        <w:keepNext/>
        <w:numPr>
          <w:ilvl w:val="0"/>
          <w:numId w:val="7"/>
        </w:numPr>
        <w:spacing w:after="0" w:line="276" w:lineRule="auto"/>
        <w:ind w:left="1134" w:hanging="567"/>
        <w:contextualSpacing w:val="0"/>
        <w:jc w:val="both"/>
        <w:rPr>
          <w:rFonts w:ascii="Times New Roman" w:hAnsi="Times New Roman" w:cs="Times New Roman"/>
        </w:rPr>
      </w:pPr>
      <w:r>
        <w:rPr>
          <w:rFonts w:ascii="Times New Roman" w:hAnsi="Times New Roman"/>
        </w:rPr>
        <w:lastRenderedPageBreak/>
        <w:t>essentiële diensten en voorzieningen [huisvesting, mobiliteit, kwaliteit en snelheid van de digitale connectiviteit (minimum 100mbit/s) enz.] te versterken om dynamische economische activiteiten te ondersteunen;</w:t>
      </w:r>
    </w:p>
    <w:p w14:paraId="5D68C5D1" w14:textId="77777777" w:rsidR="000A3ABA" w:rsidRPr="009872E4" w:rsidRDefault="000A3ABA" w:rsidP="00B60914">
      <w:pPr>
        <w:pStyle w:val="ListParagraph"/>
        <w:keepNext/>
        <w:numPr>
          <w:ilvl w:val="0"/>
          <w:numId w:val="7"/>
        </w:numPr>
        <w:spacing w:after="0" w:line="276" w:lineRule="auto"/>
        <w:ind w:left="1134" w:hanging="567"/>
        <w:contextualSpacing w:val="0"/>
        <w:jc w:val="both"/>
        <w:rPr>
          <w:rFonts w:ascii="Times New Roman" w:hAnsi="Times New Roman" w:cs="Times New Roman"/>
        </w:rPr>
      </w:pPr>
      <w:r>
        <w:rPr>
          <w:rFonts w:ascii="Times New Roman" w:hAnsi="Times New Roman"/>
        </w:rPr>
        <w:t>het overheidsbeleid aan te passen aan de behoeften van werknemers en ondernemers op het platteland, die vaak minder goed worden bediend dan in stedelijke gebieden;</w:t>
      </w:r>
    </w:p>
    <w:p w14:paraId="1779DDBC" w14:textId="77777777" w:rsidR="000A3ABA" w:rsidRPr="009872E4" w:rsidRDefault="000A3ABA" w:rsidP="00B60914">
      <w:pPr>
        <w:pStyle w:val="ListParagraph"/>
        <w:numPr>
          <w:ilvl w:val="0"/>
          <w:numId w:val="7"/>
        </w:numPr>
        <w:spacing w:after="0" w:line="276" w:lineRule="auto"/>
        <w:ind w:left="1134" w:hanging="567"/>
        <w:contextualSpacing w:val="0"/>
        <w:jc w:val="both"/>
        <w:rPr>
          <w:rFonts w:ascii="Times New Roman" w:hAnsi="Times New Roman" w:cs="Times New Roman"/>
        </w:rPr>
      </w:pPr>
      <w:r>
        <w:rPr>
          <w:rFonts w:ascii="Times New Roman" w:hAnsi="Times New Roman"/>
        </w:rPr>
        <w:t>bestaande diensten te inventariseren en op elkaar af te stemmen om het voor nieuwe landbouwers gemakkelijker te maken om zich in het gebied te vestigen en optimaal gebruik te maken van de voorzieningen (vervoer, gezondheidszorg, verenigingen, winkels) en van overheidsfinanciering;</w:t>
      </w:r>
    </w:p>
    <w:p w14:paraId="393C43F9" w14:textId="77777777" w:rsidR="000A3ABA" w:rsidRPr="002F7B6B" w:rsidRDefault="000A3ABA" w:rsidP="00B60914">
      <w:pPr>
        <w:pStyle w:val="ListParagraph"/>
        <w:numPr>
          <w:ilvl w:val="0"/>
          <w:numId w:val="7"/>
        </w:numPr>
        <w:spacing w:after="0" w:line="276" w:lineRule="auto"/>
        <w:ind w:left="1134" w:hanging="567"/>
        <w:contextualSpacing w:val="0"/>
        <w:jc w:val="both"/>
        <w:rPr>
          <w:rFonts w:ascii="Times New Roman" w:hAnsi="Times New Roman" w:cs="Times New Roman"/>
        </w:rPr>
      </w:pPr>
      <w:r>
        <w:rPr>
          <w:rFonts w:ascii="Times New Roman" w:hAnsi="Times New Roman"/>
        </w:rPr>
        <w:t>de LEADER- en DLAL-programma’s te ondersteunen en te versterken, om op die manier lokale middelen in te zetten op basis van de strategische prioriteiten van elk gebied. Dit houdt ook in dat de instrumenten doelgerichter moeten zijn;</w:t>
      </w:r>
    </w:p>
    <w:p w14:paraId="580876A8" w14:textId="77777777" w:rsidR="000A3ABA" w:rsidRPr="002F7B6B" w:rsidRDefault="000A3ABA" w:rsidP="00B60914">
      <w:pPr>
        <w:pStyle w:val="Style1"/>
        <w:spacing w:line="276" w:lineRule="auto"/>
      </w:pPr>
      <w:r>
        <w:t>door een plattelandstoets uit te voeren bij het ontwerp en de herziening van beleid, zodat dit tegemoetkomt aan de behoeften van mensen die op het platteland wonen en werken.</w:t>
      </w:r>
    </w:p>
    <w:p w14:paraId="57BCE4A5" w14:textId="77777777" w:rsidR="000A3ABA" w:rsidRPr="002F7B6B" w:rsidRDefault="000A3ABA" w:rsidP="00B60914">
      <w:pPr>
        <w:pStyle w:val="ListParagraph"/>
        <w:spacing w:after="0" w:line="276" w:lineRule="auto"/>
        <w:ind w:left="0"/>
        <w:contextualSpacing w:val="0"/>
        <w:jc w:val="both"/>
        <w:rPr>
          <w:rFonts w:ascii="Times New Roman" w:hAnsi="Times New Roman" w:cs="Times New Roman"/>
          <w:lang w:val="fr-BE"/>
        </w:rPr>
      </w:pPr>
    </w:p>
    <w:p w14:paraId="049C7113" w14:textId="77777777" w:rsidR="000A3ABA" w:rsidRPr="002F7B6B" w:rsidRDefault="000A3ABA" w:rsidP="00B60914">
      <w:pPr>
        <w:pStyle w:val="Heading2"/>
        <w:numPr>
          <w:ilvl w:val="1"/>
          <w:numId w:val="2"/>
        </w:numPr>
        <w:spacing w:line="276" w:lineRule="auto"/>
      </w:pPr>
      <w:r>
        <w:t>Voor het EESC is het van essentieel belang dat alle lidstaten beschikken over doeltreffende systemen voor landbouwsteun en vervanging van arbeidskrachten. Sommige hebben al een systeem dat gebaseerd is op de nationale sociale zekerheid. Is dit niet mogelijk, dan moet de Commissie ervoor zorgen dat een dergelijk systeem in het kader van het GLB wordt ingevoerd.</w:t>
      </w:r>
    </w:p>
    <w:p w14:paraId="00AAA54C" w14:textId="77777777" w:rsidR="000A3ABA" w:rsidRPr="002F7B6B" w:rsidRDefault="000A3ABA" w:rsidP="00B60914">
      <w:pPr>
        <w:pStyle w:val="ListParagraph"/>
        <w:spacing w:after="0" w:line="276" w:lineRule="auto"/>
        <w:ind w:left="567"/>
        <w:contextualSpacing w:val="0"/>
        <w:jc w:val="both"/>
        <w:rPr>
          <w:rFonts w:ascii="Times New Roman" w:hAnsi="Times New Roman" w:cs="Times New Roman"/>
          <w:lang w:val="fr-BE"/>
        </w:rPr>
      </w:pPr>
    </w:p>
    <w:p w14:paraId="2D93FB59" w14:textId="77777777" w:rsidR="000A3ABA" w:rsidRPr="002F7B6B" w:rsidRDefault="000A3ABA" w:rsidP="00B60914">
      <w:pPr>
        <w:pStyle w:val="Heading1"/>
        <w:keepNext/>
        <w:numPr>
          <w:ilvl w:val="0"/>
          <w:numId w:val="2"/>
        </w:numPr>
        <w:spacing w:line="276" w:lineRule="auto"/>
        <w:rPr>
          <w:b/>
          <w:bCs/>
        </w:rPr>
      </w:pPr>
      <w:r>
        <w:rPr>
          <w:b/>
        </w:rPr>
        <w:t>Hulp bij opvolging en pensionering</w:t>
      </w:r>
    </w:p>
    <w:p w14:paraId="211E5BA7" w14:textId="77777777" w:rsidR="000A3ABA" w:rsidRPr="002F7B6B" w:rsidRDefault="000A3ABA" w:rsidP="00B60914">
      <w:pPr>
        <w:pStyle w:val="ListParagraph"/>
        <w:keepNext/>
        <w:tabs>
          <w:tab w:val="left" w:pos="6000"/>
        </w:tabs>
        <w:spacing w:after="0" w:line="276" w:lineRule="auto"/>
        <w:ind w:left="0"/>
        <w:contextualSpacing w:val="0"/>
        <w:jc w:val="both"/>
        <w:rPr>
          <w:rFonts w:ascii="Times New Roman" w:hAnsi="Times New Roman" w:cs="Times New Roman"/>
          <w:lang w:val="fr-BE"/>
        </w:rPr>
      </w:pPr>
    </w:p>
    <w:p w14:paraId="24AEDE3D" w14:textId="77777777" w:rsidR="000A3ABA" w:rsidRPr="002F7B6B" w:rsidRDefault="000A3ABA" w:rsidP="00B60914">
      <w:pPr>
        <w:pStyle w:val="Heading2"/>
        <w:widowControl w:val="0"/>
        <w:spacing w:line="276" w:lineRule="auto"/>
      </w:pPr>
      <w:r>
        <w:t>Het is van essentieel belang om de vestiging en overdracht van bedrijven in plattelandsgebieden te vergemakkelijken. De Commissie heeft aangetoond dat de investeringen op bedrijfsniveau toenemen als er een opvolger is gevonden, maar juist afnemen als dat niet het geval is. Volgens het EESC zouden er verschillende maatregelen door de lidstaten moeten worden genomen</w:t>
      </w:r>
      <w:r w:rsidRPr="636240A4">
        <w:rPr>
          <w:rStyle w:val="FootnoteReference"/>
        </w:rPr>
        <w:footnoteReference w:id="21"/>
      </w:r>
      <w:r>
        <w:t>:</w:t>
      </w:r>
    </w:p>
    <w:p w14:paraId="63908DB5" w14:textId="77777777" w:rsidR="000A3ABA" w:rsidRPr="002F7B6B" w:rsidRDefault="000A3ABA" w:rsidP="00B60914">
      <w:pPr>
        <w:keepNext/>
        <w:spacing w:line="276" w:lineRule="auto"/>
        <w:rPr>
          <w:lang w:val="fr-BE"/>
        </w:rPr>
      </w:pPr>
    </w:p>
    <w:p w14:paraId="3B993C26" w14:textId="77777777" w:rsidR="000A3ABA" w:rsidRDefault="000A3ABA" w:rsidP="00B60914">
      <w:pPr>
        <w:pStyle w:val="ListParagraph"/>
        <w:keepNext/>
        <w:numPr>
          <w:ilvl w:val="0"/>
          <w:numId w:val="7"/>
        </w:numPr>
        <w:spacing w:after="0" w:line="276" w:lineRule="auto"/>
        <w:ind w:left="1134" w:hanging="567"/>
        <w:contextualSpacing w:val="0"/>
        <w:jc w:val="both"/>
        <w:rPr>
          <w:rFonts w:ascii="Times New Roman" w:hAnsi="Times New Roman" w:cs="Times New Roman"/>
        </w:rPr>
      </w:pPr>
      <w:r>
        <w:rPr>
          <w:rFonts w:ascii="Times New Roman" w:hAnsi="Times New Roman"/>
        </w:rPr>
        <w:t>de administratieve vertragingen en belemmeringen voor ondernemers in plattelandsgebieden moeten worden verminderd (door één loket voor het bedrijfsleven in te stellen);</w:t>
      </w:r>
    </w:p>
    <w:p w14:paraId="78E208E3" w14:textId="101B3887" w:rsidR="002E50A0" w:rsidRPr="002F7B6B" w:rsidRDefault="002E50A0" w:rsidP="00B60914">
      <w:pPr>
        <w:pStyle w:val="ListParagraph"/>
        <w:keepNext/>
        <w:numPr>
          <w:ilvl w:val="0"/>
          <w:numId w:val="7"/>
        </w:numPr>
        <w:spacing w:after="0" w:line="276" w:lineRule="auto"/>
        <w:ind w:left="1134" w:hanging="567"/>
        <w:contextualSpacing w:val="0"/>
        <w:jc w:val="both"/>
        <w:rPr>
          <w:rFonts w:ascii="Times New Roman" w:hAnsi="Times New Roman" w:cs="Times New Roman"/>
        </w:rPr>
      </w:pPr>
      <w:r>
        <w:rPr>
          <w:rFonts w:ascii="Times New Roman" w:hAnsi="Times New Roman"/>
        </w:rPr>
        <w:t>de procedures voor het verkrijgen van exploitatievergunningen en de vergunningen die nodig zijn voor de installatie, bouw of overname van een exploitatie moeten worden vereenvoudigd, geharmoniseerd en versneld, door bindende administratieve termijnen vast te stellen en de transparantie van de toekenningscriteria te waarborgen;</w:t>
      </w:r>
    </w:p>
    <w:p w14:paraId="00A54271" w14:textId="0BF4D3E1" w:rsidR="000A3ABA" w:rsidRPr="00501455" w:rsidRDefault="000A3ABA" w:rsidP="00B60914">
      <w:pPr>
        <w:pStyle w:val="Style1"/>
        <w:spacing w:line="276" w:lineRule="auto"/>
      </w:pPr>
      <w:r>
        <w:t>de regelingen voor de overdracht van landbouwbedrijven moeten worden verbeterd en er moet een gids met goede praktijken worden opgesteld. In Nederland is er een mechanisme (</w:t>
      </w:r>
      <w:hyperlink r:id="rId20" w:history="1">
        <w:r>
          <w:rPr>
            <w:rStyle w:val="Hyperlink"/>
          </w:rPr>
          <w:t>Landgilde</w:t>
        </w:r>
      </w:hyperlink>
      <w:r>
        <w:t>) dat landbouwers zonder opvolgers en kandidaten voor hun opvolging met elkaar in contact brengt. In Hongarije regelt sinds 2023 een sectoraal wettelijk kader de generatiewisseling en de overdracht van landbouwbedrijven, waardoor de continuïteit van de bedrijfsvoering wordt gewaarborgd;</w:t>
      </w:r>
    </w:p>
    <w:p w14:paraId="5EF2AB36" w14:textId="77777777" w:rsidR="000A3ABA" w:rsidRPr="00B012EB" w:rsidRDefault="000A3ABA" w:rsidP="00B60914">
      <w:pPr>
        <w:pStyle w:val="ListParagraph"/>
        <w:numPr>
          <w:ilvl w:val="0"/>
          <w:numId w:val="7"/>
        </w:numPr>
        <w:spacing w:after="0" w:line="276" w:lineRule="auto"/>
        <w:ind w:left="1134" w:hanging="567"/>
        <w:contextualSpacing w:val="0"/>
        <w:jc w:val="both"/>
        <w:rPr>
          <w:rFonts w:ascii="Times New Roman" w:hAnsi="Times New Roman" w:cs="Times New Roman"/>
        </w:rPr>
      </w:pPr>
      <w:r>
        <w:rPr>
          <w:rFonts w:ascii="Times New Roman" w:hAnsi="Times New Roman"/>
        </w:rPr>
        <w:t>er moet een garantie- en steunregeling worden opgezet voor jonge ondernemers om hun bedrijfsprojecten tijdens de opstartfase economisch veilig te stellen;</w:t>
      </w:r>
    </w:p>
    <w:p w14:paraId="1E9F1F5F" w14:textId="77777777" w:rsidR="000A3ABA" w:rsidRPr="00B012EB" w:rsidRDefault="000A3ABA" w:rsidP="00B60914">
      <w:pPr>
        <w:pStyle w:val="ListParagraph"/>
        <w:numPr>
          <w:ilvl w:val="0"/>
          <w:numId w:val="7"/>
        </w:numPr>
        <w:spacing w:after="0" w:line="276" w:lineRule="auto"/>
        <w:ind w:left="1134" w:hanging="567"/>
        <w:contextualSpacing w:val="0"/>
        <w:jc w:val="both"/>
        <w:rPr>
          <w:rFonts w:ascii="Times New Roman" w:hAnsi="Times New Roman" w:cs="Times New Roman"/>
        </w:rPr>
      </w:pPr>
      <w:r>
        <w:rPr>
          <w:rFonts w:ascii="Times New Roman" w:hAnsi="Times New Roman"/>
        </w:rPr>
        <w:t>er moet een lokaal opleidingsaanbod worden ingevoerd met een omscholingsprogramma waarvoor de behoeften samen met lokale actoren worden vastgesteld.</w:t>
      </w:r>
    </w:p>
    <w:p w14:paraId="59833BE7" w14:textId="77777777" w:rsidR="000A3ABA" w:rsidRPr="002F7B6B" w:rsidRDefault="000A3ABA" w:rsidP="00D51ACC">
      <w:pPr>
        <w:pStyle w:val="Heading2"/>
        <w:numPr>
          <w:ilvl w:val="0"/>
          <w:numId w:val="0"/>
        </w:numPr>
        <w:ind w:left="567"/>
        <w:rPr>
          <w:b/>
          <w:lang w:val="fr-BE"/>
        </w:rPr>
      </w:pPr>
    </w:p>
    <w:p w14:paraId="1A9DF632" w14:textId="13D73913" w:rsidR="000A3ABA" w:rsidRPr="009872E4" w:rsidRDefault="000A3ABA" w:rsidP="00D51ACC">
      <w:pPr>
        <w:pStyle w:val="Heading2"/>
        <w:numPr>
          <w:ilvl w:val="1"/>
          <w:numId w:val="2"/>
        </w:numPr>
      </w:pPr>
      <w:r>
        <w:lastRenderedPageBreak/>
        <w:t>Het lot van jonge landbouwers is nauw verbonden met dat van alle landbouwers; zij moeten dus als één geheel worden beschouwd. Het EESC wijst nogmaals op het belang van generatievernieuwing en van een stabiel en rechtvaardig pensioenstelsel dat is afgestemd op loopbanen in de landbouw, die vaak gepaard gaan met onregelmatige inkomsten. Deze systemen vallen onder de verantwoordelijkheid van de lidstaten en verschillen aanzienlijk van land tot land. In een aantal lidstaten behoren de landbouwpensioenen nog steeds tot de laagste. Het</w:t>
      </w:r>
      <w:r w:rsidR="00B60914">
        <w:t> </w:t>
      </w:r>
      <w:r>
        <w:t>EESC vraagt zich af of het zinvol is om deze kwesties in het Europees Semester op te nemen.</w:t>
      </w:r>
    </w:p>
    <w:p w14:paraId="38FA9782" w14:textId="77777777" w:rsidR="000A3ABA" w:rsidRPr="009872E4" w:rsidRDefault="000A3ABA" w:rsidP="00D51ACC">
      <w:pPr>
        <w:pStyle w:val="Heading2"/>
        <w:numPr>
          <w:ilvl w:val="0"/>
          <w:numId w:val="0"/>
        </w:numPr>
        <w:rPr>
          <w:lang w:val="fr-BE"/>
        </w:rPr>
      </w:pPr>
    </w:p>
    <w:p w14:paraId="00932AAD" w14:textId="77777777" w:rsidR="000A3ABA" w:rsidRDefault="000A3ABA" w:rsidP="00D51ACC">
      <w:pPr>
        <w:pStyle w:val="Heading2"/>
        <w:keepNext/>
        <w:numPr>
          <w:ilvl w:val="1"/>
          <w:numId w:val="2"/>
        </w:numPr>
      </w:pPr>
      <w:r>
        <w:t>De huidige systemen van opvolging en pensionering kunnen de overdracht van landbouwbedrijven vertragen. Het EESC betreurt het gebrek aan ambitie in de strategie van de Commissie zeer en beveelt de volgende verplichtingen aan:</w:t>
      </w:r>
    </w:p>
    <w:p w14:paraId="28D8D729" w14:textId="77777777" w:rsidR="000A3ABA" w:rsidRPr="00C63A05" w:rsidRDefault="000A3ABA" w:rsidP="00D51ACC">
      <w:pPr>
        <w:rPr>
          <w:lang w:val="fr-BE"/>
        </w:rPr>
      </w:pPr>
    </w:p>
    <w:p w14:paraId="21C30F19" w14:textId="77777777" w:rsidR="000A3ABA" w:rsidRPr="009872E4" w:rsidRDefault="000A3ABA" w:rsidP="00D51ACC">
      <w:pPr>
        <w:pStyle w:val="ListParagraph"/>
        <w:keepNext/>
        <w:numPr>
          <w:ilvl w:val="0"/>
          <w:numId w:val="8"/>
        </w:numPr>
        <w:spacing w:after="0" w:line="288" w:lineRule="auto"/>
        <w:ind w:left="1134" w:hanging="567"/>
        <w:contextualSpacing w:val="0"/>
        <w:jc w:val="both"/>
        <w:rPr>
          <w:rFonts w:ascii="Times New Roman" w:hAnsi="Times New Roman" w:cs="Times New Roman"/>
        </w:rPr>
      </w:pPr>
      <w:r>
        <w:rPr>
          <w:rFonts w:ascii="Times New Roman" w:hAnsi="Times New Roman"/>
        </w:rPr>
        <w:t>opvolgings- en pensioenregelingen die een waardige uittreding en een veilige overdracht garanderen;</w:t>
      </w:r>
    </w:p>
    <w:p w14:paraId="5326F0D5" w14:textId="77777777" w:rsidR="000A3ABA" w:rsidRPr="009872E4" w:rsidRDefault="000A3ABA" w:rsidP="00D51ACC">
      <w:pPr>
        <w:pStyle w:val="ListParagraph"/>
        <w:numPr>
          <w:ilvl w:val="0"/>
          <w:numId w:val="8"/>
        </w:numPr>
        <w:spacing w:after="0" w:line="288" w:lineRule="auto"/>
        <w:ind w:left="1134" w:hanging="567"/>
        <w:contextualSpacing w:val="0"/>
        <w:jc w:val="both"/>
        <w:rPr>
          <w:rFonts w:ascii="Times New Roman" w:hAnsi="Times New Roman" w:cs="Times New Roman"/>
        </w:rPr>
      </w:pPr>
      <w:r>
        <w:rPr>
          <w:rFonts w:ascii="Times New Roman" w:hAnsi="Times New Roman"/>
        </w:rPr>
        <w:t>herinvoering van een regeling voor vervroegde uittreding, zoals die tot 2018 in Finland bestond. Het EESC begrijpt niet waarom een dergelijk doeltreffend beleid is stopgezet;</w:t>
      </w:r>
    </w:p>
    <w:p w14:paraId="17F20D29" w14:textId="77777777" w:rsidR="000A3ABA" w:rsidRPr="009872E4" w:rsidRDefault="000A3ABA" w:rsidP="00D51ACC">
      <w:pPr>
        <w:pStyle w:val="ListParagraph"/>
        <w:numPr>
          <w:ilvl w:val="0"/>
          <w:numId w:val="8"/>
        </w:numPr>
        <w:spacing w:after="0" w:line="288" w:lineRule="auto"/>
        <w:ind w:left="1134" w:hanging="567"/>
        <w:contextualSpacing w:val="0"/>
        <w:jc w:val="both"/>
        <w:rPr>
          <w:rFonts w:ascii="Times New Roman" w:hAnsi="Times New Roman" w:cs="Times New Roman"/>
        </w:rPr>
      </w:pPr>
      <w:r>
        <w:rPr>
          <w:rFonts w:ascii="Times New Roman" w:hAnsi="Times New Roman"/>
        </w:rPr>
        <w:t>een instrumentarium om producenten en hun opvolgers te begeleiden bij de voorbereiding van de opvolging;</w:t>
      </w:r>
    </w:p>
    <w:p w14:paraId="3BEF9DBC" w14:textId="77777777" w:rsidR="000A3ABA" w:rsidRPr="009872E4" w:rsidRDefault="000A3ABA" w:rsidP="00D51ACC">
      <w:pPr>
        <w:pStyle w:val="ListParagraph"/>
        <w:numPr>
          <w:ilvl w:val="0"/>
          <w:numId w:val="8"/>
        </w:numPr>
        <w:spacing w:after="0" w:line="288" w:lineRule="auto"/>
        <w:ind w:left="1134" w:hanging="567"/>
        <w:contextualSpacing w:val="0"/>
        <w:jc w:val="both"/>
        <w:rPr>
          <w:rFonts w:ascii="Times New Roman" w:hAnsi="Times New Roman" w:cs="Times New Roman"/>
        </w:rPr>
      </w:pPr>
      <w:r>
        <w:rPr>
          <w:rFonts w:ascii="Times New Roman" w:hAnsi="Times New Roman"/>
        </w:rPr>
        <w:t>de onmogelijkheid om zowel pensioen- als GLB-steun te ontvangen;</w:t>
      </w:r>
    </w:p>
    <w:p w14:paraId="728305D8" w14:textId="77777777" w:rsidR="000A3ABA" w:rsidRPr="000C7B07" w:rsidRDefault="000A3ABA" w:rsidP="00D51ACC">
      <w:pPr>
        <w:pStyle w:val="ListParagraph"/>
        <w:numPr>
          <w:ilvl w:val="0"/>
          <w:numId w:val="8"/>
        </w:numPr>
        <w:spacing w:after="0" w:line="288" w:lineRule="auto"/>
        <w:ind w:left="1134" w:hanging="567"/>
        <w:contextualSpacing w:val="0"/>
        <w:jc w:val="both"/>
      </w:pPr>
      <w:r>
        <w:rPr>
          <w:rFonts w:ascii="Times New Roman" w:hAnsi="Times New Roman"/>
        </w:rPr>
        <w:t>een systeem dat snelle toegang tot geschoolde arbeidskrachten garandeert, naar het voorbeeld van het Finse socialezekerheidsstelsel.</w:t>
      </w:r>
    </w:p>
    <w:p w14:paraId="2784136D" w14:textId="77777777" w:rsidR="000A3ABA" w:rsidRDefault="000A3ABA" w:rsidP="00D51ACC">
      <w:pPr>
        <w:rPr>
          <w:lang w:val="fr-BE"/>
        </w:rPr>
      </w:pPr>
    </w:p>
    <w:p w14:paraId="10E9FC11" w14:textId="437E981A" w:rsidR="000A3ABA" w:rsidRPr="006A66FB" w:rsidRDefault="000A3ABA" w:rsidP="00D51ACC">
      <w:r>
        <w:t>Brussel, 19 maart 2026.</w:t>
      </w:r>
    </w:p>
    <w:p w14:paraId="7B77C5E1" w14:textId="77777777" w:rsidR="000A3ABA" w:rsidRPr="00E708AC" w:rsidRDefault="000A3ABA" w:rsidP="00D51ACC"/>
    <w:p w14:paraId="7412D889" w14:textId="77777777" w:rsidR="001444FC" w:rsidRDefault="001444FC" w:rsidP="00D51ACC">
      <w:pPr>
        <w:jc w:val="left"/>
        <w:rPr>
          <w:i/>
          <w:iCs/>
          <w:lang w:val="fr-BE"/>
        </w:rPr>
      </w:pPr>
    </w:p>
    <w:p w14:paraId="3CEF414C" w14:textId="4A9FEC1F" w:rsidR="000A3ABA" w:rsidRPr="00B012EB" w:rsidRDefault="000A3ABA" w:rsidP="00D51ACC">
      <w:pPr>
        <w:jc w:val="left"/>
      </w:pPr>
      <w:r>
        <w:rPr>
          <w:i/>
        </w:rPr>
        <w:t>De voorzitter van het Europees Economisch en Sociaal Comité</w:t>
      </w:r>
    </w:p>
    <w:p w14:paraId="41A8E47D" w14:textId="44F872CB" w:rsidR="000A3ABA" w:rsidRDefault="001444FC" w:rsidP="00D51ACC">
      <w:r>
        <w:t>Séamus BOLAND</w:t>
      </w:r>
    </w:p>
    <w:p w14:paraId="4184305F" w14:textId="77777777" w:rsidR="00F53370" w:rsidRPr="00574C9B" w:rsidRDefault="00E2376B" w:rsidP="00D51ACC">
      <w:pPr>
        <w:jc w:val="center"/>
      </w:pPr>
      <w:r>
        <w:t>_____________</w:t>
      </w:r>
    </w:p>
    <w:sectPr w:rsidR="00F53370" w:rsidRPr="00574C9B" w:rsidSect="001E74A1">
      <w:headerReference w:type="even" r:id="rId21"/>
      <w:headerReference w:type="default" r:id="rId22"/>
      <w:footerReference w:type="default" r:id="rId23"/>
      <w:headerReference w:type="first" r:id="rId24"/>
      <w:pgSz w:w="11907" w:h="16839" w:code="9"/>
      <w:pgMar w:top="1418" w:right="1418" w:bottom="1418" w:left="1418" w:header="709" w:footer="709"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3F847EC" w14:textId="77777777" w:rsidR="00CE17B0" w:rsidRDefault="00CE17B0" w:rsidP="00F53370">
      <w:pPr>
        <w:spacing w:line="240" w:lineRule="auto"/>
      </w:pPr>
      <w:r>
        <w:separator/>
      </w:r>
    </w:p>
  </w:endnote>
  <w:endnote w:type="continuationSeparator" w:id="0">
    <w:p w14:paraId="227A0922" w14:textId="77777777" w:rsidR="00CE17B0" w:rsidRDefault="00CE17B0" w:rsidP="00F5337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F468E6" w14:textId="77777777" w:rsidR="000F141B" w:rsidRDefault="000F141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530E98" w14:textId="77777777" w:rsidR="000F141B" w:rsidRDefault="000F141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057C8B" w14:textId="77777777" w:rsidR="000F141B" w:rsidRDefault="000F141B">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589DBF" w14:textId="77777777" w:rsidR="00574C9B" w:rsidRDefault="00574C9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70D0A4" w14:textId="7A077549" w:rsidR="0099309A" w:rsidRPr="003065C9" w:rsidRDefault="00BA17D1" w:rsidP="00BA17D1">
    <w:pPr>
      <w:pStyle w:val="Footer"/>
      <w:jc w:val="left"/>
    </w:pPr>
    <w:r>
      <w:t xml:space="preserve">NAT/963 – EESC-2025-03547-00-00-AC-TRA (FR) </w:t>
    </w:r>
    <w:r>
      <w:fldChar w:fldCharType="begin"/>
    </w:r>
    <w:r>
      <w:instrText xml:space="preserve"> PAGE  \* Arabic  \* MERGEFORMAT </w:instrText>
    </w:r>
    <w:r>
      <w:fldChar w:fldCharType="separate"/>
    </w:r>
    <w:r>
      <w:t>2</w:t>
    </w:r>
    <w:r>
      <w:fldChar w:fldCharType="end"/>
    </w:r>
    <w:r>
      <w:t>/</w:t>
    </w:r>
    <w:r>
      <w:fldChar w:fldCharType="begin"/>
    </w:r>
    <w:r>
      <w:instrText xml:space="preserve"> = </w:instrText>
    </w:r>
    <w:r>
      <w:fldChar w:fldCharType="begin"/>
    </w:r>
    <w:r>
      <w:instrText>NUMPAGES</w:instrText>
    </w:r>
    <w:r>
      <w:fldChar w:fldCharType="separate"/>
    </w:r>
    <w:r w:rsidR="00D45366">
      <w:rPr>
        <w:noProof/>
      </w:rPr>
      <w:instrText>14</w:instrText>
    </w:r>
    <w:r>
      <w:fldChar w:fldCharType="end"/>
    </w:r>
    <w:r>
      <w:instrText xml:space="preserve"> - 2 </w:instrText>
    </w:r>
    <w:r>
      <w:fldChar w:fldCharType="separate"/>
    </w:r>
    <w:r w:rsidR="00D45366">
      <w:rPr>
        <w:noProof/>
      </w:rPr>
      <w:t>12</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5DC1FE" w14:textId="77777777" w:rsidR="00CE17B0" w:rsidRDefault="00CE17B0" w:rsidP="00F53370">
      <w:pPr>
        <w:spacing w:line="240" w:lineRule="auto"/>
      </w:pPr>
      <w:r>
        <w:separator/>
      </w:r>
    </w:p>
  </w:footnote>
  <w:footnote w:type="continuationSeparator" w:id="0">
    <w:p w14:paraId="24442434" w14:textId="77777777" w:rsidR="00CE17B0" w:rsidRDefault="00CE17B0" w:rsidP="00F53370">
      <w:pPr>
        <w:spacing w:line="240" w:lineRule="auto"/>
      </w:pPr>
      <w:r>
        <w:continuationSeparator/>
      </w:r>
    </w:p>
  </w:footnote>
  <w:footnote w:id="1">
    <w:p w14:paraId="00576585" w14:textId="7D99A56C" w:rsidR="000A3ABA" w:rsidRPr="00B012EB" w:rsidRDefault="000A3ABA" w:rsidP="000A3ABA">
      <w:pPr>
        <w:pStyle w:val="FootnoteText"/>
      </w:pPr>
      <w:r>
        <w:rPr>
          <w:rStyle w:val="FootnoteReference"/>
        </w:rPr>
        <w:footnoteRef/>
      </w:r>
      <w:r>
        <w:tab/>
      </w:r>
      <w:hyperlink r:id="rId1" w:history="1">
        <w:r>
          <w:rPr>
            <w:rStyle w:val="Hyperlink"/>
          </w:rPr>
          <w:t>Zie het document “Pour une nouvelle Europe agricole – en bref”</w:t>
        </w:r>
      </w:hyperlink>
      <w:r>
        <w:t xml:space="preserve"> (Voor een nieuw agrarisch Europa – in het kort).</w:t>
      </w:r>
    </w:p>
  </w:footnote>
  <w:footnote w:id="2">
    <w:p w14:paraId="33DE5305" w14:textId="71B7D3E9" w:rsidR="000A3ABA" w:rsidRPr="00BB7460" w:rsidRDefault="000A3ABA" w:rsidP="000A3ABA">
      <w:pPr>
        <w:pStyle w:val="FootnoteText"/>
      </w:pPr>
      <w:r>
        <w:rPr>
          <w:rStyle w:val="FootnoteReference"/>
        </w:rPr>
        <w:footnoteRef/>
      </w:r>
      <w:r>
        <w:tab/>
        <w:t xml:space="preserve">PB C, C/2025/2016, 30.4.2025, ELI: </w:t>
      </w:r>
      <w:hyperlink r:id="rId2" w:history="1">
        <w:r>
          <w:rPr>
            <w:rStyle w:val="Hyperlink"/>
          </w:rPr>
          <w:t>http://data.europa.eu/eli/C/2025/2016/oj</w:t>
        </w:r>
      </w:hyperlink>
      <w:r>
        <w:t>.</w:t>
      </w:r>
    </w:p>
  </w:footnote>
  <w:footnote w:id="3">
    <w:p w14:paraId="7323A707" w14:textId="04B22C10" w:rsidR="000A3ABA" w:rsidRPr="00DA5FD5" w:rsidRDefault="000A3ABA" w:rsidP="000A3ABA">
      <w:pPr>
        <w:pStyle w:val="FootnoteText"/>
      </w:pPr>
      <w:r>
        <w:rPr>
          <w:rStyle w:val="FootnoteReference"/>
        </w:rPr>
        <w:footnoteRef/>
      </w:r>
      <w:r>
        <w:tab/>
        <w:t xml:space="preserve">PB C, C/2025/2016, 30.4.2025, ELI: </w:t>
      </w:r>
      <w:hyperlink r:id="rId3" w:history="1">
        <w:r>
          <w:rPr>
            <w:rStyle w:val="Hyperlink"/>
          </w:rPr>
          <w:t>http://data.europa.eu/eli/C/2025/2016/oj</w:t>
        </w:r>
      </w:hyperlink>
      <w:r>
        <w:t>.</w:t>
      </w:r>
    </w:p>
  </w:footnote>
  <w:footnote w:id="4">
    <w:p w14:paraId="39CBB952" w14:textId="3D961371" w:rsidR="000A3ABA" w:rsidRPr="00B012EB" w:rsidRDefault="000A3ABA" w:rsidP="000A3ABA">
      <w:pPr>
        <w:pStyle w:val="FootnoteText"/>
      </w:pPr>
      <w:r>
        <w:rPr>
          <w:rStyle w:val="FootnoteReference"/>
        </w:rPr>
        <w:footnoteRef/>
      </w:r>
      <w:r>
        <w:tab/>
      </w:r>
      <w:hyperlink r:id="rId4" w:history="1">
        <w:r>
          <w:rPr>
            <w:rStyle w:val="Hyperlink"/>
          </w:rPr>
          <w:t>Strategie voor generatievernieuwing in de landbouw</w:t>
        </w:r>
      </w:hyperlink>
      <w:r>
        <w:t>.</w:t>
      </w:r>
    </w:p>
  </w:footnote>
  <w:footnote w:id="5">
    <w:p w14:paraId="57914957" w14:textId="325C08B8" w:rsidR="000A3ABA" w:rsidRPr="00B012EB" w:rsidRDefault="000A3ABA" w:rsidP="000A3ABA">
      <w:pPr>
        <w:pStyle w:val="FootnoteText"/>
      </w:pPr>
      <w:r>
        <w:rPr>
          <w:rStyle w:val="FootnoteReference"/>
        </w:rPr>
        <w:footnoteRef/>
      </w:r>
      <w:r>
        <w:tab/>
      </w:r>
      <w:hyperlink r:id="rId5" w:history="1">
        <w:r>
          <w:rPr>
            <w:rStyle w:val="Hyperlink"/>
          </w:rPr>
          <w:t>Verslag over het veiligstellen van de voedselzekerheid en de veerkracht van de EU-landbouw op lange termijn | 09-0185/2023 | Europees Parlement</w:t>
        </w:r>
      </w:hyperlink>
      <w:r>
        <w:t>.</w:t>
      </w:r>
    </w:p>
  </w:footnote>
  <w:footnote w:id="6">
    <w:p w14:paraId="7BB7848A" w14:textId="6CA9B383" w:rsidR="000A3ABA" w:rsidRPr="009872E4" w:rsidRDefault="000A3ABA" w:rsidP="000A3ABA">
      <w:pPr>
        <w:pStyle w:val="FootnoteText"/>
      </w:pPr>
      <w:r>
        <w:rPr>
          <w:rStyle w:val="FootnoteReference"/>
        </w:rPr>
        <w:footnoteRef/>
      </w:r>
      <w:r>
        <w:t xml:space="preserve"> </w:t>
      </w:r>
      <w:r>
        <w:tab/>
      </w:r>
      <w:hyperlink r:id="rId6" w:history="1">
        <w:r>
          <w:rPr>
            <w:rStyle w:val="Hyperlink"/>
          </w:rPr>
          <w:t>Farmers and the agricultural labour force – statistics – Statistics Explained – Eurostat</w:t>
        </w:r>
      </w:hyperlink>
      <w:r>
        <w:t>.</w:t>
      </w:r>
    </w:p>
  </w:footnote>
  <w:footnote w:id="7">
    <w:p w14:paraId="4A649E97" w14:textId="72A14453" w:rsidR="000A3ABA" w:rsidRPr="009872E4" w:rsidRDefault="000A3ABA" w:rsidP="000A3ABA">
      <w:pPr>
        <w:pStyle w:val="FootnoteText"/>
      </w:pPr>
      <w:r>
        <w:rPr>
          <w:rStyle w:val="FootnoteReference"/>
        </w:rPr>
        <w:footnoteRef/>
      </w:r>
      <w:r>
        <w:t xml:space="preserve"> </w:t>
      </w:r>
      <w:r>
        <w:tab/>
        <w:t xml:space="preserve">PB C, C/2025/4207, 20.8.2025, ELI: </w:t>
      </w:r>
      <w:hyperlink r:id="rId7" w:history="1">
        <w:r>
          <w:rPr>
            <w:rStyle w:val="Hyperlink"/>
          </w:rPr>
          <w:t>http://data.europa.eu/eli/C/2025/4207/oj</w:t>
        </w:r>
      </w:hyperlink>
      <w:r>
        <w:t>.</w:t>
      </w:r>
    </w:p>
  </w:footnote>
  <w:footnote w:id="8">
    <w:p w14:paraId="1124D575" w14:textId="72E2516E" w:rsidR="000A3ABA" w:rsidRPr="00B012EB" w:rsidRDefault="000A3ABA" w:rsidP="000A3ABA">
      <w:pPr>
        <w:pStyle w:val="FootnoteText"/>
      </w:pPr>
      <w:r>
        <w:rPr>
          <w:rStyle w:val="FootnoteReference"/>
        </w:rPr>
        <w:footnoteRef/>
      </w:r>
      <w:r>
        <w:t xml:space="preserve"> </w:t>
      </w:r>
      <w:r>
        <w:tab/>
      </w:r>
      <w:hyperlink r:id="rId8" w:history="1">
        <w:r>
          <w:rPr>
            <w:rStyle w:val="Hyperlink"/>
          </w:rPr>
          <w:t>Formation continue et reconversions professionnelles vers l’agriculture | Ministère français de l’agriculture, de l’agro-alimentaire et de la souveraineté alimentaire</w:t>
        </w:r>
        <w:r w:rsidRPr="00847402">
          <w:rPr>
            <w:rStyle w:val="Hyperlink"/>
            <w:u w:val="none"/>
          </w:rPr>
          <w:t xml:space="preserve"> </w:t>
        </w:r>
      </w:hyperlink>
      <w:r>
        <w:t>(Bijscholing en omscholing naar de landbouw | Frans ministerie van Landbouw, Voeding en Voedselzekerheid).</w:t>
      </w:r>
    </w:p>
  </w:footnote>
  <w:footnote w:id="9">
    <w:p w14:paraId="4D1DB1BC" w14:textId="3673AA15" w:rsidR="000A3ABA" w:rsidRPr="00B012EB" w:rsidRDefault="000A3ABA" w:rsidP="000A3ABA">
      <w:pPr>
        <w:pStyle w:val="FootnoteText"/>
      </w:pPr>
      <w:r>
        <w:rPr>
          <w:rStyle w:val="FootnoteReference"/>
        </w:rPr>
        <w:footnoteRef/>
      </w:r>
      <w:r>
        <w:tab/>
      </w:r>
      <w:hyperlink r:id="rId9" w:history="1">
        <w:r>
          <w:rPr>
            <w:rStyle w:val="Hyperlink"/>
          </w:rPr>
          <w:t>Nos propositions: pacte et loi d’orientation et d’avenir agricoles (2023) – FNSEA</w:t>
        </w:r>
      </w:hyperlink>
      <w:r>
        <w:t xml:space="preserve"> (Onze voorstellen: een pact en een wet over de toekomst van de landbouw (2023) – FNSEA).</w:t>
      </w:r>
    </w:p>
  </w:footnote>
  <w:footnote w:id="10">
    <w:p w14:paraId="07385709" w14:textId="486BE92D" w:rsidR="000A3ABA" w:rsidRPr="00B012EB" w:rsidRDefault="000A3ABA" w:rsidP="000A3ABA">
      <w:pPr>
        <w:pStyle w:val="FootnoteText"/>
      </w:pPr>
      <w:r>
        <w:rPr>
          <w:rStyle w:val="FootnoteReference"/>
        </w:rPr>
        <w:footnoteRef/>
      </w:r>
      <w:r>
        <w:tab/>
      </w:r>
      <w:hyperlink r:id="rId10" w:history="1">
        <w:r>
          <w:rPr>
            <w:rStyle w:val="Hyperlink"/>
          </w:rPr>
          <w:t>Zie het document “Pour une nouvelle Europe agricole – en bref”</w:t>
        </w:r>
      </w:hyperlink>
      <w:r>
        <w:t xml:space="preserve"> (Voor een nieuw agrarisch Europa – in het kort).</w:t>
      </w:r>
    </w:p>
  </w:footnote>
  <w:footnote w:id="11">
    <w:p w14:paraId="176FB0AA" w14:textId="368FE27C" w:rsidR="000A3ABA" w:rsidRPr="000C7B07" w:rsidRDefault="000A3ABA" w:rsidP="000A3ABA">
      <w:pPr>
        <w:pStyle w:val="FootnoteText"/>
      </w:pPr>
      <w:r>
        <w:rPr>
          <w:rStyle w:val="FootnoteReference"/>
        </w:rPr>
        <w:footnoteRef/>
      </w:r>
      <w:r>
        <w:tab/>
        <w:t xml:space="preserve">PB C, C/2025/2016, 30.4.2025, ELI: </w:t>
      </w:r>
      <w:hyperlink r:id="rId11" w:history="1">
        <w:r>
          <w:rPr>
            <w:rStyle w:val="Hyperlink"/>
          </w:rPr>
          <w:t>http://data.europa.eu/eli/C/2025/4207/oj</w:t>
        </w:r>
      </w:hyperlink>
      <w:r>
        <w:t>.</w:t>
      </w:r>
    </w:p>
  </w:footnote>
  <w:footnote w:id="12">
    <w:p w14:paraId="32D92CAB" w14:textId="4C4D9A54" w:rsidR="000A3ABA" w:rsidRPr="000C7B07" w:rsidRDefault="000A3ABA" w:rsidP="000A3ABA">
      <w:pPr>
        <w:pStyle w:val="FootnoteText"/>
      </w:pPr>
      <w:r>
        <w:rPr>
          <w:rStyle w:val="FootnoteReference"/>
        </w:rPr>
        <w:footnoteRef/>
      </w:r>
      <w:r>
        <w:tab/>
        <w:t xml:space="preserve">PB C, C/2025/2016, 30.4.2025, ELI: </w:t>
      </w:r>
      <w:hyperlink r:id="rId12" w:history="1">
        <w:r>
          <w:rPr>
            <w:rStyle w:val="Hyperlink"/>
          </w:rPr>
          <w:t>http://data.europa.eu/eli/C/2025/2016/oj</w:t>
        </w:r>
      </w:hyperlink>
      <w:r>
        <w:t>.</w:t>
      </w:r>
    </w:p>
  </w:footnote>
  <w:footnote w:id="13">
    <w:p w14:paraId="50937DD4" w14:textId="55EDF3D4" w:rsidR="000A3ABA" w:rsidRPr="007D02F8" w:rsidRDefault="000A3ABA" w:rsidP="000A3ABA">
      <w:pPr>
        <w:pStyle w:val="FootnoteText"/>
      </w:pPr>
      <w:r>
        <w:rPr>
          <w:rStyle w:val="FootnoteReference"/>
        </w:rPr>
        <w:footnoteRef/>
      </w:r>
      <w:r>
        <w:tab/>
      </w:r>
      <w:hyperlink r:id="rId13" w:history="1">
        <w:r>
          <w:rPr>
            <w:rStyle w:val="Hyperlink"/>
          </w:rPr>
          <w:t>Réforme de l’OCM: vers une meilleure rémunération des agriculteurs? – Plein champ</w:t>
        </w:r>
      </w:hyperlink>
      <w:r>
        <w:t xml:space="preserve"> (Hervorming van de GMO: op weg naar een betere vergoeding voor landbouwers?)</w:t>
      </w:r>
    </w:p>
  </w:footnote>
  <w:footnote w:id="14">
    <w:p w14:paraId="454F0276" w14:textId="0EC6698E" w:rsidR="000A3ABA" w:rsidRPr="000C7B07" w:rsidRDefault="000A3ABA" w:rsidP="000A3ABA">
      <w:pPr>
        <w:pStyle w:val="FootnoteText"/>
      </w:pPr>
      <w:r>
        <w:rPr>
          <w:rStyle w:val="FootnoteReference"/>
          <w:lang w:val="fr-BE"/>
        </w:rPr>
        <w:footnoteRef/>
      </w:r>
      <w:r>
        <w:tab/>
        <w:t xml:space="preserve">PB C, C/2025/2016, 30.4.2025, ELI: </w:t>
      </w:r>
      <w:hyperlink r:id="rId14" w:history="1">
        <w:r>
          <w:rPr>
            <w:rStyle w:val="Hyperlink"/>
          </w:rPr>
          <w:t>http://data.europa.eu/eli/C/2025/2016/oj</w:t>
        </w:r>
      </w:hyperlink>
      <w:r>
        <w:t>.</w:t>
      </w:r>
    </w:p>
  </w:footnote>
  <w:footnote w:id="15">
    <w:p w14:paraId="031E378C" w14:textId="711033CA" w:rsidR="000A3ABA" w:rsidRPr="00B012EB" w:rsidRDefault="000A3ABA" w:rsidP="000A3ABA">
      <w:pPr>
        <w:pStyle w:val="FootnoteText"/>
      </w:pPr>
      <w:r>
        <w:rPr>
          <w:rStyle w:val="FootnoteReference"/>
        </w:rPr>
        <w:footnoteRef/>
      </w:r>
      <w:r>
        <w:tab/>
      </w:r>
      <w:hyperlink r:id="rId15" w:history="1">
        <w:r>
          <w:rPr>
            <w:rStyle w:val="Hyperlink"/>
          </w:rPr>
          <w:t>La Commission propose des mesures pour soutenir le renouvellement des générations dans l’agriculture – Représentation en France</w:t>
        </w:r>
      </w:hyperlink>
      <w:r>
        <w:t xml:space="preserve"> (De Commissie stelt maatregelen voor om de generatievernieuwing in de landbouw te ondersteunen – Vertegenwoordiging van de Europese Commissie in Frankrijk).</w:t>
      </w:r>
    </w:p>
  </w:footnote>
  <w:footnote w:id="16">
    <w:p w14:paraId="39459EB2" w14:textId="2AB293B2" w:rsidR="000A3ABA" w:rsidRPr="00B012EB" w:rsidRDefault="000A3ABA" w:rsidP="000A3ABA">
      <w:pPr>
        <w:pStyle w:val="FootnoteText"/>
      </w:pPr>
      <w:r>
        <w:rPr>
          <w:rStyle w:val="FootnoteReference"/>
        </w:rPr>
        <w:footnoteRef/>
      </w:r>
      <w:r>
        <w:tab/>
      </w:r>
      <w:hyperlink r:id="rId16" w:history="1">
        <w:r>
          <w:rPr>
            <w:rStyle w:val="Hyperlink"/>
          </w:rPr>
          <w:t>La Commission propose des mesures pour soutenir le renouvellement des générations dans l’agriculture – Représentation en France</w:t>
        </w:r>
      </w:hyperlink>
      <w:r>
        <w:t>.</w:t>
      </w:r>
    </w:p>
  </w:footnote>
  <w:footnote w:id="17">
    <w:p w14:paraId="3EE5EC48" w14:textId="5BE0904A" w:rsidR="000A3ABA" w:rsidRPr="00B012EB" w:rsidRDefault="000A3ABA" w:rsidP="000A3ABA">
      <w:pPr>
        <w:pStyle w:val="FootnoteText"/>
      </w:pPr>
      <w:r>
        <w:rPr>
          <w:rStyle w:val="FootnoteReference"/>
        </w:rPr>
        <w:footnoteRef/>
      </w:r>
      <w:r>
        <w:tab/>
      </w:r>
      <w:hyperlink r:id="rId17" w:history="1">
        <w:r>
          <w:rPr>
            <w:rStyle w:val="Hyperlink"/>
          </w:rPr>
          <w:t>Terres Agricoles – Jeunes Agriculteurs</w:t>
        </w:r>
      </w:hyperlink>
      <w:r>
        <w:t xml:space="preserve"> (Landbouwgrond – Jonge landbouwers).</w:t>
      </w:r>
    </w:p>
  </w:footnote>
  <w:footnote w:id="18">
    <w:p w14:paraId="15A659EE" w14:textId="60E78AAD" w:rsidR="000A3ABA" w:rsidRPr="00B012EB" w:rsidRDefault="000A3ABA" w:rsidP="000A3ABA">
      <w:pPr>
        <w:pStyle w:val="FootnoteText"/>
      </w:pPr>
      <w:r>
        <w:rPr>
          <w:rStyle w:val="FootnoteReference"/>
        </w:rPr>
        <w:footnoteRef/>
      </w:r>
      <w:r>
        <w:tab/>
      </w:r>
      <w:hyperlink r:id="rId18" w:history="1">
        <w:r>
          <w:rPr>
            <w:rStyle w:val="Hyperlink"/>
          </w:rPr>
          <w:t>Manifeste-pour-des-ruralites-vivantes-1.pdf</w:t>
        </w:r>
      </w:hyperlink>
      <w:r>
        <w:t>.</w:t>
      </w:r>
    </w:p>
  </w:footnote>
  <w:footnote w:id="19">
    <w:p w14:paraId="29D4B5C9" w14:textId="77777777" w:rsidR="000A3ABA" w:rsidRPr="00B012EB" w:rsidRDefault="000A3ABA" w:rsidP="000A3ABA">
      <w:pPr>
        <w:pStyle w:val="FootnoteText"/>
      </w:pPr>
      <w:r>
        <w:rPr>
          <w:rStyle w:val="FootnoteReference"/>
        </w:rPr>
        <w:footnoteRef/>
      </w:r>
      <w:r>
        <w:t xml:space="preserve"> </w:t>
      </w:r>
      <w:r>
        <w:tab/>
        <w:t>Het gaat erom dat mensen niet worden gedwongen het platteland te verlaten om betere leef-, opleidings- en arbeidsvoorwaarden in de stad te vinden.</w:t>
      </w:r>
    </w:p>
  </w:footnote>
  <w:footnote w:id="20">
    <w:p w14:paraId="604EADF1" w14:textId="37B009B4" w:rsidR="000A3ABA" w:rsidRPr="009872E4" w:rsidRDefault="000A3ABA" w:rsidP="000A3ABA">
      <w:pPr>
        <w:pStyle w:val="FootnoteText"/>
      </w:pPr>
      <w:r>
        <w:rPr>
          <w:rStyle w:val="FootnoteReference"/>
        </w:rPr>
        <w:footnoteRef/>
      </w:r>
      <w:r>
        <w:t xml:space="preserve"> </w:t>
      </w:r>
      <w:r>
        <w:tab/>
        <w:t xml:space="preserve">PB C, C/2024/1570, 5.3.2024, ELI: </w:t>
      </w:r>
      <w:hyperlink r:id="rId19" w:history="1">
        <w:r>
          <w:rPr>
            <w:rStyle w:val="Hyperlink"/>
          </w:rPr>
          <w:t>http://data.europa.eu/eli/C/2024/1570/oj</w:t>
        </w:r>
      </w:hyperlink>
      <w:r>
        <w:t>.</w:t>
      </w:r>
    </w:p>
  </w:footnote>
  <w:footnote w:id="21">
    <w:p w14:paraId="4573F328" w14:textId="4770CFFA" w:rsidR="000A3ABA" w:rsidRPr="00B012EB" w:rsidRDefault="000A3ABA" w:rsidP="000A3ABA">
      <w:pPr>
        <w:pStyle w:val="FootnoteText"/>
      </w:pPr>
      <w:r>
        <w:rPr>
          <w:rStyle w:val="FootnoteReference"/>
        </w:rPr>
        <w:footnoteRef/>
      </w:r>
      <w:r>
        <w:tab/>
      </w:r>
      <w:hyperlink r:id="rId20" w:history="1">
        <w:r>
          <w:rPr>
            <w:rStyle w:val="Hyperlink"/>
          </w:rPr>
          <w:t>Manifeste pour des ruralités vivantes (2021)</w:t>
        </w:r>
      </w:hyperlink>
      <w:r>
        <w:t xml:space="preserve"> (Manifest voor levendige plattelandsgemeenschappen).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1A1B17" w14:textId="77777777" w:rsidR="00574C9B" w:rsidRDefault="00CE17B0">
    <w:pPr>
      <w:pStyle w:val="Header"/>
    </w:pPr>
    <w:r>
      <w:pict w14:anchorId="208ED1E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6" o:spid="_x0000_s1036" type="#_x0000_t75" style="position:absolute;left:0;text-align:left;margin-left:0;margin-top:0;width:595.2pt;height:841.9pt;z-index:-251658237;mso-position-horizontal:center;mso-position-horizontal-relative:margin;mso-position-vertical:center;mso-position-vertical-relative:margin" o:allowincell="f">
          <v:imagedata r:id="rId1" o:title="footer only"/>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DBD42D" w14:textId="4FDC0868" w:rsidR="00574C9B" w:rsidRDefault="008B1518">
    <w:pPr>
      <w:pStyle w:val="Header"/>
    </w:pPr>
    <w:r>
      <w:rPr>
        <w:noProof/>
      </w:rPr>
      <w:drawing>
        <wp:anchor distT="0" distB="0" distL="114300" distR="114300" simplePos="0" relativeHeight="251660288" behindDoc="0" locked="0" layoutInCell="1" allowOverlap="1" wp14:anchorId="4A37DC2C" wp14:editId="326460A2">
          <wp:simplePos x="0" y="0"/>
          <wp:positionH relativeFrom="page">
            <wp:align>center</wp:align>
          </wp:positionH>
          <wp:positionV relativeFrom="page">
            <wp:posOffset>288290</wp:posOffset>
          </wp:positionV>
          <wp:extent cx="6944360" cy="3343275"/>
          <wp:effectExtent l="0" t="0" r="8890" b="9525"/>
          <wp:wrapNone/>
          <wp:docPr id="443169324" name="Picture 2" title="EESCLogo2021_NL"/>
          <wp:cNvGraphicFramePr/>
          <a:graphic xmlns:a="http://schemas.openxmlformats.org/drawingml/2006/main">
            <a:graphicData uri="http://schemas.openxmlformats.org/drawingml/2006/picture">
              <pic:pic xmlns:pic="http://schemas.openxmlformats.org/drawingml/2006/picture">
                <pic:nvPicPr>
                  <pic:cNvPr id="443169324" name="Picture 2" title="EESCLogo2021_NL"/>
                  <pic:cNvPicPr/>
                </pic:nvPicPr>
                <pic:blipFill>
                  <a:blip r:embed="rId1">
                    <a:extLst>
                      <a:ext uri="{28A0092B-C50C-407E-A947-70E740481C1C}">
                        <a14:useLocalDpi xmlns:a14="http://schemas.microsoft.com/office/drawing/2010/main" val="0"/>
                      </a:ext>
                    </a:extLst>
                  </a:blip>
                  <a:stretch>
                    <a:fillRect/>
                  </a:stretch>
                </pic:blipFill>
                <pic:spPr>
                  <a:xfrm>
                    <a:off x="0" y="0"/>
                    <a:ext cx="6944360" cy="3343275"/>
                  </a:xfrm>
                  <a:prstGeom prst="rect">
                    <a:avLst/>
                  </a:prstGeom>
                </pic:spPr>
              </pic:pic>
            </a:graphicData>
          </a:graphic>
          <wp14:sizeRelH relativeFrom="margin">
            <wp14:pctWidth>0</wp14:pctWidth>
          </wp14:sizeRelH>
          <wp14:sizeRelV relativeFrom="margin">
            <wp14:pctHeight>0</wp14:pctHeight>
          </wp14:sizeRelV>
        </wp:anchor>
      </w:drawing>
    </w:r>
    <w:r w:rsidR="00CE17B0">
      <w:pict w14:anchorId="2217B83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7" o:spid="_x0000_s1037" type="#_x0000_t75" style="position:absolute;left:0;text-align:left;margin-left:0;margin-top:0;width:595.2pt;height:841.9pt;z-index:-251658236;mso-position-horizontal:center;mso-position-horizontal-relative:page;mso-position-vertical:top;mso-position-vertical-relative:page" o:allowincell="f">
          <v:imagedata r:id="rId2" o:title="footer only"/>
          <w10:wrap anchorx="page" anchory="page"/>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77FC29" w14:textId="77777777" w:rsidR="00574C9B" w:rsidRDefault="00CE17B0">
    <w:pPr>
      <w:pStyle w:val="Header"/>
    </w:pPr>
    <w:r>
      <w:pict w14:anchorId="4554C54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5" o:spid="_x0000_s1035" type="#_x0000_t75" style="position:absolute;left:0;text-align:left;margin-left:0;margin-top:0;width:595.2pt;height:841.9pt;z-index:-251658238;mso-position-horizontal:center;mso-position-horizontal-relative:margin;mso-position-vertical:center;mso-position-vertical-relative:margin" o:allowincell="f">
          <v:imagedata r:id="rId1" o:title="footer only"/>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4A3A97" w14:textId="77777777" w:rsidR="00574C9B" w:rsidRDefault="00CE17B0">
    <w:pPr>
      <w:pStyle w:val="Header"/>
    </w:pPr>
    <w:r>
      <w:pict w14:anchorId="6020E72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9" o:spid="_x0000_s1039" type="#_x0000_t75" style="position:absolute;left:0;text-align:left;margin-left:0;margin-top:0;width:595.2pt;height:841.9pt;z-index:-251658234;mso-position-horizontal:center;mso-position-horizontal-relative:margin;mso-position-vertical:center;mso-position-vertical-relative:margin" o:allowincell="f">
          <v:imagedata r:id="rId1" o:title="footer only"/>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2BE439" w14:textId="77777777" w:rsidR="00574C9B" w:rsidRDefault="00CE17B0">
    <w:pPr>
      <w:pStyle w:val="Header"/>
    </w:pPr>
    <w:r>
      <w:pict w14:anchorId="695052A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0" o:spid="_x0000_s1040" type="#_x0000_t75" style="position:absolute;left:0;text-align:left;margin-left:0;margin-top:0;width:595.2pt;height:841.9pt;z-index:-251658233;visibility:hidden;mso-position-horizontal:center;mso-position-horizontal-relative:margin;mso-position-vertical:center;mso-position-vertical-relative:margin" o:allowincell="f">
          <v:imagedata r:id="rId1" o:title="footer only"/>
          <w10:wrap anchorx="margin" anchory="margin"/>
        </v:shape>
      </w:pict>
    </w:r>
    <w:r w:rsidR="00577112">
      <w:rPr>
        <w:noProof/>
      </w:rPr>
      <w:drawing>
        <wp:anchor distT="0" distB="0" distL="114300" distR="114300" simplePos="0" relativeHeight="251659264" behindDoc="1" locked="0" layoutInCell="1" allowOverlap="1" wp14:anchorId="4980A7B0" wp14:editId="67ADF9E7">
          <wp:simplePos x="0" y="0"/>
          <wp:positionH relativeFrom="page">
            <wp:posOffset>-10571</wp:posOffset>
          </wp:positionH>
          <wp:positionV relativeFrom="page">
            <wp:posOffset>-221993</wp:posOffset>
          </wp:positionV>
          <wp:extent cx="7581265" cy="10898802"/>
          <wp:effectExtent l="0" t="0" r="63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2">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F99EF3" w14:textId="77777777" w:rsidR="00574C9B" w:rsidRDefault="00CE17B0">
    <w:pPr>
      <w:pStyle w:val="Header"/>
    </w:pPr>
    <w:r>
      <w:pict w14:anchorId="1859137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8" o:spid="_x0000_s1038" type="#_x0000_t75" style="position:absolute;left:0;text-align:left;margin-left:0;margin-top:0;width:595.2pt;height:841.9pt;z-index:-251658235;mso-position-horizontal:center;mso-position-horizontal-relative:margin;mso-position-vertical:center;mso-position-vertical-relative:margin" o:allowincell="f">
          <v:imagedata r:id="rId1" o:title="footer only"/>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59FBA4" w14:textId="77777777" w:rsidR="004871B8" w:rsidRDefault="00CE17B0">
    <w:pPr>
      <w:pStyle w:val="Header"/>
    </w:pPr>
    <w:r>
      <w:pict w14:anchorId="2C4DBD4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2" o:spid="_x0000_s1042" type="#_x0000_t75" style="position:absolute;left:0;text-align:left;margin-left:0;margin-top:0;width:595.2pt;height:841.9pt;z-index:-251658231;mso-position-horizontal:center;mso-position-horizontal-relative:margin;mso-position-vertical:center;mso-position-vertical-relative:margin" o:allowincell="f">
          <v:imagedata r:id="rId1" o:title="footer only"/>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03FBA0" w14:textId="77777777" w:rsidR="0099309A" w:rsidRDefault="00CE17B0">
    <w:pPr>
      <w:pStyle w:val="Header"/>
    </w:pPr>
    <w:r>
      <w:pict w14:anchorId="3D6384A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3" o:spid="_x0000_s1043" type="#_x0000_t75" style="position:absolute;left:0;text-align:left;margin-left:0;margin-top:0;width:595.2pt;height:841.9pt;z-index:-251658230;visibility:hidden;mso-position-horizontal:center;mso-position-horizontal-relative:margin;mso-position-vertical:center;mso-position-vertical-relative:margin" o:allowincell="f">
          <v:imagedata r:id="rId1" o:title="footer only"/>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B69E2E" w14:textId="77777777" w:rsidR="004871B8" w:rsidRDefault="00CE17B0">
    <w:pPr>
      <w:pStyle w:val="Header"/>
    </w:pPr>
    <w:r>
      <w:pict w14:anchorId="2DE5643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1" o:spid="_x0000_s1041" type="#_x0000_t75" style="position:absolute;left:0;text-align:left;margin-left:0;margin-top:0;width:595.2pt;height:841.9pt;z-index:-251658232;mso-position-horizontal:center;mso-position-horizontal-relative:margin;mso-position-vertical:center;mso-position-vertical-relative:margin" o:allowincell="f">
          <v:imagedata r:id="rId1" o:title="footer only"/>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B"/>
    <w:multiLevelType w:val="multilevel"/>
    <w:tmpl w:val="2DDCE010"/>
    <w:lvl w:ilvl="0">
      <w:start w:val="1"/>
      <w:numFmt w:val="decimal"/>
      <w:pStyle w:val="Heading1"/>
      <w:lvlText w:val="%1."/>
      <w:legacy w:legacy="1" w:legacySpace="0" w:legacyIndent="0"/>
      <w:lvlJc w:val="left"/>
      <w:rPr>
        <w:b w:val="0"/>
      </w:rPr>
    </w:lvl>
    <w:lvl w:ilvl="1">
      <w:start w:val="1"/>
      <w:numFmt w:val="decimal"/>
      <w:pStyle w:val="Heading2"/>
      <w:lvlText w:val="%1.%2"/>
      <w:legacy w:legacy="1" w:legacySpace="144" w:legacyIndent="0"/>
      <w:lvlJc w:val="left"/>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191D2304"/>
    <w:multiLevelType w:val="hybridMultilevel"/>
    <w:tmpl w:val="CB26FCEA"/>
    <w:lvl w:ilvl="0" w:tplc="41E45540">
      <w:start w:val="1"/>
      <w:numFmt w:val="bullet"/>
      <w:pStyle w:val="Style1"/>
      <w:lvlText w:val=""/>
      <w:lvlJc w:val="left"/>
      <w:pPr>
        <w:ind w:left="1512" w:hanging="360"/>
      </w:pPr>
      <w:rPr>
        <w:rFonts w:ascii="Symbol" w:hAnsi="Symbol" w:hint="default"/>
      </w:rPr>
    </w:lvl>
    <w:lvl w:ilvl="1" w:tplc="040C0003" w:tentative="1">
      <w:start w:val="1"/>
      <w:numFmt w:val="bullet"/>
      <w:lvlText w:val="o"/>
      <w:lvlJc w:val="left"/>
      <w:pPr>
        <w:ind w:left="2232" w:hanging="360"/>
      </w:pPr>
      <w:rPr>
        <w:rFonts w:ascii="Courier New" w:hAnsi="Courier New" w:cs="Courier New" w:hint="default"/>
      </w:rPr>
    </w:lvl>
    <w:lvl w:ilvl="2" w:tplc="040C0005" w:tentative="1">
      <w:start w:val="1"/>
      <w:numFmt w:val="bullet"/>
      <w:lvlText w:val=""/>
      <w:lvlJc w:val="left"/>
      <w:pPr>
        <w:ind w:left="2952" w:hanging="360"/>
      </w:pPr>
      <w:rPr>
        <w:rFonts w:ascii="Wingdings" w:hAnsi="Wingdings" w:hint="default"/>
      </w:rPr>
    </w:lvl>
    <w:lvl w:ilvl="3" w:tplc="040C0001" w:tentative="1">
      <w:start w:val="1"/>
      <w:numFmt w:val="bullet"/>
      <w:lvlText w:val=""/>
      <w:lvlJc w:val="left"/>
      <w:pPr>
        <w:ind w:left="3672" w:hanging="360"/>
      </w:pPr>
      <w:rPr>
        <w:rFonts w:ascii="Symbol" w:hAnsi="Symbol" w:hint="default"/>
      </w:rPr>
    </w:lvl>
    <w:lvl w:ilvl="4" w:tplc="040C0003" w:tentative="1">
      <w:start w:val="1"/>
      <w:numFmt w:val="bullet"/>
      <w:lvlText w:val="o"/>
      <w:lvlJc w:val="left"/>
      <w:pPr>
        <w:ind w:left="4392" w:hanging="360"/>
      </w:pPr>
      <w:rPr>
        <w:rFonts w:ascii="Courier New" w:hAnsi="Courier New" w:cs="Courier New" w:hint="default"/>
      </w:rPr>
    </w:lvl>
    <w:lvl w:ilvl="5" w:tplc="040C0005" w:tentative="1">
      <w:start w:val="1"/>
      <w:numFmt w:val="bullet"/>
      <w:lvlText w:val=""/>
      <w:lvlJc w:val="left"/>
      <w:pPr>
        <w:ind w:left="5112" w:hanging="360"/>
      </w:pPr>
      <w:rPr>
        <w:rFonts w:ascii="Wingdings" w:hAnsi="Wingdings" w:hint="default"/>
      </w:rPr>
    </w:lvl>
    <w:lvl w:ilvl="6" w:tplc="040C0001" w:tentative="1">
      <w:start w:val="1"/>
      <w:numFmt w:val="bullet"/>
      <w:lvlText w:val=""/>
      <w:lvlJc w:val="left"/>
      <w:pPr>
        <w:ind w:left="5832" w:hanging="360"/>
      </w:pPr>
      <w:rPr>
        <w:rFonts w:ascii="Symbol" w:hAnsi="Symbol" w:hint="default"/>
      </w:rPr>
    </w:lvl>
    <w:lvl w:ilvl="7" w:tplc="040C0003" w:tentative="1">
      <w:start w:val="1"/>
      <w:numFmt w:val="bullet"/>
      <w:lvlText w:val="o"/>
      <w:lvlJc w:val="left"/>
      <w:pPr>
        <w:ind w:left="6552" w:hanging="360"/>
      </w:pPr>
      <w:rPr>
        <w:rFonts w:ascii="Courier New" w:hAnsi="Courier New" w:cs="Courier New" w:hint="default"/>
      </w:rPr>
    </w:lvl>
    <w:lvl w:ilvl="8" w:tplc="040C0005" w:tentative="1">
      <w:start w:val="1"/>
      <w:numFmt w:val="bullet"/>
      <w:lvlText w:val=""/>
      <w:lvlJc w:val="left"/>
      <w:pPr>
        <w:ind w:left="7272" w:hanging="360"/>
      </w:pPr>
      <w:rPr>
        <w:rFonts w:ascii="Wingdings" w:hAnsi="Wingdings" w:hint="default"/>
      </w:rPr>
    </w:lvl>
  </w:abstractNum>
  <w:abstractNum w:abstractNumId="2" w15:restartNumberingAfterBreak="0">
    <w:nsid w:val="1D5A2CF6"/>
    <w:multiLevelType w:val="hybridMultilevel"/>
    <w:tmpl w:val="29F64BBC"/>
    <w:lvl w:ilvl="0" w:tplc="040C0001">
      <w:start w:val="1"/>
      <w:numFmt w:val="bullet"/>
      <w:lvlText w:val=""/>
      <w:lvlJc w:val="left"/>
      <w:pPr>
        <w:ind w:left="927" w:hanging="360"/>
      </w:pPr>
      <w:rPr>
        <w:rFonts w:ascii="Symbol" w:hAnsi="Symbol" w:hint="default"/>
      </w:rPr>
    </w:lvl>
    <w:lvl w:ilvl="1" w:tplc="040C0003" w:tentative="1">
      <w:start w:val="1"/>
      <w:numFmt w:val="bullet"/>
      <w:lvlText w:val="o"/>
      <w:lvlJc w:val="left"/>
      <w:pPr>
        <w:ind w:left="1647" w:hanging="360"/>
      </w:pPr>
      <w:rPr>
        <w:rFonts w:ascii="Courier New" w:hAnsi="Courier New" w:cs="Courier New" w:hint="default"/>
      </w:rPr>
    </w:lvl>
    <w:lvl w:ilvl="2" w:tplc="040C0005" w:tentative="1">
      <w:start w:val="1"/>
      <w:numFmt w:val="bullet"/>
      <w:lvlText w:val=""/>
      <w:lvlJc w:val="left"/>
      <w:pPr>
        <w:ind w:left="2367" w:hanging="360"/>
      </w:pPr>
      <w:rPr>
        <w:rFonts w:ascii="Wingdings" w:hAnsi="Wingdings" w:hint="default"/>
      </w:rPr>
    </w:lvl>
    <w:lvl w:ilvl="3" w:tplc="040C0001" w:tentative="1">
      <w:start w:val="1"/>
      <w:numFmt w:val="bullet"/>
      <w:lvlText w:val=""/>
      <w:lvlJc w:val="left"/>
      <w:pPr>
        <w:ind w:left="3087" w:hanging="360"/>
      </w:pPr>
      <w:rPr>
        <w:rFonts w:ascii="Symbol" w:hAnsi="Symbol" w:hint="default"/>
      </w:rPr>
    </w:lvl>
    <w:lvl w:ilvl="4" w:tplc="040C0003" w:tentative="1">
      <w:start w:val="1"/>
      <w:numFmt w:val="bullet"/>
      <w:lvlText w:val="o"/>
      <w:lvlJc w:val="left"/>
      <w:pPr>
        <w:ind w:left="3807" w:hanging="360"/>
      </w:pPr>
      <w:rPr>
        <w:rFonts w:ascii="Courier New" w:hAnsi="Courier New" w:cs="Courier New" w:hint="default"/>
      </w:rPr>
    </w:lvl>
    <w:lvl w:ilvl="5" w:tplc="040C0005" w:tentative="1">
      <w:start w:val="1"/>
      <w:numFmt w:val="bullet"/>
      <w:lvlText w:val=""/>
      <w:lvlJc w:val="left"/>
      <w:pPr>
        <w:ind w:left="4527" w:hanging="360"/>
      </w:pPr>
      <w:rPr>
        <w:rFonts w:ascii="Wingdings" w:hAnsi="Wingdings" w:hint="default"/>
      </w:rPr>
    </w:lvl>
    <w:lvl w:ilvl="6" w:tplc="040C0001" w:tentative="1">
      <w:start w:val="1"/>
      <w:numFmt w:val="bullet"/>
      <w:lvlText w:val=""/>
      <w:lvlJc w:val="left"/>
      <w:pPr>
        <w:ind w:left="5247" w:hanging="360"/>
      </w:pPr>
      <w:rPr>
        <w:rFonts w:ascii="Symbol" w:hAnsi="Symbol" w:hint="default"/>
      </w:rPr>
    </w:lvl>
    <w:lvl w:ilvl="7" w:tplc="040C0003" w:tentative="1">
      <w:start w:val="1"/>
      <w:numFmt w:val="bullet"/>
      <w:lvlText w:val="o"/>
      <w:lvlJc w:val="left"/>
      <w:pPr>
        <w:ind w:left="5967" w:hanging="360"/>
      </w:pPr>
      <w:rPr>
        <w:rFonts w:ascii="Courier New" w:hAnsi="Courier New" w:cs="Courier New" w:hint="default"/>
      </w:rPr>
    </w:lvl>
    <w:lvl w:ilvl="8" w:tplc="040C0005" w:tentative="1">
      <w:start w:val="1"/>
      <w:numFmt w:val="bullet"/>
      <w:lvlText w:val=""/>
      <w:lvlJc w:val="left"/>
      <w:pPr>
        <w:ind w:left="6687" w:hanging="360"/>
      </w:pPr>
      <w:rPr>
        <w:rFonts w:ascii="Wingdings" w:hAnsi="Wingdings" w:hint="default"/>
      </w:rPr>
    </w:lvl>
  </w:abstractNum>
  <w:abstractNum w:abstractNumId="3" w15:restartNumberingAfterBreak="0">
    <w:nsid w:val="1F6E0164"/>
    <w:multiLevelType w:val="hybridMultilevel"/>
    <w:tmpl w:val="22A80DCE"/>
    <w:lvl w:ilvl="0" w:tplc="040C0001">
      <w:start w:val="1"/>
      <w:numFmt w:val="bullet"/>
      <w:lvlText w:val=""/>
      <w:lvlJc w:val="left"/>
      <w:pPr>
        <w:ind w:left="927" w:hanging="360"/>
      </w:pPr>
      <w:rPr>
        <w:rFonts w:ascii="Symbol" w:hAnsi="Symbol" w:hint="default"/>
      </w:rPr>
    </w:lvl>
    <w:lvl w:ilvl="1" w:tplc="040C0003" w:tentative="1">
      <w:start w:val="1"/>
      <w:numFmt w:val="bullet"/>
      <w:lvlText w:val="o"/>
      <w:lvlJc w:val="left"/>
      <w:pPr>
        <w:ind w:left="1647" w:hanging="360"/>
      </w:pPr>
      <w:rPr>
        <w:rFonts w:ascii="Courier New" w:hAnsi="Courier New" w:cs="Courier New" w:hint="default"/>
      </w:rPr>
    </w:lvl>
    <w:lvl w:ilvl="2" w:tplc="040C0005" w:tentative="1">
      <w:start w:val="1"/>
      <w:numFmt w:val="bullet"/>
      <w:lvlText w:val=""/>
      <w:lvlJc w:val="left"/>
      <w:pPr>
        <w:ind w:left="2367" w:hanging="360"/>
      </w:pPr>
      <w:rPr>
        <w:rFonts w:ascii="Wingdings" w:hAnsi="Wingdings" w:hint="default"/>
      </w:rPr>
    </w:lvl>
    <w:lvl w:ilvl="3" w:tplc="040C0001" w:tentative="1">
      <w:start w:val="1"/>
      <w:numFmt w:val="bullet"/>
      <w:lvlText w:val=""/>
      <w:lvlJc w:val="left"/>
      <w:pPr>
        <w:ind w:left="3087" w:hanging="360"/>
      </w:pPr>
      <w:rPr>
        <w:rFonts w:ascii="Symbol" w:hAnsi="Symbol" w:hint="default"/>
      </w:rPr>
    </w:lvl>
    <w:lvl w:ilvl="4" w:tplc="040C0003" w:tentative="1">
      <w:start w:val="1"/>
      <w:numFmt w:val="bullet"/>
      <w:lvlText w:val="o"/>
      <w:lvlJc w:val="left"/>
      <w:pPr>
        <w:ind w:left="3807" w:hanging="360"/>
      </w:pPr>
      <w:rPr>
        <w:rFonts w:ascii="Courier New" w:hAnsi="Courier New" w:cs="Courier New" w:hint="default"/>
      </w:rPr>
    </w:lvl>
    <w:lvl w:ilvl="5" w:tplc="040C0005" w:tentative="1">
      <w:start w:val="1"/>
      <w:numFmt w:val="bullet"/>
      <w:lvlText w:val=""/>
      <w:lvlJc w:val="left"/>
      <w:pPr>
        <w:ind w:left="4527" w:hanging="360"/>
      </w:pPr>
      <w:rPr>
        <w:rFonts w:ascii="Wingdings" w:hAnsi="Wingdings" w:hint="default"/>
      </w:rPr>
    </w:lvl>
    <w:lvl w:ilvl="6" w:tplc="040C0001" w:tentative="1">
      <w:start w:val="1"/>
      <w:numFmt w:val="bullet"/>
      <w:lvlText w:val=""/>
      <w:lvlJc w:val="left"/>
      <w:pPr>
        <w:ind w:left="5247" w:hanging="360"/>
      </w:pPr>
      <w:rPr>
        <w:rFonts w:ascii="Symbol" w:hAnsi="Symbol" w:hint="default"/>
      </w:rPr>
    </w:lvl>
    <w:lvl w:ilvl="7" w:tplc="040C0003" w:tentative="1">
      <w:start w:val="1"/>
      <w:numFmt w:val="bullet"/>
      <w:lvlText w:val="o"/>
      <w:lvlJc w:val="left"/>
      <w:pPr>
        <w:ind w:left="5967" w:hanging="360"/>
      </w:pPr>
      <w:rPr>
        <w:rFonts w:ascii="Courier New" w:hAnsi="Courier New" w:cs="Courier New" w:hint="default"/>
      </w:rPr>
    </w:lvl>
    <w:lvl w:ilvl="8" w:tplc="040C0005" w:tentative="1">
      <w:start w:val="1"/>
      <w:numFmt w:val="bullet"/>
      <w:lvlText w:val=""/>
      <w:lvlJc w:val="left"/>
      <w:pPr>
        <w:ind w:left="6687" w:hanging="360"/>
      </w:pPr>
      <w:rPr>
        <w:rFonts w:ascii="Wingdings" w:hAnsi="Wingdings" w:hint="default"/>
      </w:rPr>
    </w:lvl>
  </w:abstractNum>
  <w:abstractNum w:abstractNumId="4" w15:restartNumberingAfterBreak="0">
    <w:nsid w:val="22DC0D4E"/>
    <w:multiLevelType w:val="hybridMultilevel"/>
    <w:tmpl w:val="5A641196"/>
    <w:lvl w:ilvl="0" w:tplc="040C0001">
      <w:start w:val="1"/>
      <w:numFmt w:val="bullet"/>
      <w:lvlText w:val=""/>
      <w:lvlJc w:val="left"/>
      <w:pPr>
        <w:ind w:left="1512" w:hanging="360"/>
      </w:pPr>
      <w:rPr>
        <w:rFonts w:ascii="Symbol" w:hAnsi="Symbol" w:hint="default"/>
      </w:rPr>
    </w:lvl>
    <w:lvl w:ilvl="1" w:tplc="040C0003" w:tentative="1">
      <w:start w:val="1"/>
      <w:numFmt w:val="bullet"/>
      <w:lvlText w:val="o"/>
      <w:lvlJc w:val="left"/>
      <w:pPr>
        <w:ind w:left="2232" w:hanging="360"/>
      </w:pPr>
      <w:rPr>
        <w:rFonts w:ascii="Courier New" w:hAnsi="Courier New" w:cs="Courier New" w:hint="default"/>
      </w:rPr>
    </w:lvl>
    <w:lvl w:ilvl="2" w:tplc="040C0005" w:tentative="1">
      <w:start w:val="1"/>
      <w:numFmt w:val="bullet"/>
      <w:lvlText w:val=""/>
      <w:lvlJc w:val="left"/>
      <w:pPr>
        <w:ind w:left="2952" w:hanging="360"/>
      </w:pPr>
      <w:rPr>
        <w:rFonts w:ascii="Wingdings" w:hAnsi="Wingdings" w:hint="default"/>
      </w:rPr>
    </w:lvl>
    <w:lvl w:ilvl="3" w:tplc="040C0001" w:tentative="1">
      <w:start w:val="1"/>
      <w:numFmt w:val="bullet"/>
      <w:lvlText w:val=""/>
      <w:lvlJc w:val="left"/>
      <w:pPr>
        <w:ind w:left="3672" w:hanging="360"/>
      </w:pPr>
      <w:rPr>
        <w:rFonts w:ascii="Symbol" w:hAnsi="Symbol" w:hint="default"/>
      </w:rPr>
    </w:lvl>
    <w:lvl w:ilvl="4" w:tplc="040C0003" w:tentative="1">
      <w:start w:val="1"/>
      <w:numFmt w:val="bullet"/>
      <w:lvlText w:val="o"/>
      <w:lvlJc w:val="left"/>
      <w:pPr>
        <w:ind w:left="4392" w:hanging="360"/>
      </w:pPr>
      <w:rPr>
        <w:rFonts w:ascii="Courier New" w:hAnsi="Courier New" w:cs="Courier New" w:hint="default"/>
      </w:rPr>
    </w:lvl>
    <w:lvl w:ilvl="5" w:tplc="040C0005" w:tentative="1">
      <w:start w:val="1"/>
      <w:numFmt w:val="bullet"/>
      <w:lvlText w:val=""/>
      <w:lvlJc w:val="left"/>
      <w:pPr>
        <w:ind w:left="5112" w:hanging="360"/>
      </w:pPr>
      <w:rPr>
        <w:rFonts w:ascii="Wingdings" w:hAnsi="Wingdings" w:hint="default"/>
      </w:rPr>
    </w:lvl>
    <w:lvl w:ilvl="6" w:tplc="040C0001" w:tentative="1">
      <w:start w:val="1"/>
      <w:numFmt w:val="bullet"/>
      <w:lvlText w:val=""/>
      <w:lvlJc w:val="left"/>
      <w:pPr>
        <w:ind w:left="5832" w:hanging="360"/>
      </w:pPr>
      <w:rPr>
        <w:rFonts w:ascii="Symbol" w:hAnsi="Symbol" w:hint="default"/>
      </w:rPr>
    </w:lvl>
    <w:lvl w:ilvl="7" w:tplc="040C0003" w:tentative="1">
      <w:start w:val="1"/>
      <w:numFmt w:val="bullet"/>
      <w:lvlText w:val="o"/>
      <w:lvlJc w:val="left"/>
      <w:pPr>
        <w:ind w:left="6552" w:hanging="360"/>
      </w:pPr>
      <w:rPr>
        <w:rFonts w:ascii="Courier New" w:hAnsi="Courier New" w:cs="Courier New" w:hint="default"/>
      </w:rPr>
    </w:lvl>
    <w:lvl w:ilvl="8" w:tplc="040C0005" w:tentative="1">
      <w:start w:val="1"/>
      <w:numFmt w:val="bullet"/>
      <w:lvlText w:val=""/>
      <w:lvlJc w:val="left"/>
      <w:pPr>
        <w:ind w:left="7272" w:hanging="360"/>
      </w:pPr>
      <w:rPr>
        <w:rFonts w:ascii="Wingdings" w:hAnsi="Wingdings" w:hint="default"/>
      </w:rPr>
    </w:lvl>
  </w:abstractNum>
  <w:abstractNum w:abstractNumId="5" w15:restartNumberingAfterBreak="0">
    <w:nsid w:val="2D4D0CC3"/>
    <w:multiLevelType w:val="hybridMultilevel"/>
    <w:tmpl w:val="921CD606"/>
    <w:lvl w:ilvl="0" w:tplc="040C0001">
      <w:start w:val="1"/>
      <w:numFmt w:val="bullet"/>
      <w:lvlText w:val=""/>
      <w:lvlJc w:val="left"/>
      <w:pPr>
        <w:ind w:left="1428" w:hanging="360"/>
      </w:pPr>
      <w:rPr>
        <w:rFonts w:ascii="Symbol" w:hAnsi="Symbol" w:hint="default"/>
      </w:rPr>
    </w:lvl>
    <w:lvl w:ilvl="1" w:tplc="040C0003" w:tentative="1">
      <w:start w:val="1"/>
      <w:numFmt w:val="bullet"/>
      <w:lvlText w:val="o"/>
      <w:lvlJc w:val="left"/>
      <w:pPr>
        <w:ind w:left="2148" w:hanging="360"/>
      </w:pPr>
      <w:rPr>
        <w:rFonts w:ascii="Courier New" w:hAnsi="Courier New" w:cs="Courier New" w:hint="default"/>
      </w:rPr>
    </w:lvl>
    <w:lvl w:ilvl="2" w:tplc="040C0005" w:tentative="1">
      <w:start w:val="1"/>
      <w:numFmt w:val="bullet"/>
      <w:lvlText w:val=""/>
      <w:lvlJc w:val="left"/>
      <w:pPr>
        <w:ind w:left="2868" w:hanging="360"/>
      </w:pPr>
      <w:rPr>
        <w:rFonts w:ascii="Wingdings" w:hAnsi="Wingdings" w:hint="default"/>
      </w:rPr>
    </w:lvl>
    <w:lvl w:ilvl="3" w:tplc="040C0001" w:tentative="1">
      <w:start w:val="1"/>
      <w:numFmt w:val="bullet"/>
      <w:lvlText w:val=""/>
      <w:lvlJc w:val="left"/>
      <w:pPr>
        <w:ind w:left="3588" w:hanging="360"/>
      </w:pPr>
      <w:rPr>
        <w:rFonts w:ascii="Symbol" w:hAnsi="Symbol" w:hint="default"/>
      </w:rPr>
    </w:lvl>
    <w:lvl w:ilvl="4" w:tplc="040C0003" w:tentative="1">
      <w:start w:val="1"/>
      <w:numFmt w:val="bullet"/>
      <w:lvlText w:val="o"/>
      <w:lvlJc w:val="left"/>
      <w:pPr>
        <w:ind w:left="4308" w:hanging="360"/>
      </w:pPr>
      <w:rPr>
        <w:rFonts w:ascii="Courier New" w:hAnsi="Courier New" w:cs="Courier New" w:hint="default"/>
      </w:rPr>
    </w:lvl>
    <w:lvl w:ilvl="5" w:tplc="040C0005" w:tentative="1">
      <w:start w:val="1"/>
      <w:numFmt w:val="bullet"/>
      <w:lvlText w:val=""/>
      <w:lvlJc w:val="left"/>
      <w:pPr>
        <w:ind w:left="5028" w:hanging="360"/>
      </w:pPr>
      <w:rPr>
        <w:rFonts w:ascii="Wingdings" w:hAnsi="Wingdings" w:hint="default"/>
      </w:rPr>
    </w:lvl>
    <w:lvl w:ilvl="6" w:tplc="040C0001" w:tentative="1">
      <w:start w:val="1"/>
      <w:numFmt w:val="bullet"/>
      <w:lvlText w:val=""/>
      <w:lvlJc w:val="left"/>
      <w:pPr>
        <w:ind w:left="5748" w:hanging="360"/>
      </w:pPr>
      <w:rPr>
        <w:rFonts w:ascii="Symbol" w:hAnsi="Symbol" w:hint="default"/>
      </w:rPr>
    </w:lvl>
    <w:lvl w:ilvl="7" w:tplc="040C0003" w:tentative="1">
      <w:start w:val="1"/>
      <w:numFmt w:val="bullet"/>
      <w:lvlText w:val="o"/>
      <w:lvlJc w:val="left"/>
      <w:pPr>
        <w:ind w:left="6468" w:hanging="360"/>
      </w:pPr>
      <w:rPr>
        <w:rFonts w:ascii="Courier New" w:hAnsi="Courier New" w:cs="Courier New" w:hint="default"/>
      </w:rPr>
    </w:lvl>
    <w:lvl w:ilvl="8" w:tplc="040C0005" w:tentative="1">
      <w:start w:val="1"/>
      <w:numFmt w:val="bullet"/>
      <w:lvlText w:val=""/>
      <w:lvlJc w:val="left"/>
      <w:pPr>
        <w:ind w:left="7188" w:hanging="360"/>
      </w:pPr>
      <w:rPr>
        <w:rFonts w:ascii="Wingdings" w:hAnsi="Wingdings" w:hint="default"/>
      </w:rPr>
    </w:lvl>
  </w:abstractNum>
  <w:abstractNum w:abstractNumId="6" w15:restartNumberingAfterBreak="0">
    <w:nsid w:val="35040F6C"/>
    <w:multiLevelType w:val="hybridMultilevel"/>
    <w:tmpl w:val="8612D030"/>
    <w:lvl w:ilvl="0" w:tplc="040C0001">
      <w:start w:val="1"/>
      <w:numFmt w:val="bullet"/>
      <w:lvlText w:val=""/>
      <w:lvlJc w:val="left"/>
      <w:pPr>
        <w:ind w:left="1428" w:hanging="360"/>
      </w:pPr>
      <w:rPr>
        <w:rFonts w:ascii="Symbol" w:hAnsi="Symbol" w:hint="default"/>
      </w:rPr>
    </w:lvl>
    <w:lvl w:ilvl="1" w:tplc="040C0003" w:tentative="1">
      <w:start w:val="1"/>
      <w:numFmt w:val="bullet"/>
      <w:lvlText w:val="o"/>
      <w:lvlJc w:val="left"/>
      <w:pPr>
        <w:ind w:left="2148" w:hanging="360"/>
      </w:pPr>
      <w:rPr>
        <w:rFonts w:ascii="Courier New" w:hAnsi="Courier New" w:cs="Courier New" w:hint="default"/>
      </w:rPr>
    </w:lvl>
    <w:lvl w:ilvl="2" w:tplc="040C0005" w:tentative="1">
      <w:start w:val="1"/>
      <w:numFmt w:val="bullet"/>
      <w:lvlText w:val=""/>
      <w:lvlJc w:val="left"/>
      <w:pPr>
        <w:ind w:left="2868" w:hanging="360"/>
      </w:pPr>
      <w:rPr>
        <w:rFonts w:ascii="Wingdings" w:hAnsi="Wingdings" w:hint="default"/>
      </w:rPr>
    </w:lvl>
    <w:lvl w:ilvl="3" w:tplc="040C0001" w:tentative="1">
      <w:start w:val="1"/>
      <w:numFmt w:val="bullet"/>
      <w:lvlText w:val=""/>
      <w:lvlJc w:val="left"/>
      <w:pPr>
        <w:ind w:left="3588" w:hanging="360"/>
      </w:pPr>
      <w:rPr>
        <w:rFonts w:ascii="Symbol" w:hAnsi="Symbol" w:hint="default"/>
      </w:rPr>
    </w:lvl>
    <w:lvl w:ilvl="4" w:tplc="040C0003" w:tentative="1">
      <w:start w:val="1"/>
      <w:numFmt w:val="bullet"/>
      <w:lvlText w:val="o"/>
      <w:lvlJc w:val="left"/>
      <w:pPr>
        <w:ind w:left="4308" w:hanging="360"/>
      </w:pPr>
      <w:rPr>
        <w:rFonts w:ascii="Courier New" w:hAnsi="Courier New" w:cs="Courier New" w:hint="default"/>
      </w:rPr>
    </w:lvl>
    <w:lvl w:ilvl="5" w:tplc="040C0005" w:tentative="1">
      <w:start w:val="1"/>
      <w:numFmt w:val="bullet"/>
      <w:lvlText w:val=""/>
      <w:lvlJc w:val="left"/>
      <w:pPr>
        <w:ind w:left="5028" w:hanging="360"/>
      </w:pPr>
      <w:rPr>
        <w:rFonts w:ascii="Wingdings" w:hAnsi="Wingdings" w:hint="default"/>
      </w:rPr>
    </w:lvl>
    <w:lvl w:ilvl="6" w:tplc="040C0001" w:tentative="1">
      <w:start w:val="1"/>
      <w:numFmt w:val="bullet"/>
      <w:lvlText w:val=""/>
      <w:lvlJc w:val="left"/>
      <w:pPr>
        <w:ind w:left="5748" w:hanging="360"/>
      </w:pPr>
      <w:rPr>
        <w:rFonts w:ascii="Symbol" w:hAnsi="Symbol" w:hint="default"/>
      </w:rPr>
    </w:lvl>
    <w:lvl w:ilvl="7" w:tplc="040C0003" w:tentative="1">
      <w:start w:val="1"/>
      <w:numFmt w:val="bullet"/>
      <w:lvlText w:val="o"/>
      <w:lvlJc w:val="left"/>
      <w:pPr>
        <w:ind w:left="6468" w:hanging="360"/>
      </w:pPr>
      <w:rPr>
        <w:rFonts w:ascii="Courier New" w:hAnsi="Courier New" w:cs="Courier New" w:hint="default"/>
      </w:rPr>
    </w:lvl>
    <w:lvl w:ilvl="8" w:tplc="040C0005" w:tentative="1">
      <w:start w:val="1"/>
      <w:numFmt w:val="bullet"/>
      <w:lvlText w:val=""/>
      <w:lvlJc w:val="left"/>
      <w:pPr>
        <w:ind w:left="7188" w:hanging="360"/>
      </w:pPr>
      <w:rPr>
        <w:rFonts w:ascii="Wingdings" w:hAnsi="Wingdings" w:hint="default"/>
      </w:rPr>
    </w:lvl>
  </w:abstractNum>
  <w:abstractNum w:abstractNumId="7" w15:restartNumberingAfterBreak="0">
    <w:nsid w:val="7C1325C1"/>
    <w:multiLevelType w:val="hybridMultilevel"/>
    <w:tmpl w:val="1AFEF76E"/>
    <w:lvl w:ilvl="0" w:tplc="040C0001">
      <w:start w:val="1"/>
      <w:numFmt w:val="bullet"/>
      <w:lvlText w:val=""/>
      <w:lvlJc w:val="left"/>
      <w:pPr>
        <w:ind w:left="1152" w:hanging="360"/>
      </w:pPr>
      <w:rPr>
        <w:rFonts w:ascii="Symbol" w:hAnsi="Symbol" w:hint="default"/>
      </w:rPr>
    </w:lvl>
    <w:lvl w:ilvl="1" w:tplc="040C0003" w:tentative="1">
      <w:start w:val="1"/>
      <w:numFmt w:val="bullet"/>
      <w:lvlText w:val="o"/>
      <w:lvlJc w:val="left"/>
      <w:pPr>
        <w:ind w:left="1872" w:hanging="360"/>
      </w:pPr>
      <w:rPr>
        <w:rFonts w:ascii="Courier New" w:hAnsi="Courier New" w:cs="Courier New" w:hint="default"/>
      </w:rPr>
    </w:lvl>
    <w:lvl w:ilvl="2" w:tplc="040C0005" w:tentative="1">
      <w:start w:val="1"/>
      <w:numFmt w:val="bullet"/>
      <w:lvlText w:val=""/>
      <w:lvlJc w:val="left"/>
      <w:pPr>
        <w:ind w:left="2592" w:hanging="360"/>
      </w:pPr>
      <w:rPr>
        <w:rFonts w:ascii="Wingdings" w:hAnsi="Wingdings" w:hint="default"/>
      </w:rPr>
    </w:lvl>
    <w:lvl w:ilvl="3" w:tplc="040C0001" w:tentative="1">
      <w:start w:val="1"/>
      <w:numFmt w:val="bullet"/>
      <w:lvlText w:val=""/>
      <w:lvlJc w:val="left"/>
      <w:pPr>
        <w:ind w:left="3312" w:hanging="360"/>
      </w:pPr>
      <w:rPr>
        <w:rFonts w:ascii="Symbol" w:hAnsi="Symbol" w:hint="default"/>
      </w:rPr>
    </w:lvl>
    <w:lvl w:ilvl="4" w:tplc="040C0003" w:tentative="1">
      <w:start w:val="1"/>
      <w:numFmt w:val="bullet"/>
      <w:lvlText w:val="o"/>
      <w:lvlJc w:val="left"/>
      <w:pPr>
        <w:ind w:left="4032" w:hanging="360"/>
      </w:pPr>
      <w:rPr>
        <w:rFonts w:ascii="Courier New" w:hAnsi="Courier New" w:cs="Courier New" w:hint="default"/>
      </w:rPr>
    </w:lvl>
    <w:lvl w:ilvl="5" w:tplc="040C0005" w:tentative="1">
      <w:start w:val="1"/>
      <w:numFmt w:val="bullet"/>
      <w:lvlText w:val=""/>
      <w:lvlJc w:val="left"/>
      <w:pPr>
        <w:ind w:left="4752" w:hanging="360"/>
      </w:pPr>
      <w:rPr>
        <w:rFonts w:ascii="Wingdings" w:hAnsi="Wingdings" w:hint="default"/>
      </w:rPr>
    </w:lvl>
    <w:lvl w:ilvl="6" w:tplc="040C0001" w:tentative="1">
      <w:start w:val="1"/>
      <w:numFmt w:val="bullet"/>
      <w:lvlText w:val=""/>
      <w:lvlJc w:val="left"/>
      <w:pPr>
        <w:ind w:left="5472" w:hanging="360"/>
      </w:pPr>
      <w:rPr>
        <w:rFonts w:ascii="Symbol" w:hAnsi="Symbol" w:hint="default"/>
      </w:rPr>
    </w:lvl>
    <w:lvl w:ilvl="7" w:tplc="040C0003" w:tentative="1">
      <w:start w:val="1"/>
      <w:numFmt w:val="bullet"/>
      <w:lvlText w:val="o"/>
      <w:lvlJc w:val="left"/>
      <w:pPr>
        <w:ind w:left="6192" w:hanging="360"/>
      </w:pPr>
      <w:rPr>
        <w:rFonts w:ascii="Courier New" w:hAnsi="Courier New" w:cs="Courier New" w:hint="default"/>
      </w:rPr>
    </w:lvl>
    <w:lvl w:ilvl="8" w:tplc="040C0005" w:tentative="1">
      <w:start w:val="1"/>
      <w:numFmt w:val="bullet"/>
      <w:lvlText w:val=""/>
      <w:lvlJc w:val="left"/>
      <w:pPr>
        <w:ind w:left="6912" w:hanging="360"/>
      </w:pPr>
      <w:rPr>
        <w:rFonts w:ascii="Wingdings" w:hAnsi="Wingdings" w:hint="default"/>
      </w:rPr>
    </w:lvl>
  </w:abstractNum>
  <w:num w:numId="1" w16cid:durableId="20979638">
    <w:abstractNumId w:val="0"/>
  </w:num>
  <w:num w:numId="2" w16cid:durableId="378676283">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779881407">
    <w:abstractNumId w:val="7"/>
  </w:num>
  <w:num w:numId="4" w16cid:durableId="939067648">
    <w:abstractNumId w:val="6"/>
  </w:num>
  <w:num w:numId="5" w16cid:durableId="408427585">
    <w:abstractNumId w:val="5"/>
  </w:num>
  <w:num w:numId="6" w16cid:durableId="1674724628">
    <w:abstractNumId w:val="4"/>
  </w:num>
  <w:num w:numId="7" w16cid:durableId="2081058093">
    <w:abstractNumId w:val="1"/>
  </w:num>
  <w:num w:numId="8" w16cid:durableId="790366741">
    <w:abstractNumId w:val="3"/>
  </w:num>
  <w:num w:numId="9" w16cid:durableId="899822469">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removePersonalInformation/>
  <w:proofState w:spelling="clean"/>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53370"/>
    <w:rsid w:val="000045CF"/>
    <w:rsid w:val="00020389"/>
    <w:rsid w:val="00034CA6"/>
    <w:rsid w:val="0005336D"/>
    <w:rsid w:val="00053D00"/>
    <w:rsid w:val="000A0F3B"/>
    <w:rsid w:val="000A3ABA"/>
    <w:rsid w:val="000D3B44"/>
    <w:rsid w:val="000F141B"/>
    <w:rsid w:val="00115651"/>
    <w:rsid w:val="001305FF"/>
    <w:rsid w:val="001444FC"/>
    <w:rsid w:val="00170FA1"/>
    <w:rsid w:val="00185E99"/>
    <w:rsid w:val="00187E72"/>
    <w:rsid w:val="0019231D"/>
    <w:rsid w:val="001955B6"/>
    <w:rsid w:val="001A4140"/>
    <w:rsid w:val="001D61AC"/>
    <w:rsid w:val="001E15AA"/>
    <w:rsid w:val="001E3FA1"/>
    <w:rsid w:val="001F0DBD"/>
    <w:rsid w:val="00200E87"/>
    <w:rsid w:val="00206D14"/>
    <w:rsid w:val="00214BDC"/>
    <w:rsid w:val="00215E81"/>
    <w:rsid w:val="0024727F"/>
    <w:rsid w:val="0029663C"/>
    <w:rsid w:val="002B6A7B"/>
    <w:rsid w:val="002E50A0"/>
    <w:rsid w:val="0030002D"/>
    <w:rsid w:val="00302E1B"/>
    <w:rsid w:val="003353D7"/>
    <w:rsid w:val="003659F9"/>
    <w:rsid w:val="003E22F4"/>
    <w:rsid w:val="00401DE5"/>
    <w:rsid w:val="00402663"/>
    <w:rsid w:val="004419A9"/>
    <w:rsid w:val="00461CAF"/>
    <w:rsid w:val="004871B8"/>
    <w:rsid w:val="00492082"/>
    <w:rsid w:val="004B6D16"/>
    <w:rsid w:val="004C74FD"/>
    <w:rsid w:val="004F3B80"/>
    <w:rsid w:val="00547B64"/>
    <w:rsid w:val="00574C9B"/>
    <w:rsid w:val="00574EE5"/>
    <w:rsid w:val="00577112"/>
    <w:rsid w:val="0058411F"/>
    <w:rsid w:val="005961A4"/>
    <w:rsid w:val="005B2600"/>
    <w:rsid w:val="005B52AC"/>
    <w:rsid w:val="005C530F"/>
    <w:rsid w:val="005D3B2A"/>
    <w:rsid w:val="005F53D4"/>
    <w:rsid w:val="006018CD"/>
    <w:rsid w:val="00603B66"/>
    <w:rsid w:val="006125A1"/>
    <w:rsid w:val="00642CC3"/>
    <w:rsid w:val="00653E7D"/>
    <w:rsid w:val="00662207"/>
    <w:rsid w:val="00667F09"/>
    <w:rsid w:val="00682F03"/>
    <w:rsid w:val="00691D76"/>
    <w:rsid w:val="006B57A6"/>
    <w:rsid w:val="006C0EAF"/>
    <w:rsid w:val="006D53A6"/>
    <w:rsid w:val="006E5BA5"/>
    <w:rsid w:val="00711F54"/>
    <w:rsid w:val="0073316D"/>
    <w:rsid w:val="00766EAA"/>
    <w:rsid w:val="00771805"/>
    <w:rsid w:val="00787837"/>
    <w:rsid w:val="00787ABB"/>
    <w:rsid w:val="007B6C64"/>
    <w:rsid w:val="00822952"/>
    <w:rsid w:val="00836505"/>
    <w:rsid w:val="00837061"/>
    <w:rsid w:val="00844B87"/>
    <w:rsid w:val="00847402"/>
    <w:rsid w:val="0089251B"/>
    <w:rsid w:val="008A6DD4"/>
    <w:rsid w:val="008B0452"/>
    <w:rsid w:val="008B1518"/>
    <w:rsid w:val="008E03D7"/>
    <w:rsid w:val="008F74D7"/>
    <w:rsid w:val="00904C42"/>
    <w:rsid w:val="00914683"/>
    <w:rsid w:val="00924C05"/>
    <w:rsid w:val="00937CF2"/>
    <w:rsid w:val="009616E4"/>
    <w:rsid w:val="0097236B"/>
    <w:rsid w:val="00976645"/>
    <w:rsid w:val="00976F77"/>
    <w:rsid w:val="0098228C"/>
    <w:rsid w:val="0099309A"/>
    <w:rsid w:val="00995E97"/>
    <w:rsid w:val="009B22F8"/>
    <w:rsid w:val="009C4EB4"/>
    <w:rsid w:val="009E2100"/>
    <w:rsid w:val="00A21F3B"/>
    <w:rsid w:val="00A266BF"/>
    <w:rsid w:val="00A310E1"/>
    <w:rsid w:val="00A36AB0"/>
    <w:rsid w:val="00A44D33"/>
    <w:rsid w:val="00A727A1"/>
    <w:rsid w:val="00A90DF3"/>
    <w:rsid w:val="00AB37A3"/>
    <w:rsid w:val="00AC5114"/>
    <w:rsid w:val="00AE0B76"/>
    <w:rsid w:val="00AE301D"/>
    <w:rsid w:val="00B11E74"/>
    <w:rsid w:val="00B25683"/>
    <w:rsid w:val="00B262FE"/>
    <w:rsid w:val="00B51901"/>
    <w:rsid w:val="00B531D0"/>
    <w:rsid w:val="00B60914"/>
    <w:rsid w:val="00B9059C"/>
    <w:rsid w:val="00BA17D1"/>
    <w:rsid w:val="00BC4FD4"/>
    <w:rsid w:val="00BD50F6"/>
    <w:rsid w:val="00C073E1"/>
    <w:rsid w:val="00C22DB3"/>
    <w:rsid w:val="00C25647"/>
    <w:rsid w:val="00C27A3D"/>
    <w:rsid w:val="00C33897"/>
    <w:rsid w:val="00C66AEA"/>
    <w:rsid w:val="00C76BA9"/>
    <w:rsid w:val="00C85895"/>
    <w:rsid w:val="00C9040A"/>
    <w:rsid w:val="00C91E4D"/>
    <w:rsid w:val="00CA13CE"/>
    <w:rsid w:val="00CB110A"/>
    <w:rsid w:val="00CB7CD0"/>
    <w:rsid w:val="00CE17B0"/>
    <w:rsid w:val="00CF16F7"/>
    <w:rsid w:val="00D039AF"/>
    <w:rsid w:val="00D13128"/>
    <w:rsid w:val="00D32688"/>
    <w:rsid w:val="00D45366"/>
    <w:rsid w:val="00D4585F"/>
    <w:rsid w:val="00D51ACC"/>
    <w:rsid w:val="00D53AD5"/>
    <w:rsid w:val="00D55C21"/>
    <w:rsid w:val="00D95232"/>
    <w:rsid w:val="00DA2D12"/>
    <w:rsid w:val="00DB229D"/>
    <w:rsid w:val="00DB7F50"/>
    <w:rsid w:val="00DE059E"/>
    <w:rsid w:val="00DE30C7"/>
    <w:rsid w:val="00DF400F"/>
    <w:rsid w:val="00E15BF4"/>
    <w:rsid w:val="00E2376B"/>
    <w:rsid w:val="00E26935"/>
    <w:rsid w:val="00E27707"/>
    <w:rsid w:val="00E333C8"/>
    <w:rsid w:val="00E52B04"/>
    <w:rsid w:val="00E61EC4"/>
    <w:rsid w:val="00E62884"/>
    <w:rsid w:val="00E65F36"/>
    <w:rsid w:val="00E661B7"/>
    <w:rsid w:val="00E90A9D"/>
    <w:rsid w:val="00EB1654"/>
    <w:rsid w:val="00EE2CA3"/>
    <w:rsid w:val="00F2069F"/>
    <w:rsid w:val="00F502AE"/>
    <w:rsid w:val="00F53370"/>
    <w:rsid w:val="00F71CB9"/>
    <w:rsid w:val="00F75425"/>
    <w:rsid w:val="00F90BE2"/>
    <w:rsid w:val="00FA22DD"/>
    <w:rsid w:val="00FB1D7A"/>
    <w:rsid w:val="00FC0CEA"/>
    <w:rsid w:val="636240A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C96FFC"/>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nl-N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74C9B"/>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F53370"/>
    <w:pPr>
      <w:numPr>
        <w:numId w:val="1"/>
      </w:numPr>
      <w:ind w:left="567" w:hanging="567"/>
      <w:outlineLvl w:val="0"/>
    </w:pPr>
    <w:rPr>
      <w:kern w:val="28"/>
    </w:rPr>
  </w:style>
  <w:style w:type="paragraph" w:styleId="Heading2">
    <w:name w:val="heading 2"/>
    <w:basedOn w:val="Normal"/>
    <w:next w:val="Normal"/>
    <w:link w:val="Heading2Char"/>
    <w:qFormat/>
    <w:rsid w:val="00F53370"/>
    <w:pPr>
      <w:numPr>
        <w:ilvl w:val="1"/>
        <w:numId w:val="1"/>
      </w:numPr>
      <w:ind w:left="567" w:hanging="567"/>
      <w:outlineLvl w:val="1"/>
    </w:pPr>
  </w:style>
  <w:style w:type="paragraph" w:styleId="Heading3">
    <w:name w:val="heading 3"/>
    <w:basedOn w:val="Normal"/>
    <w:next w:val="Normal"/>
    <w:link w:val="Heading3Char"/>
    <w:qFormat/>
    <w:rsid w:val="00F53370"/>
    <w:pPr>
      <w:numPr>
        <w:ilvl w:val="2"/>
        <w:numId w:val="1"/>
      </w:numPr>
      <w:ind w:left="567" w:hanging="567"/>
      <w:outlineLvl w:val="2"/>
    </w:pPr>
  </w:style>
  <w:style w:type="paragraph" w:styleId="Heading4">
    <w:name w:val="heading 4"/>
    <w:basedOn w:val="Normal"/>
    <w:next w:val="Normal"/>
    <w:link w:val="Heading4Char"/>
    <w:qFormat/>
    <w:rsid w:val="00F53370"/>
    <w:pPr>
      <w:numPr>
        <w:ilvl w:val="3"/>
        <w:numId w:val="1"/>
      </w:numPr>
      <w:ind w:left="567" w:hanging="567"/>
      <w:outlineLvl w:val="3"/>
    </w:pPr>
  </w:style>
  <w:style w:type="paragraph" w:styleId="Heading5">
    <w:name w:val="heading 5"/>
    <w:basedOn w:val="Normal"/>
    <w:next w:val="Normal"/>
    <w:link w:val="Heading5Char"/>
    <w:qFormat/>
    <w:rsid w:val="00F53370"/>
    <w:pPr>
      <w:numPr>
        <w:ilvl w:val="4"/>
        <w:numId w:val="1"/>
      </w:numPr>
      <w:ind w:left="567" w:hanging="567"/>
      <w:outlineLvl w:val="4"/>
    </w:pPr>
  </w:style>
  <w:style w:type="paragraph" w:styleId="Heading6">
    <w:name w:val="heading 6"/>
    <w:basedOn w:val="Normal"/>
    <w:next w:val="Normal"/>
    <w:link w:val="Heading6Char"/>
    <w:qFormat/>
    <w:rsid w:val="00F53370"/>
    <w:pPr>
      <w:numPr>
        <w:ilvl w:val="5"/>
        <w:numId w:val="1"/>
      </w:numPr>
      <w:ind w:left="567" w:hanging="567"/>
      <w:outlineLvl w:val="5"/>
    </w:pPr>
  </w:style>
  <w:style w:type="paragraph" w:styleId="Heading7">
    <w:name w:val="heading 7"/>
    <w:basedOn w:val="Normal"/>
    <w:next w:val="Normal"/>
    <w:link w:val="Heading7Char"/>
    <w:qFormat/>
    <w:rsid w:val="00F53370"/>
    <w:pPr>
      <w:numPr>
        <w:ilvl w:val="6"/>
        <w:numId w:val="1"/>
      </w:numPr>
      <w:ind w:left="567" w:hanging="567"/>
      <w:outlineLvl w:val="6"/>
    </w:pPr>
  </w:style>
  <w:style w:type="paragraph" w:styleId="Heading8">
    <w:name w:val="heading 8"/>
    <w:basedOn w:val="Normal"/>
    <w:next w:val="Normal"/>
    <w:link w:val="Heading8Char"/>
    <w:qFormat/>
    <w:rsid w:val="00F53370"/>
    <w:pPr>
      <w:numPr>
        <w:ilvl w:val="7"/>
        <w:numId w:val="1"/>
      </w:numPr>
      <w:ind w:left="567" w:hanging="567"/>
      <w:outlineLvl w:val="7"/>
    </w:pPr>
  </w:style>
  <w:style w:type="paragraph" w:styleId="Heading9">
    <w:name w:val="heading 9"/>
    <w:basedOn w:val="Normal"/>
    <w:next w:val="Normal"/>
    <w:link w:val="Heading9Char"/>
    <w:qFormat/>
    <w:rsid w:val="00F53370"/>
    <w:pPr>
      <w:numPr>
        <w:ilvl w:val="8"/>
        <w:numId w:val="1"/>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F53370"/>
    <w:rPr>
      <w:rFonts w:ascii="Times New Roman" w:eastAsia="Times New Roman" w:hAnsi="Times New Roman" w:cs="Times New Roman"/>
      <w:kern w:val="28"/>
    </w:rPr>
  </w:style>
  <w:style w:type="character" w:customStyle="1" w:styleId="Heading2Char">
    <w:name w:val="Heading 2 Char"/>
    <w:basedOn w:val="DefaultParagraphFont"/>
    <w:link w:val="Heading2"/>
    <w:rsid w:val="00F53370"/>
    <w:rPr>
      <w:rFonts w:ascii="Times New Roman" w:eastAsia="Times New Roman" w:hAnsi="Times New Roman" w:cs="Times New Roman"/>
    </w:rPr>
  </w:style>
  <w:style w:type="character" w:customStyle="1" w:styleId="Heading3Char">
    <w:name w:val="Heading 3 Char"/>
    <w:basedOn w:val="DefaultParagraphFont"/>
    <w:link w:val="Heading3"/>
    <w:rsid w:val="00F53370"/>
    <w:rPr>
      <w:rFonts w:ascii="Times New Roman" w:eastAsia="Times New Roman" w:hAnsi="Times New Roman" w:cs="Times New Roman"/>
    </w:rPr>
  </w:style>
  <w:style w:type="character" w:customStyle="1" w:styleId="Heading4Char">
    <w:name w:val="Heading 4 Char"/>
    <w:basedOn w:val="DefaultParagraphFont"/>
    <w:link w:val="Heading4"/>
    <w:rsid w:val="00F53370"/>
    <w:rPr>
      <w:rFonts w:ascii="Times New Roman" w:eastAsia="Times New Roman" w:hAnsi="Times New Roman" w:cs="Times New Roman"/>
    </w:rPr>
  </w:style>
  <w:style w:type="character" w:customStyle="1" w:styleId="Heading5Char">
    <w:name w:val="Heading 5 Char"/>
    <w:basedOn w:val="DefaultParagraphFont"/>
    <w:link w:val="Heading5"/>
    <w:rsid w:val="00F53370"/>
    <w:rPr>
      <w:rFonts w:ascii="Times New Roman" w:eastAsia="Times New Roman" w:hAnsi="Times New Roman" w:cs="Times New Roman"/>
    </w:rPr>
  </w:style>
  <w:style w:type="character" w:customStyle="1" w:styleId="Heading6Char">
    <w:name w:val="Heading 6 Char"/>
    <w:basedOn w:val="DefaultParagraphFont"/>
    <w:link w:val="Heading6"/>
    <w:rsid w:val="00F53370"/>
    <w:rPr>
      <w:rFonts w:ascii="Times New Roman" w:eastAsia="Times New Roman" w:hAnsi="Times New Roman" w:cs="Times New Roman"/>
    </w:rPr>
  </w:style>
  <w:style w:type="character" w:customStyle="1" w:styleId="Heading7Char">
    <w:name w:val="Heading 7 Char"/>
    <w:basedOn w:val="DefaultParagraphFont"/>
    <w:link w:val="Heading7"/>
    <w:rsid w:val="00F53370"/>
    <w:rPr>
      <w:rFonts w:ascii="Times New Roman" w:eastAsia="Times New Roman" w:hAnsi="Times New Roman" w:cs="Times New Roman"/>
    </w:rPr>
  </w:style>
  <w:style w:type="character" w:customStyle="1" w:styleId="Heading8Char">
    <w:name w:val="Heading 8 Char"/>
    <w:basedOn w:val="DefaultParagraphFont"/>
    <w:link w:val="Heading8"/>
    <w:rsid w:val="00F53370"/>
    <w:rPr>
      <w:rFonts w:ascii="Times New Roman" w:eastAsia="Times New Roman" w:hAnsi="Times New Roman" w:cs="Times New Roman"/>
    </w:rPr>
  </w:style>
  <w:style w:type="character" w:customStyle="1" w:styleId="Heading9Char">
    <w:name w:val="Heading 9 Char"/>
    <w:basedOn w:val="DefaultParagraphFont"/>
    <w:link w:val="Heading9"/>
    <w:rsid w:val="00F53370"/>
    <w:rPr>
      <w:rFonts w:ascii="Times New Roman" w:eastAsia="Times New Roman" w:hAnsi="Times New Roman" w:cs="Times New Roman"/>
    </w:rPr>
  </w:style>
  <w:style w:type="paragraph" w:styleId="Footer">
    <w:name w:val="footer"/>
    <w:basedOn w:val="Normal"/>
    <w:link w:val="FooterChar"/>
    <w:qFormat/>
    <w:rsid w:val="00F53370"/>
  </w:style>
  <w:style w:type="character" w:customStyle="1" w:styleId="FooterChar">
    <w:name w:val="Footer Char"/>
    <w:basedOn w:val="DefaultParagraphFont"/>
    <w:link w:val="Footer"/>
    <w:rsid w:val="00F53370"/>
    <w:rPr>
      <w:rFonts w:ascii="Times New Roman" w:eastAsia="Times New Roman" w:hAnsi="Times New Roman" w:cs="Times New Roman"/>
    </w:rPr>
  </w:style>
  <w:style w:type="paragraph" w:styleId="FootnoteText">
    <w:name w:val="footnote text"/>
    <w:aliases w:val="stile 1,Footnote,Footnote1,Footnote2,Footnote3,Footnote4,Footnote5,Footnote6,Footnote7,Footnote8,Footnote9,Footnote10,Footnote11,Footnote21,Footnote31,Footnote41,Footnote51,Footnote61,Footnote71,Footnote81,Footnote91,FA,FA Fu,fn"/>
    <w:basedOn w:val="Normal"/>
    <w:link w:val="FootnoteTextChar"/>
    <w:qFormat/>
    <w:rsid w:val="00F53370"/>
    <w:pPr>
      <w:keepLines/>
      <w:spacing w:after="60" w:line="240" w:lineRule="auto"/>
      <w:ind w:left="567" w:hanging="567"/>
    </w:pPr>
    <w:rPr>
      <w:sz w:val="16"/>
    </w:rPr>
  </w:style>
  <w:style w:type="character" w:customStyle="1" w:styleId="FootnoteTextChar">
    <w:name w:val="Footnote Text Char"/>
    <w:aliases w:val="stile 1 Char,Footnote Char,Footnote1 Char,Footnote2 Char,Footnote3 Char,Footnote4 Char,Footnote5 Char,Footnote6 Char,Footnote7 Char,Footnote8 Char,Footnote9 Char,Footnote10 Char,Footnote11 Char,Footnote21 Char,Footnote31 Char,FA Char"/>
    <w:basedOn w:val="DefaultParagraphFont"/>
    <w:link w:val="FootnoteText"/>
    <w:rsid w:val="00F53370"/>
    <w:rPr>
      <w:rFonts w:ascii="Times New Roman" w:eastAsia="Times New Roman" w:hAnsi="Times New Roman" w:cs="Times New Roman"/>
      <w:sz w:val="16"/>
    </w:rPr>
  </w:style>
  <w:style w:type="paragraph" w:styleId="Header">
    <w:name w:val="header"/>
    <w:basedOn w:val="Normal"/>
    <w:link w:val="HeaderChar"/>
    <w:qFormat/>
    <w:rsid w:val="00F53370"/>
  </w:style>
  <w:style w:type="character" w:customStyle="1" w:styleId="HeaderChar">
    <w:name w:val="Header Char"/>
    <w:basedOn w:val="DefaultParagraphFont"/>
    <w:link w:val="Header"/>
    <w:rsid w:val="00F53370"/>
    <w:rPr>
      <w:rFonts w:ascii="Times New Roman" w:eastAsia="Times New Roman" w:hAnsi="Times New Roman" w:cs="Times New Roman"/>
    </w:rPr>
  </w:style>
  <w:style w:type="paragraph" w:customStyle="1" w:styleId="quotes">
    <w:name w:val="quotes"/>
    <w:basedOn w:val="Normal"/>
    <w:next w:val="Normal"/>
    <w:rsid w:val="00F53370"/>
    <w:pPr>
      <w:ind w:left="720"/>
    </w:pPr>
    <w:rPr>
      <w:i/>
    </w:rPr>
  </w:style>
  <w:style w:type="character" w:styleId="FootnoteReference">
    <w:name w:val="footnote reference"/>
    <w:aliases w:val="Footnote symbol"/>
    <w:basedOn w:val="DefaultParagraphFont"/>
    <w:unhideWhenUsed/>
    <w:qFormat/>
    <w:rsid w:val="00F53370"/>
    <w:rPr>
      <w:sz w:val="24"/>
      <w:vertAlign w:val="superscript"/>
    </w:rPr>
  </w:style>
  <w:style w:type="table" w:styleId="TableGrid">
    <w:name w:val="Table Grid"/>
    <w:basedOn w:val="TableNormal"/>
    <w:uiPriority w:val="39"/>
    <w:rsid w:val="00F533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8A6DD4"/>
    <w:rPr>
      <w:color w:val="0000FF"/>
      <w:u w:val="single"/>
    </w:rPr>
  </w:style>
  <w:style w:type="character" w:customStyle="1" w:styleId="CommentReference1">
    <w:name w:val="Comment Reference1"/>
    <w:basedOn w:val="DefaultParagraphFont"/>
    <w:uiPriority w:val="99"/>
    <w:semiHidden/>
    <w:unhideWhenUsed/>
    <w:rPr>
      <w:sz w:val="16"/>
      <w:szCs w:val="16"/>
    </w:rPr>
  </w:style>
  <w:style w:type="paragraph" w:customStyle="1" w:styleId="CommentText1">
    <w:name w:val="Comment Text1"/>
    <w:basedOn w:val="Normal"/>
    <w:link w:val="CommentTextChar"/>
    <w:uiPriority w:val="99"/>
    <w:semiHidden/>
    <w:unhideWhenUsed/>
    <w:pPr>
      <w:spacing w:line="240" w:lineRule="auto"/>
    </w:pPr>
    <w:rPr>
      <w:sz w:val="20"/>
      <w:szCs w:val="20"/>
    </w:rPr>
  </w:style>
  <w:style w:type="character" w:customStyle="1" w:styleId="CommentTextChar">
    <w:name w:val="Comment Text Char"/>
    <w:basedOn w:val="DefaultParagraphFont"/>
    <w:link w:val="CommentText1"/>
    <w:uiPriority w:val="99"/>
    <w:semiHidden/>
    <w:rsid w:val="00976F77"/>
    <w:rPr>
      <w:rFonts w:ascii="Times New Roman" w:eastAsia="Times New Roman" w:hAnsi="Times New Roman" w:cs="Times New Roman"/>
      <w:sz w:val="20"/>
      <w:szCs w:val="20"/>
    </w:rPr>
  </w:style>
  <w:style w:type="paragraph" w:customStyle="1" w:styleId="CommentSubject1">
    <w:name w:val="Comment Subject1"/>
    <w:basedOn w:val="CommentText1"/>
    <w:next w:val="CommentText1"/>
    <w:link w:val="CommentSubjectChar"/>
    <w:uiPriority w:val="99"/>
    <w:semiHidden/>
    <w:unhideWhenUsed/>
    <w:rsid w:val="00976F77"/>
    <w:rPr>
      <w:b/>
      <w:bCs/>
    </w:rPr>
  </w:style>
  <w:style w:type="character" w:customStyle="1" w:styleId="CommentSubjectChar">
    <w:name w:val="Comment Subject Char"/>
    <w:basedOn w:val="CommentTextChar"/>
    <w:link w:val="CommentSubject1"/>
    <w:uiPriority w:val="99"/>
    <w:semiHidden/>
    <w:rsid w:val="00976F77"/>
    <w:rPr>
      <w:rFonts w:ascii="Times New Roman" w:eastAsia="Times New Roman" w:hAnsi="Times New Roman" w:cs="Times New Roman"/>
      <w:b/>
      <w:bCs/>
      <w:sz w:val="20"/>
      <w:szCs w:val="20"/>
    </w:rPr>
  </w:style>
  <w:style w:type="paragraph" w:styleId="Revision">
    <w:name w:val="Revision"/>
    <w:hidden/>
    <w:uiPriority w:val="99"/>
    <w:semiHidden/>
    <w:rsid w:val="00976F77"/>
    <w:pPr>
      <w:spacing w:after="0" w:line="240" w:lineRule="auto"/>
    </w:pPr>
    <w:rPr>
      <w:rFonts w:ascii="Times New Roman" w:eastAsia="Times New Roman" w:hAnsi="Times New Roman" w:cs="Times New Roman"/>
    </w:rPr>
  </w:style>
  <w:style w:type="paragraph" w:styleId="BalloonText">
    <w:name w:val="Balloon Text"/>
    <w:basedOn w:val="Normal"/>
    <w:link w:val="BalloonTextChar"/>
    <w:uiPriority w:val="99"/>
    <w:semiHidden/>
    <w:unhideWhenUsed/>
    <w:rsid w:val="00976F77"/>
    <w:pPr>
      <w:spacing w:line="240" w:lineRule="auto"/>
    </w:pPr>
    <w:rPr>
      <w:rFonts w:ascii="Segoe UI" w:hAnsi="Segoe UI"/>
      <w:sz w:val="18"/>
      <w:szCs w:val="18"/>
    </w:rPr>
  </w:style>
  <w:style w:type="character" w:customStyle="1" w:styleId="BalloonTextChar">
    <w:name w:val="Balloon Text Char"/>
    <w:basedOn w:val="DefaultParagraphFont"/>
    <w:link w:val="BalloonText"/>
    <w:uiPriority w:val="99"/>
    <w:semiHidden/>
    <w:rsid w:val="00976F77"/>
    <w:rPr>
      <w:rFonts w:ascii="Segoe UI" w:eastAsia="Times New Roman" w:hAnsi="Segoe UI" w:cs="Times New Roman"/>
      <w:sz w:val="18"/>
      <w:szCs w:val="18"/>
    </w:rPr>
  </w:style>
  <w:style w:type="character" w:styleId="FollowedHyperlink">
    <w:name w:val="FollowedHyperlink"/>
    <w:basedOn w:val="DefaultParagraphFont"/>
    <w:uiPriority w:val="99"/>
    <w:rsid w:val="000A3ABA"/>
    <w:rPr>
      <w:color w:val="800080"/>
      <w:u w:val="single"/>
    </w:rPr>
  </w:style>
  <w:style w:type="paragraph" w:customStyle="1" w:styleId="LOGO">
    <w:name w:val="LOGO"/>
    <w:basedOn w:val="Normal"/>
    <w:uiPriority w:val="99"/>
    <w:rsid w:val="000A3ABA"/>
    <w:pPr>
      <w:jc w:val="center"/>
    </w:pPr>
    <w:rPr>
      <w:rFonts w:ascii="Arial" w:hAnsi="Arial" w:cs="Arial"/>
      <w:b/>
      <w:bCs/>
      <w:i/>
      <w:iCs/>
      <w:sz w:val="20"/>
    </w:rPr>
  </w:style>
  <w:style w:type="paragraph" w:styleId="ListParagraph">
    <w:name w:val="List Paragraph"/>
    <w:basedOn w:val="Normal"/>
    <w:link w:val="ListParagraphChar"/>
    <w:uiPriority w:val="34"/>
    <w:qFormat/>
    <w:rsid w:val="000A3ABA"/>
    <w:pPr>
      <w:spacing w:after="160" w:line="259" w:lineRule="auto"/>
      <w:ind w:left="720"/>
      <w:contextualSpacing/>
      <w:jc w:val="left"/>
    </w:pPr>
    <w:rPr>
      <w:rFonts w:asciiTheme="minorHAnsi" w:eastAsiaTheme="minorHAnsi" w:hAnsiTheme="minorHAnsi" w:cstheme="minorBidi"/>
      <w:kern w:val="2"/>
      <w14:ligatures w14:val="standardContextual"/>
    </w:rPr>
  </w:style>
  <w:style w:type="character" w:customStyle="1" w:styleId="ListParagraphChar">
    <w:name w:val="List Paragraph Char"/>
    <w:link w:val="ListParagraph"/>
    <w:uiPriority w:val="34"/>
    <w:locked/>
    <w:rsid w:val="000A3ABA"/>
    <w:rPr>
      <w:kern w:val="2"/>
      <w:lang w:val="nl-NL"/>
      <w14:ligatures w14:val="standardContextual"/>
    </w:rPr>
  </w:style>
  <w:style w:type="paragraph" w:customStyle="1" w:styleId="Style1">
    <w:name w:val="Style1"/>
    <w:basedOn w:val="ListParagraph"/>
    <w:qFormat/>
    <w:rsid w:val="000A3ABA"/>
    <w:pPr>
      <w:numPr>
        <w:numId w:val="7"/>
      </w:numPr>
      <w:spacing w:after="0" w:line="288" w:lineRule="auto"/>
      <w:ind w:left="1134" w:hanging="567"/>
      <w:contextualSpacing w:val="0"/>
      <w:jc w:val="both"/>
    </w:pPr>
    <w:rPr>
      <w:rFonts w:ascii="Times New Roman" w:hAnsi="Times New Roman" w:cs="Times New Roman"/>
    </w:rPr>
  </w:style>
  <w:style w:type="character" w:customStyle="1" w:styleId="UnresolvedMention1">
    <w:name w:val="Unresolved Mention1"/>
    <w:basedOn w:val="DefaultParagraphFont"/>
    <w:uiPriority w:val="99"/>
    <w:semiHidden/>
    <w:unhideWhenUsed/>
    <w:rsid w:val="000A3AB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footnotes" Target="footnotes.xml"/><Relationship Id="rId13" Type="http://schemas.openxmlformats.org/officeDocument/2006/relationships/footer" Target="footer2.xml"/><Relationship Id="rId18" Type="http://schemas.openxmlformats.org/officeDocument/2006/relationships/footer" Target="footer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7.xml"/><Relationship Id="rId7" Type="http://schemas.openxmlformats.org/officeDocument/2006/relationships/webSettings" Target="webSettings.xml"/><Relationship Id="rId12" Type="http://schemas.openxmlformats.org/officeDocument/2006/relationships/footer" Target="footer1.xml"/><Relationship Id="rId17" Type="http://schemas.openxmlformats.org/officeDocument/2006/relationships/header" Target="header5.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hyperlink" Target="https://interafocg.org/medias/files/Farm_Succession_2016_FR.pdf" TargetMode="Externa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header" Target="header2.xml"/><Relationship Id="rId24" Type="http://schemas.openxmlformats.org/officeDocument/2006/relationships/header" Target="header9.xml"/><Relationship Id="rId5" Type="http://schemas.openxmlformats.org/officeDocument/2006/relationships/styles" Target="styles.xml"/><Relationship Id="rId15" Type="http://schemas.openxmlformats.org/officeDocument/2006/relationships/footer" Target="footer3.xml"/><Relationship Id="rId23" Type="http://schemas.openxmlformats.org/officeDocument/2006/relationships/footer" Target="footer5.xml"/><Relationship Id="rId10" Type="http://schemas.openxmlformats.org/officeDocument/2006/relationships/header" Target="header1.xml"/><Relationship Id="rId19" Type="http://schemas.openxmlformats.org/officeDocument/2006/relationships/header" Target="header6.xml"/><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header" Target="header3.xml"/><Relationship Id="rId22" Type="http://schemas.openxmlformats.org/officeDocument/2006/relationships/header" Target="header8.xml"/><Relationship Id="rId27" Type="http://schemas.openxmlformats.org/officeDocument/2006/relationships/customXml" Target="../customXml/item4.xml"/></Relationships>
</file>

<file path=word/_rels/footnotes.xml.rels><?xml version="1.0" encoding="UTF-8" standalone="yes"?>
<Relationships xmlns="http://schemas.openxmlformats.org/package/2006/relationships"><Relationship Id="rId8" Type="http://schemas.openxmlformats.org/officeDocument/2006/relationships/hyperlink" Target="https://agriculture.gouv.fr/formation-continue-et-reconversions-professionnelles-vers-lagriculture" TargetMode="External"/><Relationship Id="rId13" Type="http://schemas.openxmlformats.org/officeDocument/2006/relationships/hyperlink" Target="https://www.pleinchamp.com/actualite/reforme-de-l-ocm-vers-une-meilleure-remuneration-des-agriculteurs" TargetMode="External"/><Relationship Id="rId18" Type="http://schemas.openxmlformats.org/officeDocument/2006/relationships/hyperlink" Target="https://www.fnsea.fr/wp-content/uploads/2021/11/Manifeste-pour-des-ruralites-vivantes-1.pdf" TargetMode="External"/><Relationship Id="rId3" Type="http://schemas.openxmlformats.org/officeDocument/2006/relationships/hyperlink" Target="http://data.europa.eu/eli/C/2025/2016/oj" TargetMode="External"/><Relationship Id="rId7" Type="http://schemas.openxmlformats.org/officeDocument/2006/relationships/hyperlink" Target="http://data.europa.eu/eli/C/2025/4207/oj" TargetMode="External"/><Relationship Id="rId12" Type="http://schemas.openxmlformats.org/officeDocument/2006/relationships/hyperlink" Target="http://data.europa.eu/eli/C/2025/2016/oj" TargetMode="External"/><Relationship Id="rId17" Type="http://schemas.openxmlformats.org/officeDocument/2006/relationships/hyperlink" Target="https://www.jeunes-agriculteurs.fr/nos-positions-2/terres-agricoles/" TargetMode="External"/><Relationship Id="rId2" Type="http://schemas.openxmlformats.org/officeDocument/2006/relationships/hyperlink" Target="http://data.europa.eu/eli/C/2025/2016/oj" TargetMode="External"/><Relationship Id="rId16" Type="http://schemas.openxmlformats.org/officeDocument/2006/relationships/hyperlink" Target="https://france.representation.ec.europa.eu/informations/la-commission-propose-des-mesures-pour-soutenir-le-renouvellement-des-generations-dans-lagriculture-2025-10-21_fr" TargetMode="External"/><Relationship Id="rId20" Type="http://schemas.openxmlformats.org/officeDocument/2006/relationships/hyperlink" Target="https://www.fnsea.fr/wp-content/uploads/2021/11/Manifeste-pour-des-ruralites-vivantes-1.pdf" TargetMode="External"/><Relationship Id="rId1" Type="http://schemas.openxmlformats.org/officeDocument/2006/relationships/hyperlink" Target="https://www.jeunes-agriculteurs.fr/wp-content/uploads/2025/07/position-pac-post-2027.pdf" TargetMode="External"/><Relationship Id="rId6" Type="http://schemas.openxmlformats.org/officeDocument/2006/relationships/hyperlink" Target="https://ec.europa.eu/eurostat/statistics-explained/index.php?title=Farmers_and_the_agricultural_labour_force_-_statistics" TargetMode="External"/><Relationship Id="rId11" Type="http://schemas.openxmlformats.org/officeDocument/2006/relationships/hyperlink" Target="http://data.europa.eu/eli/C/2025/4207/oj" TargetMode="External"/><Relationship Id="rId5" Type="http://schemas.openxmlformats.org/officeDocument/2006/relationships/hyperlink" Target="https://www.europarl.europa.eu/doceo/document/A-9-2023-0185_NL.html" TargetMode="External"/><Relationship Id="rId15" Type="http://schemas.openxmlformats.org/officeDocument/2006/relationships/hyperlink" Target="https://france.representation.ec.europa.eu/informations/la-commission-propose-des-mesures-pour-soutenir-le-renouvellement-des-generations-dans-lagriculture-2025-10-21_fr" TargetMode="External"/><Relationship Id="rId10" Type="http://schemas.openxmlformats.org/officeDocument/2006/relationships/hyperlink" Target="https://www.jeunes-agriculteurs.fr/wp-content/uploads/2025/07/position-pac-post-2027.pdf" TargetMode="External"/><Relationship Id="rId19" Type="http://schemas.openxmlformats.org/officeDocument/2006/relationships/hyperlink" Target="http://data.europa.eu/eli/C/2024/1570/oj" TargetMode="External"/><Relationship Id="rId4" Type="http://schemas.openxmlformats.org/officeDocument/2006/relationships/hyperlink" Target="https://ec.europa.eu/commission/presscorner/detail/nl/ip_25_2433" TargetMode="External"/><Relationship Id="rId9" Type="http://schemas.openxmlformats.org/officeDocument/2006/relationships/hyperlink" Target="https://www.fnsea.fr/wp-content/uploads/2023/05/230510-document-global-propositions-PLOAA-BL.pdf" TargetMode="External"/><Relationship Id="rId14" Type="http://schemas.openxmlformats.org/officeDocument/2006/relationships/hyperlink" Target="http://data.europa.eu/eli/C/2025/2016/oj"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header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1.jpeg"/></Relationships>
</file>

<file path=word/_rels/header6.xml.rels><?xml version="1.0" encoding="UTF-8" standalone="yes"?>
<Relationships xmlns="http://schemas.openxmlformats.org/package/2006/relationships"><Relationship Id="rId1" Type="http://schemas.openxmlformats.org/officeDocument/2006/relationships/image" Target="media/image1.jpeg"/></Relationships>
</file>

<file path=word/_rels/header7.xml.rels><?xml version="1.0" encoding="UTF-8" standalone="yes"?>
<Relationships xmlns="http://schemas.openxmlformats.org/package/2006/relationships"><Relationship Id="rId1" Type="http://schemas.openxmlformats.org/officeDocument/2006/relationships/image" Target="media/image1.jpeg"/></Relationships>
</file>

<file path=word/_rels/header8.xml.rels><?xml version="1.0" encoding="UTF-8" standalone="yes"?>
<Relationships xmlns="http://schemas.openxmlformats.org/package/2006/relationships"><Relationship Id="rId1" Type="http://schemas.openxmlformats.org/officeDocument/2006/relationships/image" Target="media/image1.jpeg"/></Relationships>
</file>

<file path=word/_rels/header9.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1a33af13-4045-4f88-9d7b-618e30f79918">A6WAAD5KZT2Q-284857674-11352</_dlc_DocId>
    <_dlc_DocIdUrl xmlns="1a33af13-4045-4f88-9d7b-618e30f79918">
      <Url>http://dm/eesc/2025/_layouts/15/DocIdRedir.aspx?ID=A6WAAD5KZT2Q-284857674-11352</Url>
      <Description>A6WAAD5KZT2Q-284857674-11352</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AC</TermName>
          <TermId xmlns="http://schemas.microsoft.com/office/infopath/2007/PartnerControls">a4cc1d15-fb08-4679-ad46-e4e0cba5fe92</TermId>
        </TermInfo>
      </Terms>
    </DocumentType_0>
    <Procedure xmlns="1a33af13-4045-4f88-9d7b-618e30f79918"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1a33af13-4045-4f88-9d7b-618e30f79918">2026-03-24T12:00:00+00:00</ProductionDate>
    <DocumentNumber xmlns="27994258-8564-426c-a7a1-d6286d62992e">3547</DocumentNumber>
    <FicheYear xmlns="1a33af13-4045-4f88-9d7b-618e30f79918" xsi:nil="true"/>
    <DossierNumber xmlns="1a33af13-4045-4f88-9d7b-618e30f79918">963</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TaxCatchAll xmlns="1a33af13-4045-4f88-9d7b-618e30f79918">
      <Value>31</Value>
      <Value>79</Value>
      <Value>50</Value>
      <Value>47</Value>
      <Value>46</Value>
      <Value>43</Value>
      <Value>42</Value>
      <Value>41</Value>
      <Value>40</Value>
      <Value>39</Value>
      <Value>37</Value>
      <Value>36</Value>
      <Value>35</Value>
      <Value>34</Value>
      <Value>33</Value>
      <Value>32</Value>
      <Value>120</Value>
      <Value>30</Value>
      <Value>29</Value>
      <Value>28</Value>
      <Value>27</Value>
      <Value>24</Value>
      <Value>23</Value>
      <Value>16</Value>
      <Value>15</Value>
      <Value>13</Value>
      <Value>12</Value>
      <Value>8</Value>
      <Value>5</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NL</TermName>
          <TermId xmlns="http://schemas.microsoft.com/office/infopath/2007/PartnerControls">55c6556c-b4f4-441d-9acf-c498d4f838bd</TermId>
        </TermInfo>
      </Terms>
    </DocumentLanguage_0>
    <MeetingDate xmlns="1a33af13-4045-4f88-9d7b-618e30f79918" xsi:nil="true"/>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Rapporteur xmlns="1a33af13-4045-4f88-9d7b-618e30f79918" xsi:nil="true"/>
    <DocumentYear xmlns="1a33af13-4045-4f88-9d7b-618e30f79918">2025</DocumentYear>
    <FicheNumber xmlns="1a33af13-4045-4f88-9d7b-618e30f79918" xsi:nil="true"/>
    <OriginalSender xmlns="1a33af13-4045-4f88-9d7b-618e30f79918">
      <UserInfo>
        <DisplayName>Van Brabant Iris</DisplayName>
        <AccountId>1821</AccountId>
        <AccountType/>
      </UserInfo>
    </OriginalSender>
    <DocumentPart xmlns="1a33af13-4045-4f88-9d7b-618e30f79918">0</DocumentPart>
    <AdoptionDate xmlns="1a33af13-4045-4f88-9d7b-618e30f79918">2026-03-19T12:00:00+00:00</AdoptionDate>
    <RequestingService xmlns="1a33af13-4045-4f88-9d7b-618e30f79918">Pacte vert, Relance Durable, l'Agenda 2030</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FR</TermName>
          <TermId xmlns="http://schemas.microsoft.com/office/infopath/2007/PartnerControls">d2afafd3-4c81-4f60-8f52-ee33f2f54ff3</TermId>
        </TermInfo>
      </Terms>
    </OriginalLanguage_0>
    <MeetingNumber xmlns="27994258-8564-426c-a7a1-d6286d62992e"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NAT</TermName>
          <TermId xmlns="http://schemas.microsoft.com/office/infopath/2007/PartnerControls">b263ab5d-0564-42a8-87bf-1cc57d938922</TermId>
        </TermInfo>
      </Terms>
    </DossierName_0>
    <DocumentVersion xmlns="1a33af13-4045-4f88-9d7b-618e30f79918">0</DocumentVersion>
  </documentManagement>
</p:properties>
</file>

<file path=customXml/item2.xml><?xml version="1.0" encoding="utf-8"?>
<ct:contentTypeSchema xmlns:ct="http://schemas.microsoft.com/office/2006/metadata/contentType" xmlns:ma="http://schemas.microsoft.com/office/2006/metadata/properties/metaAttributes" ct:_="" ma:_="" ma:contentTypeName="DM Document" ma:contentTypeID="0x010100EA97B91038054C99906057A708A1480A00B192796EE9568A4C8E77C6EF5F22B614" ma:contentTypeVersion="4" ma:contentTypeDescription="Defines the documents for Document Manager V2" ma:contentTypeScope="" ma:versionID="b9faea45a7e02bbb816d4162149d5e49">
  <xsd:schema xmlns:xsd="http://www.w3.org/2001/XMLSchema" xmlns:xs="http://www.w3.org/2001/XMLSchema" xmlns:p="http://schemas.microsoft.com/office/2006/metadata/properties" xmlns:ns2="1a33af13-4045-4f88-9d7b-618e30f79918" xmlns:ns3="http://schemas.microsoft.com/sharepoint/v3/fields" xmlns:ns4="27994258-8564-426c-a7a1-d6286d62992e" targetNamespace="http://schemas.microsoft.com/office/2006/metadata/properties" ma:root="true" ma:fieldsID="af51dee0f9c2d9a0a51b5858d1a4441d" ns2:_="" ns3:_="" ns4:_="">
    <xsd:import namespace="1a33af13-4045-4f88-9d7b-618e30f79918"/>
    <xsd:import namespace="http://schemas.microsoft.com/sharepoint/v3/fields"/>
    <xsd:import namespace="27994258-8564-426c-a7a1-d6286d62992e"/>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33af13-4045-4f88-9d7b-618e30f7991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c795c8aa-ad9d-4177-b7c3-7e58e1f2dfdf}" ma:internalName="TaxCatchAll" ma:showField="CatchAllData" ma:web="1a33af13-4045-4f88-9d7b-618e30f79918">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c795c8aa-ad9d-4177-b7c3-7e58e1f2dfdf}" ma:internalName="TaxCatchAllLabel" ma:readOnly="true" ma:showField="CatchAllDataLabel" ma:web="1a33af13-4045-4f88-9d7b-618e30f79918">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7994258-8564-426c-a7a1-d6286d62992e"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F837CC2-72FE-434C-9967-FB327E020643}">
  <ds:schemaRefs>
    <ds:schemaRef ds:uri="http://schemas.microsoft.com/office/2006/metadata/properties"/>
    <ds:schemaRef ds:uri="http://schemas.microsoft.com/office/infopath/2007/PartnerControls"/>
    <ds:schemaRef ds:uri="faa3019d-1caa-44e1-9ef8-f62c9787953d"/>
    <ds:schemaRef ds:uri="79c32e30-91f5-42f8-9d68-38e1a3525689"/>
  </ds:schemaRefs>
</ds:datastoreItem>
</file>

<file path=customXml/itemProps2.xml><?xml version="1.0" encoding="utf-8"?>
<ds:datastoreItem xmlns:ds="http://schemas.openxmlformats.org/officeDocument/2006/customXml" ds:itemID="{8296A8C4-EA4F-4B7F-A861-E576AF9C61F6}"/>
</file>

<file path=customXml/itemProps3.xml><?xml version="1.0" encoding="utf-8"?>
<ds:datastoreItem xmlns:ds="http://schemas.openxmlformats.org/officeDocument/2006/customXml" ds:itemID="{4FC0B6FC-9D0A-4C7E-8E3E-66EA2F742EFB}">
  <ds:schemaRefs>
    <ds:schemaRef ds:uri="http://schemas.microsoft.com/sharepoint/v3/contenttype/forms"/>
  </ds:schemaRefs>
</ds:datastoreItem>
</file>

<file path=customXml/itemProps4.xml><?xml version="1.0" encoding="utf-8"?>
<ds:datastoreItem xmlns:ds="http://schemas.openxmlformats.org/officeDocument/2006/customXml" ds:itemID="{B83A4DEE-9B82-47AF-908B-1FF8A89DA32B}"/>
</file>

<file path=docMetadata/LabelInfo.xml><?xml version="1.0" encoding="utf-8"?>
<clbl:labelList xmlns:clbl="http://schemas.microsoft.com/office/2020/mipLabelMetadata">
  <clbl:label id="{01a4edc0-c130-4e09-bfd4-7b7de34700e6}" enabled="0" method="" siteId="{01a4edc0-c130-4e09-bfd4-7b7de34700e6}"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14</Pages>
  <Words>4751</Words>
  <Characters>28370</Characters>
  <Application>Microsoft Office Word</Application>
  <DocSecurity>0</DocSecurity>
  <Lines>535</Lines>
  <Paragraphs>157</Paragraphs>
  <ScaleCrop>false</ScaleCrop>
  <Manager/>
  <Company/>
  <LinksUpToDate>false</LinksUpToDate>
  <CharactersWithSpaces>32964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 voor generatievernieuwing</dc:title>
  <dc:subject>ADMIN</dc:subject>
  <dc:creator/>
  <cp:keywords>COR-EESC-2024-01326-10-00-ADMIN-TRA-EN</cp:keywords>
  <dc:description>Rapporteur:  - Original language: EN - Date of document: 19-04-2024 - Date of meeting:  - External documents:  - Administrator:  SUCIU Serban</dc:description>
  <cp:lastModifiedBy/>
  <cp:revision>18</cp:revision>
  <dcterms:created xsi:type="dcterms:W3CDTF">2026-03-20T16:02:00Z</dcterms:created>
  <dcterms:modified xsi:type="dcterms:W3CDTF">2026-03-24T08:42:00Z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20/03/2026, 12/04/2024, 17/05/2022</vt:lpwstr>
  </property>
  <property fmtid="{D5CDD505-2E9C-101B-9397-08002B2CF9AE}" pid="4" name="Pref_Time">
    <vt:lpwstr>17:03:04, 11:43:34, 14:58:36</vt:lpwstr>
  </property>
  <property fmtid="{D5CDD505-2E9C-101B-9397-08002B2CF9AE}" pid="5" name="Pref_User">
    <vt:lpwstr>amett, enied, enied</vt:lpwstr>
  </property>
  <property fmtid="{D5CDD505-2E9C-101B-9397-08002B2CF9AE}" pid="6" name="Pref_FileName">
    <vt:lpwstr>EESC-2025-03547-00-00-AC-TRA-FR-CRR.docx, COR-EESC-2024-01326-10-00-ADMIN-ORI.docx, COR-EESC-2022-02592-00-00-ADMIN-ORI.docx</vt:lpwstr>
  </property>
  <property fmtid="{D5CDD505-2E9C-101B-9397-08002B2CF9AE}" pid="7" name="_dlc_DocIdItemGuid">
    <vt:lpwstr>ce3410e4-63e2-49f7-ac52-9542ac22e19b</vt:lpwstr>
  </property>
  <property fmtid="{D5CDD505-2E9C-101B-9397-08002B2CF9AE}" pid="8" name="AvailableTranslations">
    <vt:lpwstr>39;#LV|46f7e311-5d9f-4663-b433-18aeccb7ace7;#42;#EL|6d4f4d51-af9b-4650-94b4-4276bee85c91;#41;#ET|ff6c3f4c-b02c-4c3c-ab07-2c37995a7a0a;#47;#BG|1a1b3951-7821-4e6a-85f5-5673fc08bd2c;#30;#LT|a7ff5ce7-6123-4f68-865a-a57c31810414;#31;#SL|98a412ae-eb01-49e9-ae3d-585a81724cfc;#50;#HR|2f555653-ed1a-4fe6-8362-9082d95989e5;#43;#GA|762d2456-c427-4ecb-b312-af3dad8e258c;#37;#HU|6b229040-c589-4408-b4c1-4285663d20a8;#28;#SV|c2ed69e7-a339-43d7-8f22-d93680a92aa0;#16;#ES|e7a6b05b-ae16-40c8-add9-68b64b03aeba;#32;#MT|7df99101-6854-4a26-b53a-b88c0da02c26;#40;#DA|5d49c027-8956-412b-aa16-e85a0f96ad0e;#12;#FR|d2afafd3-4c81-4f60-8f52-ee33f2f54ff3;#36;#RO|feb747a2-64cd-4299-af12-4833ddc30497;#29;#CS|72f9705b-0217-4fd3-bea2-cbc7ed80e26e;#27;#NL|55c6556c-b4f4-441d-9acf-c498d4f838bd;#35;#FI|87606a43-d45f-42d6-b8c9-e1a3457db5b7;#5;#EN|f2175f21-25d7-44a3-96da-d6a61b075e1b;#34;#IT|0774613c-01ed-4e5d-a25d-11d2388de825;#46;#SK|46d9fce0-ef79-4f71-b89b-cd6aa82426b8;#23;#DE|f6b31e5a-26fa-4935-b661-318e46daf27e;#33;#PT|50ccc04a-eadd-42ae-a0cb-acaf45f812ba;#24;#PL|1e03da61-4678-4e07-b136-b5024ca9197b</vt:lpwstr>
  </property>
  <property fmtid="{D5CDD505-2E9C-101B-9397-08002B2CF9AE}" pid="9" name="DocumentType_0">
    <vt:lpwstr>AC|a4cc1d15-fb08-4679-ad46-e4e0cba5fe92</vt:lpwstr>
  </property>
  <property fmtid="{D5CDD505-2E9C-101B-9397-08002B2CF9AE}" pid="10" name="DossierName_0">
    <vt:lpwstr>NAT|b263ab5d-0564-42a8-87bf-1cc57d938922</vt:lpwstr>
  </property>
  <property fmtid="{D5CDD505-2E9C-101B-9397-08002B2CF9AE}" pid="11" name="DocumentSource_0">
    <vt:lpwstr>EESC|422833ec-8d7e-4e65-8e4e-8bed07ffb729</vt:lpwstr>
  </property>
  <property fmtid="{D5CDD505-2E9C-101B-9397-08002B2CF9AE}" pid="12" name="DocumentNumber">
    <vt:i4>3547</vt:i4>
  </property>
  <property fmtid="{D5CDD505-2E9C-101B-9397-08002B2CF9AE}" pid="13" name="DocumentVersion">
    <vt:i4>0</vt:i4>
  </property>
  <property fmtid="{D5CDD505-2E9C-101B-9397-08002B2CF9AE}" pid="14" name="DocumentStatus">
    <vt:lpwstr>13;#TRA|150d2a88-1431-44e6-a8ca-0bb753ab8672</vt:lpwstr>
  </property>
  <property fmtid="{D5CDD505-2E9C-101B-9397-08002B2CF9AE}" pid="15" name="DocumentPart">
    <vt:i4>0</vt:i4>
  </property>
  <property fmtid="{D5CDD505-2E9C-101B-9397-08002B2CF9AE}" pid="16" name="DossierName">
    <vt:lpwstr>120;#NAT|b263ab5d-0564-42a8-87bf-1cc57d938922</vt:lpwstr>
  </property>
  <property fmtid="{D5CDD505-2E9C-101B-9397-08002B2CF9AE}" pid="17" name="DocumentSource">
    <vt:lpwstr>1;#EESC|422833ec-8d7e-4e65-8e4e-8bed07ffb729</vt:lpwstr>
  </property>
  <property fmtid="{D5CDD505-2E9C-101B-9397-08002B2CF9AE}" pid="18" name="DocumentType">
    <vt:lpwstr>79;#AC|a4cc1d15-fb08-4679-ad46-e4e0cba5fe92</vt:lpwstr>
  </property>
  <property fmtid="{D5CDD505-2E9C-101B-9397-08002B2CF9AE}" pid="19" name="RequestingService">
    <vt:lpwstr>Pacte vert, Relance Durable, l'Agenda 2030</vt:lpwstr>
  </property>
  <property fmtid="{D5CDD505-2E9C-101B-9397-08002B2CF9AE}" pid="20" name="Confidentiality">
    <vt:lpwstr>15;#Unrestricted|826e22d7-d029-4ec0-a450-0c28ff673572</vt:lpwstr>
  </property>
  <property fmtid="{D5CDD505-2E9C-101B-9397-08002B2CF9AE}" pid="21" name="MeetingName_0">
    <vt:lpwstr/>
  </property>
  <property fmtid="{D5CDD505-2E9C-101B-9397-08002B2CF9AE}" pid="22" name="Confidentiality_0">
    <vt:lpwstr>Unrestricted|826e22d7-d029-4ec0-a450-0c28ff673572</vt:lpwstr>
  </property>
  <property fmtid="{D5CDD505-2E9C-101B-9397-08002B2CF9AE}" pid="23" name="OriginalLanguage">
    <vt:lpwstr>12;#FR|d2afafd3-4c81-4f60-8f52-ee33f2f54ff3</vt:lpwstr>
  </property>
  <property fmtid="{D5CDD505-2E9C-101B-9397-08002B2CF9AE}" pid="24" name="MeetingName">
    <vt:lpwstr/>
  </property>
  <property fmtid="{D5CDD505-2E9C-101B-9397-08002B2CF9AE}" pid="25" name="AvailableTranslations_0">
    <vt:lpwstr>SL|98a412ae-eb01-49e9-ae3d-585a81724cfc;HU|6b229040-c589-4408-b4c1-4285663d20a8;SV|c2ed69e7-a339-43d7-8f22-d93680a92aa0;FR|d2afafd3-4c81-4f60-8f52-ee33f2f54ff3;CS|72f9705b-0217-4fd3-bea2-cbc7ed80e26e;EN|f2175f21-25d7-44a3-96da-d6a61b075e1b;IT|0774613c-01ed-4e5d-a25d-11d2388de825;PL|1e03da61-4678-4e07-b136-b5024ca9197b</vt:lpwstr>
  </property>
  <property fmtid="{D5CDD505-2E9C-101B-9397-08002B2CF9AE}" pid="26" name="DocumentStatus_0">
    <vt:lpwstr>TRA|150d2a88-1431-44e6-a8ca-0bb753ab8672</vt:lpwstr>
  </property>
  <property fmtid="{D5CDD505-2E9C-101B-9397-08002B2CF9AE}" pid="27" name="OriginalLanguage_0">
    <vt:lpwstr>FR|d2afafd3-4c81-4f60-8f52-ee33f2f54ff3</vt:lpwstr>
  </property>
  <property fmtid="{D5CDD505-2E9C-101B-9397-08002B2CF9AE}" pid="28" name="TaxCatchAll">
    <vt:lpwstr>34;#IT|0774613c-01ed-4e5d-a25d-11d2388de825;#31;#SL|98a412ae-eb01-49e9-ae3d-585a81724cfc;#79;#AC|a4cc1d15-fb08-4679-ad46-e4e0cba5fe92;#28;#SV|c2ed69e7-a339-43d7-8f22-d93680a92aa0;#24;#PL|1e03da61-4678-4e07-b136-b5024ca9197b;#9;#FR|d2afafd3-4c81-4f60-8f52-ee33f2f54ff3;#15;#Unrestricted|826e22d7-d029-4ec0-a450-0c28ff673572;#13;#TRA|150d2a88-1431-44e6-a8ca-0bb753ab8672;#12;#FR|d2afafd3-4c81-4f60-8f52-ee33f2f54ff3;#120;#NAT|b263ab5d-0564-42a8-87bf-1cc57d938922;#8;#Final|ea5e6674-7b27-4bac-b091-73adbb394efe;#29;#CS|72f9705b-0217-4fd3-bea2-cbc7ed80e26e;#5;#EN|f2175f21-25d7-44a3-96da-d6a61b075e1b;#1;#EESC|422833ec-8d7e-4e65-8e4e-8bed07ffb729;#37;#HU|6b229040-c589-4408-b4c1-4285663d20a8</vt:lpwstr>
  </property>
  <property fmtid="{D5CDD505-2E9C-101B-9397-08002B2CF9AE}" pid="29" name="VersionStatus_0">
    <vt:lpwstr>Final|ea5e6674-7b27-4bac-b091-73adbb394efe</vt:lpwstr>
  </property>
  <property fmtid="{D5CDD505-2E9C-101B-9397-08002B2CF9AE}" pid="30" name="VersionStatus">
    <vt:lpwstr>8;#Final|ea5e6674-7b27-4bac-b091-73adbb394efe</vt:lpwstr>
  </property>
  <property fmtid="{D5CDD505-2E9C-101B-9397-08002B2CF9AE}" pid="31" name="DocumentYear">
    <vt:i4>2025</vt:i4>
  </property>
  <property fmtid="{D5CDD505-2E9C-101B-9397-08002B2CF9AE}" pid="32" name="FicheNumber">
    <vt:i4>301456</vt:i4>
  </property>
  <property fmtid="{D5CDD505-2E9C-101B-9397-08002B2CF9AE}" pid="33" name="DocumentLanguage">
    <vt:lpwstr>27;#NL|55c6556c-b4f4-441d-9acf-c498d4f838bd</vt:lpwstr>
  </property>
  <property fmtid="{D5CDD505-2E9C-101B-9397-08002B2CF9AE}" pid="34" name="ContentTypeId">
    <vt:lpwstr>0x010100EA97B91038054C99906057A708A1480A00B192796EE9568A4C8E77C6EF5F22B614</vt:lpwstr>
  </property>
  <property fmtid="{D5CDD505-2E9C-101B-9397-08002B2CF9AE}" pid="35" name="MediaServiceImageTags">
    <vt:lpwstr/>
  </property>
  <property fmtid="{D5CDD505-2E9C-101B-9397-08002B2CF9AE}" pid="36" name="DossierNumber">
    <vt:i4>963</vt:i4>
  </property>
  <property fmtid="{D5CDD505-2E9C-101B-9397-08002B2CF9AE}" pid="37" name="DocumentLanguage_0">
    <vt:lpwstr>FR|d2afafd3-4c81-4f60-8f52-ee33f2f54ff3</vt:lpwstr>
  </property>
  <property fmtid="{D5CDD505-2E9C-101B-9397-08002B2CF9AE}" pid="39" name="Rapporteur">
    <vt:lpwstr>PUECH D'ALISSAC</vt:lpwstr>
  </property>
  <property fmtid="{D5CDD505-2E9C-101B-9397-08002B2CF9AE}" pid="40" name="AdoptionDate">
    <vt:filetime>2026-03-19T12:00:00Z</vt:filetime>
  </property>
  <property fmtid="{D5CDD505-2E9C-101B-9397-08002B2CF9AE}" pid="41" name="_docset_NoMedatataSyncRequired">
    <vt:lpwstr>False</vt:lpwstr>
  </property>
</Properties>
</file>