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2" Type="http://schemas.openxmlformats.org/officeDocument/2006/relationships/hyperlink" Target="https://www.eesc.europa.eu/en" TargetMode="External"/><Relationship Id="rId1" Type="http://schemas.openxmlformats.org/officeDocument/2006/relationships/slideLayout" Target="../slideLayouts/slideLayout2.xml"/><Relationship Id="rId6" Type="http://schemas.openxmlformats.org/officeDocument/2006/relationships/hyperlink" Target="https://www.eesc.europa.eu/nl/our-work/opinions-information-reports/opinions/eu-youth-test" TargetMode="External"/><Relationship Id="rId5" Type="http://schemas.openxmlformats.org/officeDocument/2006/relationships/hyperlink" Target="https://www.eesc.europa.eu/nl/news-media/articles/integrating-young-voices-eu-decision-making" TargetMode="External"/><Relationship Id="rId4" Type="http://schemas.openxmlformats.org/officeDocument/2006/relationships/hyperlink" Target="https://www.eesc.europa.eu/nl/news-media/articles/leading-way-just-transi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nl/work-with-us/traineeships" TargetMode="External"/><Relationship Id="rId3" Type="http://schemas.openxmlformats.org/officeDocument/2006/relationships/hyperlink" Target="https://www.eesc.europa.eu/nl/our-work/opinions-information-reports/follow-opinions" TargetMode="External"/><Relationship Id="rId7" Type="http://schemas.openxmlformats.org/officeDocument/2006/relationships/hyperlink" Target="https://www.eesc.europa.eu/nl/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nl/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nl/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nl/sections-other-bodies/other/eesc-youth-group" TargetMode="External"/><Relationship Id="rId7" Type="http://schemas.openxmlformats.org/officeDocument/2006/relationships/hyperlink" Target="https://www.eesc.europa.eu/en/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nl/initiatives/rondetafelconferenties-voor-jongeren-over-klimaat-en-duurzaamheid" TargetMode="External"/><Relationship Id="rId11" Type="http://schemas.openxmlformats.org/officeDocument/2006/relationships/image" Target="../media/image38.png"/><Relationship Id="rId5" Type="http://schemas.openxmlformats.org/officeDocument/2006/relationships/hyperlink" Target="https://www.eesc.europa.eu/nl/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nl/initiatives/your-europe-your-say"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esc.europa.eu/?i=portal.en.group-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esc.europa.eu/?i=portal.en.group-3" TargetMode="External"/><Relationship Id="rId4" Type="http://schemas.openxmlformats.org/officeDocument/2006/relationships/hyperlink" Target="http://www.eesc.europa.eu/?i=portal.en.group-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nl/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nl/sections-other-bodies/sections-commission/economic-and-monetary-union-and-economic-and-social-cohesion-eco" TargetMode="External"/><Relationship Id="rId4" Type="http://schemas.openxmlformats.org/officeDocument/2006/relationships/hyperlink" Target="https://www.eesc.europa.eu/nl/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nl/sections-other-bodies/sections-commission/consultative-commission-industrial-change-ccmi" TargetMode="External"/><Relationship Id="rId7" Type="http://schemas.openxmlformats.org/officeDocument/2006/relationships/hyperlink" Target="https://www.eesc.europa.eu/nl/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nl/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nl/sections-other-bodies/sections-commiss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nl/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0.xml"/><Relationship Id="rId7" Type="http://schemas.openxmlformats.org/officeDocument/2006/relationships/hyperlink" Target="https://www.eesc.europa.eu/en/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nl/sections-other-bodies/observatories/sustainable-development-observatory" TargetMode="External"/><Relationship Id="rId5" Type="http://schemas.openxmlformats.org/officeDocument/2006/relationships/hyperlink" Target="https://www.eesc.europa.eu/nl/sections-other-bodies/other/ad-hoc-group-cop" TargetMode="External"/><Relationship Id="rId10" Type="http://schemas.openxmlformats.org/officeDocument/2006/relationships/image" Target="../media/image17.png"/><Relationship Id="rId4" Type="http://schemas.openxmlformats.org/officeDocument/2006/relationships/hyperlink" Target="https://www.eesc.europa.eu/nl/sections-other-bodies/other/eesc-youth-group"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nl-NL" sz="9600" b="1">
                <a:solidFill>
                  <a:prstClr val="white"/>
                </a:solidFill>
                <a:effectLst>
                  <a:outerShdw blurRad="127000" dist="38100" dir="2700000" algn="tl" rotWithShape="0">
                    <a:prstClr val="black">
                      <a:alpha val="40000"/>
                    </a:prstClr>
                  </a:outerShdw>
                </a:effectLst>
              </a:rPr>
              <a:t>WELKOM</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nl-NL" sz="1600" b="1">
                <a:solidFill>
                  <a:srgbClr val="3C4C59"/>
                </a:solidFill>
                <a:ea typeface="Calibri (MS) Bold"/>
                <a:cs typeface="Calibri (MS) Bold"/>
                <a:sym typeface="Calibri (MS) Bold"/>
                <a:hlinkClick r:id="rId2"/>
              </a:rPr>
              <a:t>Pleidooi voor het recht op betaalbare energie voor iedereen</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632821" cy="977861"/>
            <a:chOff x="0" y="-374723"/>
            <a:chExt cx="7265643"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919706" y="-374723"/>
              <a:ext cx="6345937" cy="1057725"/>
            </a:xfrm>
            <a:prstGeom prst="rect">
              <a:avLst/>
            </a:prstGeom>
          </p:spPr>
          <p:txBody>
            <a:bodyPr wrap="square" lIns="0" tIns="0" rIns="0" bIns="0" rtlCol="0" anchor="t">
              <a:spAutoFit/>
            </a:bodyPr>
            <a:lstStyle/>
            <a:p>
              <a:pPr algn="ctr">
                <a:lnSpc>
                  <a:spcPts val="2147"/>
                </a:lnSpc>
              </a:pPr>
              <a:r>
                <a:rPr lang="nl-NL" sz="1600" b="1" u="sng" dirty="0">
                  <a:solidFill>
                    <a:srgbClr val="3C4C59"/>
                  </a:solidFill>
                  <a:ea typeface="Calibri (MS) Bold"/>
                  <a:cs typeface="Calibri (MS) Bold"/>
                  <a:sym typeface="Calibri (MS) Bold"/>
                  <a:hlinkClick r:id="rId3" tooltip="https://www.eesc.europa.eu/sites/default/files/2024-12/qe-01-24-023-en-n_0.pdf"/>
                </a:rPr>
                <a:t>Handelsovereenkomsten ten bate van alle groepen in de samenleving</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nl-NL" sz="1600" b="1" u="sng">
                  <a:solidFill>
                    <a:srgbClr val="3C4C59"/>
                  </a:solidFill>
                  <a:ea typeface="Calibri (MS) Bold"/>
                  <a:cs typeface="Calibri (MS) Bold"/>
                  <a:sym typeface="Calibri (MS) Bold"/>
                  <a:hlinkClick r:id="rId4"/>
                </a:rPr>
                <a:t>Pleidooi voor een EU-actieplan</a:t>
              </a:r>
            </a:p>
            <a:p>
              <a:pPr algn="ctr">
                <a:lnSpc>
                  <a:spcPts val="2239"/>
                </a:lnSpc>
              </a:pPr>
              <a:r>
                <a:rPr lang="nl-NL" sz="1600" b="1" u="sng">
                  <a:solidFill>
                    <a:srgbClr val="3C4C59"/>
                  </a:solidFill>
                  <a:ea typeface="Calibri (MS) Bold"/>
                  <a:cs typeface="Calibri (MS) Bold"/>
                  <a:sym typeface="Calibri (MS) Bold"/>
                  <a:hlinkClick r:id="rId4"/>
                </a:rPr>
                <a:t>inzake zeldzame ziekten</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1064287"/>
            </a:xfrm>
            <a:prstGeom prst="rect">
              <a:avLst/>
            </a:prstGeom>
          </p:spPr>
          <p:txBody>
            <a:bodyPr wrap="square" lIns="0" tIns="0" rIns="0" bIns="0" rtlCol="0" anchor="t">
              <a:spAutoFit/>
            </a:bodyPr>
            <a:lstStyle/>
            <a:p>
              <a:pPr algn="ctr">
                <a:lnSpc>
                  <a:spcPts val="2239"/>
                </a:lnSpc>
              </a:pPr>
              <a:r>
                <a:rPr lang="nl-NL" sz="1600" b="1" u="sng">
                  <a:solidFill>
                    <a:srgbClr val="3C4C59"/>
                  </a:solidFill>
                  <a:ea typeface="Calibri (MS) Bold"/>
                  <a:cs typeface="Calibri (MS) Bold"/>
                  <a:sym typeface="Calibri (MS) Bold"/>
                  <a:hlinkClick r:id="rId5" tooltip="https://www.eesc.europa.eu/sites/default/files/2024-12/qe-01-24-016-en-n.pdf"/>
                </a:rPr>
                <a:t>Pleidooi voor een EU-waterstrategie</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nl-NL"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263951" y="5134875"/>
            <a:ext cx="3619892" cy="864917"/>
          </a:xfrm>
          <a:prstGeom prst="rect">
            <a:avLst/>
          </a:prstGeom>
        </p:spPr>
        <p:txBody>
          <a:bodyPr wrap="square" lIns="0" tIns="0" rIns="0" bIns="0" rtlCol="0" anchor="t">
            <a:spAutoFit/>
          </a:bodyPr>
          <a:lstStyle/>
          <a:p>
            <a:pPr algn="just">
              <a:lnSpc>
                <a:spcPts val="1680"/>
              </a:lnSpc>
              <a:spcBef>
                <a:spcPct val="0"/>
              </a:spcBef>
            </a:pPr>
            <a:r>
              <a:rPr lang="nl-NL" sz="1400" dirty="0">
                <a:ea typeface="Calibri (MS)"/>
                <a:cs typeface="Calibri (MS)"/>
                <a:sym typeface="Calibri (MS)"/>
              </a:rPr>
              <a:t>De aanbeveling van het EESC voor een Europese waarnemingspost voor energiearmoede bracht de Europese Commissie ertoe de </a:t>
            </a:r>
            <a:r>
              <a:rPr lang="nl-NL" sz="1400" dirty="0" err="1">
                <a:ea typeface="Calibri (MS)"/>
                <a:cs typeface="Calibri (MS)"/>
                <a:sym typeface="Calibri (MS)"/>
              </a:rPr>
              <a:t>advieshub</a:t>
            </a:r>
            <a:r>
              <a:rPr lang="nl-NL" sz="1400" dirty="0">
                <a:ea typeface="Calibri (MS)"/>
                <a:cs typeface="Calibri (MS)"/>
                <a:sym typeface="Calibri (MS)"/>
              </a:rPr>
              <a:t> energiearmoede (EPAH) op te richten.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nl-NL" sz="4000" b="1">
                <a:solidFill>
                  <a:schemeClr val="bg1"/>
                </a:solidFill>
                <a:ea typeface="Calibri (MS) Bold"/>
                <a:cs typeface="Calibri (MS) Bold"/>
                <a:sym typeface="Calibri (MS) Bold"/>
              </a:rPr>
              <a:t>ENKELE RECENTE SUCCESSEN</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84000" y="5112000"/>
            <a:ext cx="3623431" cy="769441"/>
          </a:xfrm>
          <a:prstGeom prst="rect">
            <a:avLst/>
          </a:prstGeom>
        </p:spPr>
        <p:txBody>
          <a:bodyPr wrap="square" lIns="0" tIns="0" rIns="0" bIns="0" rtlCol="0" anchor="t">
            <a:spAutoFit/>
          </a:bodyPr>
          <a:lstStyle/>
          <a:p>
            <a:pPr algn="just">
              <a:lnSpc>
                <a:spcPts val="1493"/>
              </a:lnSpc>
              <a:spcBef>
                <a:spcPct val="0"/>
              </a:spcBef>
            </a:pPr>
            <a:r>
              <a:rPr lang="nl-NL" sz="1400" dirty="0">
                <a:ea typeface="Calibri (MS)"/>
                <a:cs typeface="Calibri (MS)"/>
                <a:sym typeface="Calibri (MS)"/>
              </a:rPr>
              <a:t>In 2023 presenteerde de Europese Commissie het wetgevingsvoorstel “Recht op reparatie” in het kader van de nieuwe consumentenagenda. Dit gaat over obstakels voor consumenten om producten te laten repareren.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772000"/>
            <a:ext cx="3602182" cy="1077218"/>
          </a:xfrm>
          <a:prstGeom prst="rect">
            <a:avLst/>
          </a:prstGeom>
        </p:spPr>
        <p:txBody>
          <a:bodyPr wrap="square" lIns="0" tIns="0" rIns="0" bIns="0" rtlCol="0" anchor="t">
            <a:spAutoFit/>
          </a:bodyPr>
          <a:lstStyle/>
          <a:p>
            <a:pPr algn="just">
              <a:spcBef>
                <a:spcPct val="0"/>
              </a:spcBef>
            </a:pPr>
            <a:r>
              <a:rPr lang="nl-NL" sz="1400" spc="-10" dirty="0">
                <a:ea typeface="Calibri (MS)"/>
                <a:cs typeface="Calibri (MS)"/>
                <a:sym typeface="Calibri (MS)"/>
              </a:rPr>
              <a:t>De aanbevelingen van het EESC vormden de basis voor de </a:t>
            </a:r>
            <a:r>
              <a:rPr lang="nl-NL" sz="1400" u="sng" spc="-10" dirty="0">
                <a:ea typeface="Calibri (MS)"/>
                <a:cs typeface="Calibri (MS)"/>
                <a:sym typeface="Calibri (MS)"/>
                <a:hlinkClick r:id="rId6" tooltip="https://wayback.archive-it.org/12710/20241019021126/https:/belgian-presidency.consilium.europa.eu/en/news/liege-declaration-towards-affordable-decent-and-sustainable-housing-for-all/"/>
              </a:rPr>
              <a:t>Verklaring van Luik</a:t>
            </a:r>
            <a:r>
              <a:rPr lang="nl-NL" sz="1400" spc="-10" dirty="0">
                <a:ea typeface="Calibri (MS)"/>
                <a:cs typeface="Calibri (MS)"/>
                <a:sym typeface="Calibri (MS)"/>
              </a:rPr>
              <a:t> van maart 2024, die werd goedgekeurd tijdens de Europese Conferentie van ministers van Huisvesting tijdens het Belgische voorzitterschap van de Raad.</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8104" y="2802729"/>
            <a:ext cx="3670380" cy="864917"/>
          </a:xfrm>
          <a:prstGeom prst="rect">
            <a:avLst/>
          </a:prstGeom>
        </p:spPr>
        <p:txBody>
          <a:bodyPr wrap="square" lIns="0" tIns="0" rIns="0" bIns="0" rtlCol="0" anchor="t">
            <a:spAutoFit/>
          </a:bodyPr>
          <a:lstStyle/>
          <a:p>
            <a:pPr algn="just">
              <a:lnSpc>
                <a:spcPts val="1680"/>
              </a:lnSpc>
              <a:spcBef>
                <a:spcPct val="0"/>
              </a:spcBef>
            </a:pPr>
            <a:r>
              <a:rPr lang="nl-NL" sz="1400" dirty="0">
                <a:ea typeface="Calibri (MS)"/>
                <a:cs typeface="Calibri (MS)"/>
                <a:sym typeface="Calibri (MS)"/>
              </a:rPr>
              <a:t>Het EESC werd door de Europese Commissie aangesteld als secretariaat voor alle interne adviesgroepen (</a:t>
            </a:r>
            <a:r>
              <a:rPr lang="nl-NL" sz="1400" dirty="0" err="1">
                <a:ea typeface="Calibri (MS)"/>
                <a:cs typeface="Calibri (MS)"/>
                <a:sym typeface="Calibri (MS)"/>
              </a:rPr>
              <a:t>DAG’s</a:t>
            </a:r>
            <a:r>
              <a:rPr lang="nl-NL" sz="1400" dirty="0">
                <a:ea typeface="Calibri (MS)"/>
                <a:cs typeface="Calibri (MS)"/>
                <a:sym typeface="Calibri (MS)"/>
              </a:rPr>
              <a:t>) van de EU, onder leiding van hoofdcoördinator en EESC-lid Tanja </a:t>
            </a:r>
            <a:r>
              <a:rPr lang="nl-NL" sz="1400" dirty="0" err="1">
                <a:ea typeface="Calibri (MS)"/>
                <a:cs typeface="Calibri (MS)"/>
                <a:sym typeface="Calibri (MS)"/>
              </a:rPr>
              <a:t>Buzek</a:t>
            </a:r>
            <a:r>
              <a:rPr lang="nl-NL" sz="1400" dirty="0">
                <a:ea typeface="Calibri (MS)"/>
                <a:cs typeface="Calibri (MS)"/>
                <a:sym typeface="Calibri (MS)"/>
              </a:rPr>
              <a:t>.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96635" y="2792776"/>
            <a:ext cx="3669609" cy="1025922"/>
          </a:xfrm>
          <a:prstGeom prst="rect">
            <a:avLst/>
          </a:prstGeom>
        </p:spPr>
        <p:txBody>
          <a:bodyPr wrap="square" lIns="0" tIns="0" rIns="0" bIns="0" rtlCol="0" anchor="t">
            <a:spAutoFit/>
          </a:bodyPr>
          <a:lstStyle/>
          <a:p>
            <a:pPr algn="just">
              <a:lnSpc>
                <a:spcPts val="1586"/>
              </a:lnSpc>
              <a:spcBef>
                <a:spcPct val="0"/>
              </a:spcBef>
            </a:pPr>
            <a:r>
              <a:rPr lang="nl-NL" sz="1400" dirty="0">
                <a:ea typeface="Calibri (MS)"/>
                <a:cs typeface="Calibri (MS)"/>
                <a:sym typeface="Calibri (MS)"/>
              </a:rPr>
              <a:t>In 2023 lanceerde het EESC de Europese Blue Deal – het eerste grote pleidooi voor één waterbeleid in de EU. Het initiatief bracht de waterproblemen in Europa in kaart en bood een duidelijk en concreet stappenplan om ze aan te pakken.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nl-NL" sz="1400" spc="-20" dirty="0">
                <a:ea typeface="Calibri (MS)"/>
                <a:cs typeface="Calibri (MS)"/>
                <a:sym typeface="Calibri (MS)"/>
              </a:rPr>
              <a:t>Via een reeks aanbevelingen en conferenties heeft het EESC ervoor gezorgd dat in het volgende werkprogramma van de Commissie een EU-actieplan inzake zeldzame ziekten werd opgenomen.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547842"/>
          </a:xfrm>
          <a:prstGeom prst="rect">
            <a:avLst/>
          </a:prstGeom>
        </p:spPr>
        <p:txBody>
          <a:bodyPr wrap="square" lIns="0" tIns="0" rIns="0" bIns="0" rtlCol="0" anchor="t">
            <a:spAutoFit/>
          </a:bodyPr>
          <a:lstStyle/>
          <a:p>
            <a:pPr algn="ctr">
              <a:lnSpc>
                <a:spcPts val="2239"/>
              </a:lnSpc>
              <a:spcBef>
                <a:spcPct val="0"/>
              </a:spcBef>
            </a:pPr>
            <a:r>
              <a:rPr lang="nl-NL" sz="1600" b="1" spc="-10" dirty="0">
                <a:solidFill>
                  <a:srgbClr val="3C4C59"/>
                </a:solidFill>
                <a:ea typeface="Calibri (MS) Bold"/>
                <a:cs typeface="Calibri (MS) Bold"/>
                <a:sym typeface="Calibri (MS) Bold"/>
                <a:hlinkClick r:id="rId7"/>
              </a:rPr>
              <a:t>Het recht op reparatie centraal stellen in het EU-beleid inzake consumentenbescherming</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02958"/>
          </a:xfrm>
          <a:prstGeom prst="rect">
            <a:avLst/>
          </a:prstGeom>
        </p:spPr>
        <p:txBody>
          <a:bodyPr wrap="square" lIns="0" tIns="0" rIns="0" bIns="0" rtlCol="0" anchor="t">
            <a:spAutoFit/>
          </a:bodyPr>
          <a:lstStyle/>
          <a:p>
            <a:pPr algn="ctr">
              <a:lnSpc>
                <a:spcPts val="2000"/>
              </a:lnSpc>
            </a:pPr>
            <a:r>
              <a:rPr lang="nl-NL" sz="1600" b="1" dirty="0">
                <a:solidFill>
                  <a:srgbClr val="3C4C59"/>
                </a:solidFill>
                <a:ea typeface="Calibri (MS) Bold"/>
                <a:cs typeface="Calibri (MS) Bold"/>
                <a:sym typeface="Calibri (MS) Bold"/>
                <a:hlinkClick r:id="rId8"/>
              </a:rPr>
              <a:t>Pleidooi voor sociale en betaalbare huisvesting voor iedereen</a:t>
            </a: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646331"/>
          </a:xfrm>
          <a:prstGeom prst="rect">
            <a:avLst/>
          </a:prstGeom>
          <a:noFill/>
        </p:spPr>
        <p:txBody>
          <a:bodyPr wrap="square" rtlCol="0">
            <a:spAutoFit/>
          </a:bodyPr>
          <a:lstStyle/>
          <a:p>
            <a:pPr algn="ctr"/>
            <a:r>
              <a:rPr lang="nl-NL" b="1">
                <a:solidFill>
                  <a:srgbClr val="174195"/>
                </a:solidFill>
              </a:rPr>
              <a:t>Uit al deze recente succesverhalen blijkt hoe het EESC zijn stempel drukt op de EU-wetgeving, welke cruciale maatschappelijke kwesties het naar EU-niveau heeft getild en waar het zich als belangrijke speler heeft waargemaakt.</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013181"/>
            </a:xfrm>
            <a:prstGeom prst="rect">
              <a:avLst/>
            </a:prstGeom>
          </p:spPr>
          <p:txBody>
            <a:bodyPr wrap="square" lIns="0" tIns="0" rIns="0" bIns="0" rtlCol="0" anchor="t">
              <a:spAutoFit/>
            </a:bodyPr>
            <a:lstStyle/>
            <a:p>
              <a:pPr algn="ctr">
                <a:lnSpc>
                  <a:spcPts val="2239"/>
                </a:lnSpc>
              </a:pPr>
              <a:r>
                <a:rPr lang="nl-NL" sz="1600" b="1" spc="-20" dirty="0">
                  <a:solidFill>
                    <a:srgbClr val="3C4C59"/>
                  </a:solidFill>
                  <a:ea typeface="Calibri (MS) Bold"/>
                  <a:cs typeface="Calibri (MS) Bold"/>
                  <a:sym typeface="Calibri (MS) Bold"/>
                  <a:hlinkClick r:id="" action="ppaction://noaction"/>
                </a:rPr>
                <a:t>Duurzaamheid stimuleren met een platform voor de circulaire economie</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21025" y="1110330"/>
              <a:ext cx="6525454" cy="1517877"/>
            </a:xfrm>
            <a:prstGeom prst="rect">
              <a:avLst/>
            </a:prstGeom>
          </p:spPr>
          <p:txBody>
            <a:bodyPr wrap="square" lIns="0" tIns="0" rIns="0" bIns="0" rtlCol="0" anchor="t">
              <a:spAutoFit/>
            </a:bodyPr>
            <a:lstStyle/>
            <a:p>
              <a:pPr algn="just">
                <a:lnSpc>
                  <a:spcPts val="1586"/>
                </a:lnSpc>
                <a:spcBef>
                  <a:spcPct val="0"/>
                </a:spcBef>
              </a:pPr>
              <a:r>
                <a:rPr lang="nl-NL" sz="1400" dirty="0">
                  <a:ea typeface="Calibri (MS)"/>
                  <a:cs typeface="Calibri (MS)"/>
                  <a:sym typeface="Calibri (MS)"/>
                </a:rPr>
                <a:t>In 2017 heeft het EESC in samenwerking met de Europese Commissie het Europees stakeholdersplatform voor de circulaire economie (</a:t>
              </a:r>
              <a:r>
                <a:rPr lang="nl-NL" sz="1400" dirty="0" err="1">
                  <a:ea typeface="Calibri (MS)"/>
                  <a:cs typeface="Calibri (MS)"/>
                  <a:sym typeface="Calibri (MS)"/>
                </a:rPr>
                <a:t>Ecesp</a:t>
              </a:r>
              <a:r>
                <a:rPr lang="nl-NL" sz="1400" dirty="0">
                  <a:ea typeface="Calibri (MS)"/>
                  <a:cs typeface="Calibri (MS)"/>
                  <a:sym typeface="Calibri (MS)"/>
                </a:rPr>
                <a:t>) opgestart.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nl-NL" sz="1600" b="1">
                  <a:solidFill>
                    <a:srgbClr val="3C4C59"/>
                  </a:solidFill>
                  <a:ea typeface="Calibri (MS) Bold"/>
                  <a:cs typeface="Calibri (MS) Bold"/>
                  <a:sym typeface="Calibri (MS) Bold"/>
                  <a:hlinkClick r:id="" action="ppaction://noaction"/>
                </a:rPr>
                <a:t>...en nog veel meer!</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nl-NL" sz="1400">
                  <a:ea typeface="Calibri (MS)"/>
                  <a:cs typeface="Calibri (MS)"/>
                  <a:sym typeface="Calibri (MS)"/>
                </a:rPr>
                <a:t>Bekijk wat we de laatste tijd hebben bereikt op </a:t>
              </a:r>
              <a:r>
                <a:rPr lang="nl-NL" sz="1400" u="sng">
                  <a:solidFill>
                    <a:srgbClr val="545454"/>
                  </a:solidFill>
                  <a:ea typeface="Calibri (MS)"/>
                  <a:cs typeface="Calibri (MS)"/>
                  <a:sym typeface="Calibri (MS)"/>
                  <a:hlinkClick r:id="rId2" tooltip="https://www.eesc.europa.eu/nl"/>
                </a:rPr>
                <a:t>eesc.europa.eu</a:t>
              </a:r>
              <a:r>
                <a:rPr lang="nl-NL" sz="1400">
                  <a:ea typeface="Calibri (MS)"/>
                  <a:cs typeface="Calibri (MS)"/>
                  <a:sym typeface="Calibri (MS)"/>
                </a:rPr>
                <a:t>.</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nl-NL"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ENKELE RECENTE SUCCESSEN</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5"/>
            <a:ext cx="3794763" cy="1800000"/>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24179"/>
              <a:ext cx="7311278" cy="1565661"/>
            </a:xfrm>
            <a:prstGeom prst="rect">
              <a:avLst/>
            </a:prstGeom>
          </p:spPr>
          <p:txBody>
            <a:bodyPr wrap="square" lIns="0" tIns="0" rIns="0" bIns="0" rtlCol="0" anchor="t">
              <a:spAutoFit/>
            </a:bodyPr>
            <a:lstStyle/>
            <a:p>
              <a:pPr algn="ctr">
                <a:lnSpc>
                  <a:spcPts val="1700"/>
                </a:lnSpc>
              </a:pPr>
              <a:r>
                <a:rPr lang="nl-NL" sz="1600" b="1" u="sng" spc="-20" dirty="0">
                  <a:solidFill>
                    <a:srgbClr val="3C4C59"/>
                  </a:solidFill>
                  <a:ea typeface="Calibri (MS) Bold"/>
                  <a:cs typeface="Calibri (MS) Bold"/>
                  <a:sym typeface="Calibri (MS) Bold"/>
                  <a:hlinkClick r:id="" action="ppaction://noaction"/>
                </a:rPr>
                <a:t>Verplichte raadpleging van het maatschappelijk middenveld over noodzakelijke economische hervormingen</a:t>
              </a:r>
            </a:p>
            <a:p>
              <a:pPr algn="ctr">
                <a:lnSpc>
                  <a:spcPts val="2147"/>
                </a:lnSpc>
              </a:pPr>
              <a:endParaRPr lang="en-US" sz="1600" b="1" u="sng" dirty="0">
                <a:solidFill>
                  <a:srgbClr val="3C4C59"/>
                </a:solidFill>
                <a:ea typeface="Calibri (MS) Bold"/>
                <a:cs typeface="Calibri (MS) Bold"/>
                <a:sym typeface="Calibri (MS) Bold"/>
                <a:hlinkClick r:id="" action="ppaction://noaction"/>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364086" y="1158943"/>
              <a:ext cx="7157390" cy="1857417"/>
            </a:xfrm>
            <a:prstGeom prst="rect">
              <a:avLst/>
            </a:prstGeom>
          </p:spPr>
          <p:txBody>
            <a:bodyPr wrap="square" lIns="0" tIns="0" rIns="0" bIns="0" rtlCol="0" anchor="t">
              <a:spAutoFit/>
            </a:bodyPr>
            <a:lstStyle/>
            <a:p>
              <a:pPr algn="just">
                <a:lnSpc>
                  <a:spcPts val="1400"/>
                </a:lnSpc>
                <a:spcBef>
                  <a:spcPct val="0"/>
                </a:spcBef>
              </a:pPr>
              <a:r>
                <a:rPr lang="nl-NL" sz="1400" dirty="0">
                  <a:ea typeface="Calibri (MS)"/>
                  <a:cs typeface="Calibri (MS)"/>
                  <a:sym typeface="Calibri (MS)"/>
                </a:rPr>
                <a:t>In 2023 kwam de Europese Commissie met een voorstel voor een hervorming van het economische beleidskader om de economische uitdagingen aan te pakken. Het EESC heeft cruciale aanbevelingen gedaan die van grote invloed waren op de uiteindelijke wetgeving.</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37302" y="4054759"/>
            <a:ext cx="3780000" cy="1800000"/>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05525" y="1250905"/>
              <a:ext cx="7338545" cy="1840584"/>
            </a:xfrm>
            <a:prstGeom prst="rect">
              <a:avLst/>
            </a:prstGeom>
          </p:spPr>
          <p:txBody>
            <a:bodyPr wrap="square" lIns="0" tIns="0" rIns="0" bIns="0" rtlCol="0" anchor="t">
              <a:spAutoFit/>
            </a:bodyPr>
            <a:lstStyle/>
            <a:p>
              <a:pPr algn="just">
                <a:lnSpc>
                  <a:spcPts val="1586"/>
                </a:lnSpc>
                <a:spcBef>
                  <a:spcPct val="0"/>
                </a:spcBef>
              </a:pPr>
              <a:r>
                <a:rPr lang="nl-NL" sz="1400" spc="-20" dirty="0">
                  <a:ea typeface="Calibri (MS)"/>
                  <a:cs typeface="Calibri (MS)"/>
                  <a:sym typeface="Calibri (MS)"/>
                </a:rPr>
                <a:t>In 2023 heeft de EESC-ad-</a:t>
              </a:r>
              <a:r>
                <a:rPr lang="nl-NL" sz="1400" spc="-20" dirty="0" err="1">
                  <a:ea typeface="Calibri (MS)"/>
                  <a:cs typeface="Calibri (MS)"/>
                  <a:sym typeface="Calibri (MS)"/>
                </a:rPr>
                <a:t>hocgroep</a:t>
              </a:r>
              <a:r>
                <a:rPr lang="nl-NL" sz="1400" spc="-20" dirty="0">
                  <a:ea typeface="Calibri (MS)"/>
                  <a:cs typeface="Calibri (MS)"/>
                  <a:sym typeface="Calibri (MS)"/>
                </a:rPr>
                <a:t> voor het VN-klimaatverdrag (UNFCCC) bijgedragen aan het </a:t>
              </a:r>
              <a:r>
                <a:rPr lang="nl-NL" sz="1400" u="sng" spc="-20" dirty="0">
                  <a:ea typeface="Calibri (MS)"/>
                  <a:cs typeface="Calibri (MS)"/>
                  <a:sym typeface="Calibri (MS)"/>
                  <a:hlinkClick r:id="rId3" tooltip="https://unfccc.int/topics/just-transition/united-arab-emirates-just-transition-work-programme#%3A%7E%3Atext%3DJust%20Transition%20Pathways-%2CThe%20First%20Dialogue%20under%20the%20United%20Arab%20Emirates%20Just%20Transition%2CJune%200800%20to%201200%20CEST"/>
                </a:rPr>
                <a:t>werkprogramma voor een rechtvaardige transitie</a:t>
              </a:r>
              <a:r>
                <a:rPr lang="nl-NL" sz="1400" spc="-20" dirty="0">
                  <a:ea typeface="Calibri (MS)"/>
                  <a:cs typeface="Calibri (MS)"/>
                  <a:sym typeface="Calibri (MS)"/>
                </a:rPr>
                <a:t> door rechtstreeks invloed uit te oefenen op de standpunten van EU-lidstaten en Commissie.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nl-NL" sz="1600" b="1" dirty="0">
                  <a:solidFill>
                    <a:srgbClr val="3C4C59"/>
                  </a:solidFill>
                  <a:ea typeface="Calibri (MS)"/>
                  <a:cs typeface="Calibri (MS)"/>
                  <a:sym typeface="Calibri (MS)"/>
                </a:rPr>
                <a:t> </a:t>
              </a:r>
              <a:r>
                <a:rPr lang="nl-NL" sz="1600" b="1" u="sng" dirty="0">
                  <a:solidFill>
                    <a:srgbClr val="3C4C59"/>
                  </a:solidFill>
                  <a:ea typeface="Calibri (MS) Bold"/>
                  <a:cs typeface="Calibri (MS) Bold"/>
                  <a:sym typeface="Calibri (MS) Bold"/>
                  <a:hlinkClick r:id="rId4"/>
                </a:rPr>
                <a:t>De koers uitzetten voor een rechtvaardige transitie</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1800000"/>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nl-NL" sz="1600" b="1" dirty="0">
                  <a:solidFill>
                    <a:srgbClr val="3C4C59"/>
                  </a:solidFill>
                  <a:ea typeface="Calibri (MS) Bold"/>
                  <a:cs typeface="Calibri (MS) Bold"/>
                  <a:sym typeface="Calibri (MS) Bold"/>
                  <a:hlinkClick r:id="rId5" tooltip="https://www.eesc.europa.eu/sites/default/files/2024-12/qe-01-24-017-en-n.pdf"/>
                </a:rPr>
                <a:t>Standpunten van jongeren een plaats geven in de EU-besluitvorming</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nl-NL" sz="1400" dirty="0">
                  <a:ea typeface="Calibri (MS)"/>
                  <a:cs typeface="Calibri (MS)"/>
                  <a:sym typeface="Calibri (MS)"/>
                </a:rPr>
                <a:t>In 2022 voerde het EESC als eerste EU-instelling de </a:t>
              </a:r>
              <a:r>
                <a:rPr lang="nl-NL" sz="1400" u="sng" dirty="0">
                  <a:solidFill>
                    <a:srgbClr val="545454"/>
                  </a:solidFill>
                  <a:ea typeface="Calibri (MS)"/>
                  <a:cs typeface="Calibri (MS)"/>
                  <a:sym typeface="Calibri (MS)"/>
                  <a:hlinkClick r:id="rId6"/>
                </a:rPr>
                <a:t>EU-jeugdtest</a:t>
              </a:r>
              <a:r>
                <a:rPr lang="nl-NL" sz="1400" dirty="0">
                  <a:ea typeface="Calibri (MS)"/>
                  <a:cs typeface="Calibri (MS)"/>
                  <a:sym typeface="Calibri (MS)"/>
                </a:rPr>
                <a:t> in, een baanbrekend instrument om jongeren te laten meepraten over de EU-beleidsvorming.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1800000"/>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nl-NL" sz="1600" b="1">
                  <a:solidFill>
                    <a:srgbClr val="3C4C59"/>
                  </a:solidFill>
                  <a:ea typeface="Calibri (MS) Bold"/>
                  <a:cs typeface="Calibri (MS) Bold"/>
                  <a:sym typeface="Calibri (MS) Bold"/>
                  <a:hlinkClick r:id="" action="ppaction://noaction"/>
                </a:rPr>
                <a:t>Voedselbeleid op de EU-agenda zetten</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nl-NL" sz="1400">
                  <a:ea typeface="Calibri (MS)"/>
                  <a:cs typeface="Calibri (MS)"/>
                  <a:sym typeface="Calibri (MS)"/>
                </a:rPr>
                <a:t>In 2024 keurde het EESC aanbevelingen voor het gemeenschappelijk landbouwbeleid na 2027 goed, waarin het pleit voor duurzamere voedselopties voor alle EU-consumenten die ook betaalbaar zijn voor sociaal kwetsbare groepen.</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nl-NL" sz="2000"/>
              <a:t>Wij hechten veel waarde aan alle </a:t>
            </a:r>
            <a:r>
              <a:rPr lang="nl-NL" sz="2000" b="1">
                <a:solidFill>
                  <a:srgbClr val="1F5FA0"/>
                </a:solidFill>
              </a:rPr>
              <a:t>24 officiële EU-talen</a:t>
            </a:r>
            <a:r>
              <a:rPr lang="nl-NL" sz="2000"/>
              <a:t> en stimuleren actief het gebruik ervan.</a:t>
            </a:r>
            <a:r>
              <a:rPr lang="nl-NL" sz="2000" b="0" i="0" u="none" strike="noStrike">
                <a:solidFill>
                  <a:srgbClr val="000000"/>
                </a:solidFill>
                <a:effectLst/>
              </a:rPr>
              <a:t> </a:t>
            </a:r>
          </a:p>
          <a:p>
            <a:pPr algn="ctr">
              <a:spcBef>
                <a:spcPts val="1200"/>
              </a:spcBef>
              <a:defRPr/>
            </a:pPr>
            <a:r>
              <a:rPr lang="nl-NL" sz="2000">
                <a:solidFill>
                  <a:srgbClr val="000000"/>
                </a:solidFill>
              </a:rPr>
              <a:t>Daarom hebben onze leden het recht om zowel mondeling als schriftelijk in hun eigen taal te werken.</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nl-NL" sz="2000" u="none" strike="noStrike">
                <a:effectLst/>
              </a:rPr>
              <a:t>Het motto van de EU –</a:t>
            </a:r>
            <a:r>
              <a:rPr lang="nl-NL" sz="2000" b="1" i="1" u="none" strike="noStrike">
                <a:effectLst/>
              </a:rPr>
              <a:t> </a:t>
            </a:r>
            <a:r>
              <a:rPr lang="nl-NL" sz="2000" b="1" i="1" u="none" strike="noStrike">
                <a:solidFill>
                  <a:srgbClr val="1F5FA0"/>
                </a:solidFill>
                <a:effectLst/>
              </a:rPr>
              <a:t>In verscheidenheid verenigd</a:t>
            </a:r>
            <a:r>
              <a:rPr lang="nl-NL" sz="2000" b="1" i="1" u="none" strike="noStrike">
                <a:effectLst/>
              </a:rPr>
              <a:t> </a:t>
            </a:r>
            <a:r>
              <a:rPr lang="nl-NL" sz="2000" u="none" strike="noStrike">
                <a:effectLst/>
              </a:rPr>
              <a:t>– wordt echt belichaamd in de meertaligheid bij het EESC.</a:t>
            </a:r>
            <a:r>
              <a:rPr lang="nl-NL" sz="2000" b="0" i="0" u="none" strike="noStrike">
                <a:solidFill>
                  <a:srgbClr val="000000"/>
                </a:solidFill>
                <a:effectLst/>
              </a:rPr>
              <a:t>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nl-NL" sz="2000"/>
              <a:t>Alle EESC-adviezen, officiële documenten en de meeste inhoud voor het internet zijn </a:t>
            </a:r>
            <a:r>
              <a:rPr lang="nl-NL" sz="2000" b="1">
                <a:solidFill>
                  <a:srgbClr val="1F5FA0"/>
                </a:solidFill>
              </a:rPr>
              <a:t>in elke taal beschikbaar</a:t>
            </a:r>
            <a:r>
              <a:rPr lang="nl-NL" sz="2000"/>
              <a:t>, dankzij het werk en de toewijding van het directoraat Vertaling.</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nl-NL" sz="4000" b="1">
                <a:solidFill>
                  <a:schemeClr val="bg1"/>
                </a:solidFill>
                <a:latin typeface="Calibri" panose="020F0502020204030204" pitchFamily="34" charset="0"/>
              </a:rPr>
              <a:t>MEERTALIGHEID IN HET EESC</a:t>
            </a:r>
          </a:p>
          <a:p>
            <a:pPr algn="ctr"/>
            <a:r>
              <a:rPr lang="nl-NL"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328000" y="1908000"/>
            <a:ext cx="5675249" cy="400110"/>
          </a:xfrm>
          <a:prstGeom prst="rect">
            <a:avLst/>
          </a:prstGeom>
          <a:noFill/>
        </p:spPr>
        <p:txBody>
          <a:bodyPr wrap="square" rtlCol="0">
            <a:spAutoFit/>
          </a:bodyPr>
          <a:lstStyle/>
          <a:p>
            <a:pPr algn="ctr"/>
            <a:r>
              <a:rPr lang="nl-NL" sz="2000" b="1" dirty="0"/>
              <a:t>Scan de QR-code voor het evaluatieformulier</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nl-NL" sz="2000" dirty="0"/>
              <a:t>Wilt u contact opnemen? Stuur een e-mail naar </a:t>
            </a:r>
            <a:r>
              <a:rPr lang="nl-NL" sz="2000" b="1" dirty="0">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15197" y="3938448"/>
            <a:ext cx="2876550" cy="400110"/>
          </a:xfrm>
          <a:prstGeom prst="rect">
            <a:avLst/>
          </a:prstGeom>
          <a:noFill/>
        </p:spPr>
        <p:txBody>
          <a:bodyPr wrap="square" rtlCol="0">
            <a:spAutoFit/>
          </a:bodyPr>
          <a:lstStyle/>
          <a:p>
            <a:pPr algn="just"/>
            <a:r>
              <a:rPr lang="nl-NL" sz="2000" b="1"/>
              <a:t>Volg ons voor meer info:</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nl-NL" sz="4000" b="1">
                <a:solidFill>
                  <a:schemeClr val="bg1"/>
                </a:solidFill>
                <a:latin typeface="+mn-lt"/>
              </a:rPr>
              <a:t>HEBT U NOG VRAGEN?</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a:solidFill>
                  <a:srgbClr val="0060A0"/>
                </a:solidFill>
                <a:latin typeface="+mn-lt"/>
              </a:rPr>
              <a:t>Tot gauw!</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nl-NL" sz="1500" i="0">
                <a:effectLst/>
                <a:hlinkClick r:id="rId17"/>
              </a:rPr>
              <a:t>Europees Economisch en Sociaal Comité</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nl-NL" sz="1500" i="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nl-NL" sz="1500" i="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nl-NL" sz="1500" i="0">
                <a:effectLst/>
                <a:hlinkClick r:id="rId20"/>
              </a:rPr>
              <a:t>EESC - Europees Economisch en Sociaal Comité</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nl-NL"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nl-NL" sz="1500" i="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nl-NL" sz="3600" b="1">
                <a:solidFill>
                  <a:schemeClr val="bg1"/>
                </a:solidFill>
                <a:ea typeface="Calibri" panose="020F0502020204030204" pitchFamily="34" charset="0"/>
                <a:cs typeface="Calibri" panose="020F0502020204030204" pitchFamily="34" charset="0"/>
                <a:sym typeface="Open Sans Bold"/>
              </a:rPr>
              <a:t>BIJLAGE: </a:t>
            </a:r>
          </a:p>
          <a:p>
            <a:pPr algn="ctr">
              <a:lnSpc>
                <a:spcPts val="3125"/>
              </a:lnSpc>
            </a:pPr>
            <a:r>
              <a:rPr lang="nl-NL" sz="3600" b="1">
                <a:solidFill>
                  <a:schemeClr val="bg1"/>
                </a:solidFill>
                <a:ea typeface="Calibri" panose="020F0502020204030204" pitchFamily="34" charset="0"/>
                <a:cs typeface="Calibri" panose="020F0502020204030204" pitchFamily="34" charset="0"/>
                <a:sym typeface="Open Sans Bold"/>
              </a:rPr>
              <a:t>AANVULLENDE INFORMATIE</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692000" y="429118"/>
            <a:ext cx="2135175" cy="565026"/>
          </a:xfrm>
          <a:prstGeom prst="rect">
            <a:avLst/>
          </a:prstGeom>
        </p:spPr>
        <p:txBody>
          <a:bodyPr wrap="square" lIns="0" tIns="0" rIns="0" bIns="0" rtlCol="0" anchor="t">
            <a:spAutoFit/>
          </a:bodyPr>
          <a:lstStyle/>
          <a:p>
            <a:pPr>
              <a:lnSpc>
                <a:spcPts val="2427"/>
              </a:lnSpc>
            </a:pPr>
            <a:r>
              <a:rPr lang="nl-NL" sz="2400" b="1" u="sng" dirty="0">
                <a:solidFill>
                  <a:srgbClr val="2C4390"/>
                </a:solidFill>
                <a:ea typeface="Open Sans Bold"/>
                <a:cs typeface="Open Sans Bold"/>
                <a:sym typeface="Open Sans Bold"/>
                <a:hlinkClick r:id="rId2" tooltip="https://memberspage.eesc.europa.eu/members"/>
              </a:rPr>
              <a:t>Ledenpagina</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7956000" y="437677"/>
            <a:ext cx="2933693" cy="571760"/>
          </a:xfrm>
          <a:prstGeom prst="rect">
            <a:avLst/>
          </a:prstGeom>
        </p:spPr>
        <p:txBody>
          <a:bodyPr wrap="square" lIns="0" tIns="0" rIns="0" bIns="0" rtlCol="0" anchor="t">
            <a:spAutoFit/>
          </a:bodyPr>
          <a:lstStyle/>
          <a:p>
            <a:pPr algn="r">
              <a:lnSpc>
                <a:spcPts val="2427"/>
              </a:lnSpc>
            </a:pPr>
            <a:r>
              <a:rPr lang="nl-NL" sz="2400" b="1" u="sng" dirty="0">
                <a:solidFill>
                  <a:srgbClr val="2C4390"/>
                </a:solidFill>
                <a:ea typeface="Open Sans Bold"/>
                <a:cs typeface="Open Sans Bold"/>
                <a:sym typeface="Open Sans Bold"/>
                <a:hlinkClick r:id="rId3" tooltip="https://www.eesc.europa.eu/nl/our-work/opinions-information-reports/follow-opinions"/>
              </a:rPr>
              <a:t>Follow-up adviezen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465763"/>
            <a:ext cx="3260245" cy="312073"/>
          </a:xfrm>
          <a:prstGeom prst="rect">
            <a:avLst/>
          </a:prstGeom>
        </p:spPr>
        <p:txBody>
          <a:bodyPr wrap="square" lIns="0" tIns="0" rIns="0" bIns="0" rtlCol="0" anchor="t">
            <a:spAutoFit/>
          </a:bodyPr>
          <a:lstStyle/>
          <a:p>
            <a:pPr algn="r">
              <a:lnSpc>
                <a:spcPts val="2427"/>
              </a:lnSpc>
            </a:pPr>
            <a:r>
              <a:rPr lang="nl-NL" sz="2400" b="1" u="sng">
                <a:solidFill>
                  <a:srgbClr val="2C4390"/>
                </a:solidFill>
                <a:ea typeface="Open Sans Bold"/>
                <a:cs typeface="Open Sans Bold"/>
                <a:sym typeface="Open Sans Bold"/>
                <a:hlinkClick r:id="rId4" tooltip="https://what-europe-does-for-me.europarl.europa.eu"/>
              </a:rPr>
              <a:t>Wat Europa voor mij doet</a:t>
            </a:r>
          </a:p>
        </p:txBody>
      </p:sp>
      <p:sp>
        <p:nvSpPr>
          <p:cNvPr id="36" name="TextBox 36"/>
          <p:cNvSpPr txBox="1"/>
          <p:nvPr/>
        </p:nvSpPr>
        <p:spPr>
          <a:xfrm>
            <a:off x="1463433" y="795261"/>
            <a:ext cx="2121391" cy="738664"/>
          </a:xfrm>
          <a:prstGeom prst="rect">
            <a:avLst/>
          </a:prstGeom>
        </p:spPr>
        <p:txBody>
          <a:bodyPr lIns="0" tIns="0" rIns="0" bIns="0" rtlCol="0" anchor="t">
            <a:spAutoFit/>
          </a:bodyPr>
          <a:lstStyle/>
          <a:p>
            <a:pPr marR="0" lvl="0" algn="ctr" defTabSz="914400" rtl="0" eaLnBrk="1" fontAlgn="auto" latinLnBrk="0" hangingPunct="1">
              <a:spcBef>
                <a:spcPts val="0"/>
              </a:spcBef>
              <a:spcAft>
                <a:spcPts val="0"/>
              </a:spcAft>
              <a:buClrTx/>
              <a:buSzTx/>
              <a:tabLst/>
              <a:defRPr/>
            </a:pPr>
            <a:r>
              <a:rPr lang="nl-NL" sz="1600" dirty="0">
                <a:solidFill>
                  <a:schemeClr val="bg2">
                    <a:lumMod val="25000"/>
                  </a:schemeClr>
                </a:solidFill>
              </a:rPr>
              <a:t>Volledige lijst van de huidige EESC-leden en CCMI-afgevaardigden</a:t>
            </a:r>
          </a:p>
        </p:txBody>
      </p:sp>
      <p:sp>
        <p:nvSpPr>
          <p:cNvPr id="37" name="TextBox 37"/>
          <p:cNvSpPr txBox="1"/>
          <p:nvPr/>
        </p:nvSpPr>
        <p:spPr>
          <a:xfrm>
            <a:off x="8622164" y="838782"/>
            <a:ext cx="1980637" cy="487313"/>
          </a:xfrm>
          <a:prstGeom prst="rect">
            <a:avLst/>
          </a:prstGeom>
        </p:spPr>
        <p:txBody>
          <a:bodyPr lIns="0" tIns="0" rIns="0" bIns="0" rtlCol="0" anchor="t">
            <a:spAutoFit/>
          </a:bodyPr>
          <a:lstStyle/>
          <a:p>
            <a:pPr algn="ctr">
              <a:lnSpc>
                <a:spcPts val="1867"/>
              </a:lnSpc>
            </a:pPr>
            <a:r>
              <a:rPr lang="nl-NL" sz="1600">
                <a:solidFill>
                  <a:srgbClr val="4F4F59"/>
                </a:solidFill>
                <a:ea typeface="Calibri (MS)"/>
                <a:cs typeface="Calibri (MS)"/>
                <a:sym typeface="Calibri (MS)"/>
              </a:rPr>
              <a:t>Naar aanleiding van de EESC-adviezen genomen maatregelen </a:t>
            </a:r>
          </a:p>
        </p:txBody>
      </p:sp>
      <p:sp>
        <p:nvSpPr>
          <p:cNvPr id="38" name="TextBox 38"/>
          <p:cNvSpPr txBox="1"/>
          <p:nvPr/>
        </p:nvSpPr>
        <p:spPr>
          <a:xfrm>
            <a:off x="5436000" y="5884374"/>
            <a:ext cx="2878137" cy="487313"/>
          </a:xfrm>
          <a:prstGeom prst="rect">
            <a:avLst/>
          </a:prstGeom>
        </p:spPr>
        <p:txBody>
          <a:bodyPr wrap="square" lIns="0" tIns="0" rIns="0" bIns="0" rtlCol="0" anchor="t">
            <a:spAutoFit/>
          </a:bodyPr>
          <a:lstStyle/>
          <a:p>
            <a:pPr algn="ctr">
              <a:lnSpc>
                <a:spcPts val="1867"/>
              </a:lnSpc>
            </a:pPr>
            <a:r>
              <a:rPr lang="nl-NL" sz="1600" dirty="0">
                <a:solidFill>
                  <a:srgbClr val="4F4F59"/>
                </a:solidFill>
                <a:ea typeface="Calibri (MS)"/>
                <a:cs typeface="Calibri (MS)"/>
                <a:sym typeface="Calibri (MS)"/>
              </a:rPr>
              <a:t>Impact van EU-maatregelen op het dagelijkse leven van Europeanen</a:t>
            </a:r>
          </a:p>
        </p:txBody>
      </p:sp>
      <p:sp>
        <p:nvSpPr>
          <p:cNvPr id="43" name="TextBox 43"/>
          <p:cNvSpPr txBox="1"/>
          <p:nvPr/>
        </p:nvSpPr>
        <p:spPr>
          <a:xfrm>
            <a:off x="1167736" y="2119904"/>
            <a:ext cx="1843153" cy="571760"/>
          </a:xfrm>
          <a:prstGeom prst="rect">
            <a:avLst/>
          </a:prstGeom>
        </p:spPr>
        <p:txBody>
          <a:bodyPr wrap="square" lIns="0" tIns="0" rIns="0" bIns="0" rtlCol="0" anchor="t">
            <a:spAutoFit/>
          </a:bodyPr>
          <a:lstStyle/>
          <a:p>
            <a:pPr>
              <a:lnSpc>
                <a:spcPts val="2427"/>
              </a:lnSpc>
            </a:pPr>
            <a:r>
              <a:rPr lang="nl-NL" sz="2400" b="1" u="sng">
                <a:solidFill>
                  <a:srgbClr val="2C4390"/>
                </a:solidFill>
                <a:ea typeface="Open Sans Bold"/>
                <a:cs typeface="Open Sans Bold"/>
                <a:sym typeface="Open Sans Bold"/>
                <a:hlinkClick r:id="rId5" tooltip="https://www.eesc.europa.eu/nl/our-work/opinions-information-reports/in-the-spotlight"/>
              </a:rPr>
              <a:t>EESC-adviezen</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3" y="2453791"/>
            <a:ext cx="1980637" cy="487313"/>
          </a:xfrm>
          <a:prstGeom prst="rect">
            <a:avLst/>
          </a:prstGeom>
        </p:spPr>
        <p:txBody>
          <a:bodyPr lIns="0" tIns="0" rIns="0" bIns="0" rtlCol="0" anchor="t">
            <a:spAutoFit/>
          </a:bodyPr>
          <a:lstStyle/>
          <a:p>
            <a:pPr algn="ctr">
              <a:lnSpc>
                <a:spcPts val="1867"/>
              </a:lnSpc>
            </a:pPr>
            <a:r>
              <a:rPr lang="nl-NL" sz="1600">
                <a:solidFill>
                  <a:srgbClr val="4F4F59"/>
                </a:solidFill>
                <a:ea typeface="Calibri (MS)"/>
                <a:cs typeface="Calibri (MS)"/>
                <a:sym typeface="Calibri (MS)"/>
              </a:rPr>
              <a:t>Actuele adviezen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nl-NL" sz="2400" b="1" u="sng">
                <a:solidFill>
                  <a:srgbClr val="2C4390"/>
                </a:solidFill>
                <a:ea typeface="Open Sans Bold"/>
                <a:cs typeface="Open Sans Bold"/>
                <a:sym typeface="Open Sans Bold"/>
                <a:hlinkClick r:id="rId6" tooltip="https://www.eesc.europa.eu/ceslink/en"/>
              </a:rPr>
              <a:t>CESlink</a:t>
            </a:r>
            <a:r>
              <a:rPr lang="nl-NL"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nl-NL" sz="2400" b="1" u="sng">
                <a:solidFill>
                  <a:srgbClr val="2C4390"/>
                </a:solidFill>
                <a:ea typeface="Open Sans Bold"/>
                <a:cs typeface="Open Sans Bold"/>
                <a:sym typeface="Open Sans Bold"/>
                <a:hlinkClick r:id="rId7" tooltip="https://www.eesc.europa.eu/nl/news-media/videos/lifecycle-opinion"/>
              </a:rPr>
              <a:t>Totstandkoming advies</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nl-NL" sz="1600">
                <a:solidFill>
                  <a:srgbClr val="4F4F59"/>
                </a:solidFill>
                <a:ea typeface="Calibri (MS)"/>
                <a:cs typeface="Calibri (MS)"/>
                <a:sym typeface="Calibri (MS)"/>
              </a:rPr>
              <a:t>Hoe EESC-adviezen worden opgesteld (video)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nl-NL" sz="1600">
                <a:solidFill>
                  <a:srgbClr val="4F4F59"/>
                </a:solidFill>
                <a:ea typeface="Calibri (MS)"/>
                <a:cs typeface="Calibri (MS)"/>
                <a:sym typeface="Calibri (MS)"/>
              </a:rPr>
              <a:t>Online-community van nationale sociaal-economische raden</a:t>
            </a:r>
          </a:p>
        </p:txBody>
      </p:sp>
      <p:sp>
        <p:nvSpPr>
          <p:cNvPr id="53" name="TextBox 53"/>
          <p:cNvSpPr txBox="1"/>
          <p:nvPr/>
        </p:nvSpPr>
        <p:spPr>
          <a:xfrm>
            <a:off x="933255" y="3776380"/>
            <a:ext cx="2087250" cy="571760"/>
          </a:xfrm>
          <a:prstGeom prst="rect">
            <a:avLst/>
          </a:prstGeom>
        </p:spPr>
        <p:txBody>
          <a:bodyPr wrap="square" lIns="0" tIns="0" rIns="0" bIns="0" rtlCol="0" anchor="t">
            <a:spAutoFit/>
          </a:bodyPr>
          <a:lstStyle/>
          <a:p>
            <a:pPr>
              <a:lnSpc>
                <a:spcPts val="2427"/>
              </a:lnSpc>
            </a:pPr>
            <a:r>
              <a:rPr lang="nl-NL" sz="2400" b="1" u="sng" dirty="0">
                <a:solidFill>
                  <a:srgbClr val="2C4390"/>
                </a:solidFill>
                <a:ea typeface="Open Sans Bold"/>
                <a:cs typeface="Open Sans Bold"/>
                <a:sym typeface="Open Sans Bold"/>
                <a:hlinkClick r:id="rId8" tooltip="https://www.eesc.europa.eu/nl/work-with-us/traineeships"/>
              </a:rPr>
              <a:t> Bij ons werken</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5" y="2261137"/>
            <a:ext cx="2224007" cy="571760"/>
          </a:xfrm>
          <a:prstGeom prst="rect">
            <a:avLst/>
          </a:prstGeom>
        </p:spPr>
        <p:txBody>
          <a:bodyPr wrap="square" lIns="0" tIns="0" rIns="0" bIns="0" rtlCol="0" anchor="t">
            <a:spAutoFit/>
          </a:bodyPr>
          <a:lstStyle/>
          <a:p>
            <a:pPr algn="r">
              <a:lnSpc>
                <a:spcPts val="2427"/>
              </a:lnSpc>
            </a:pPr>
            <a:r>
              <a:rPr lang="nl-NL" sz="2400" b="1" u="sng">
                <a:solidFill>
                  <a:srgbClr val="2C4390"/>
                </a:solidFill>
                <a:ea typeface="Open Sans Bold"/>
                <a:cs typeface="Open Sans Bold"/>
                <a:sym typeface="Open Sans Bold"/>
                <a:hlinkClick r:id="rId9" tooltip="https://www.eesc.europa.eu/nl/agenda/plenary-sessions"/>
              </a:rPr>
              <a:t>Plenaire zittingen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nl-NL" sz="1600" dirty="0">
                <a:solidFill>
                  <a:srgbClr val="4F4F59"/>
                </a:solidFill>
                <a:ea typeface="Calibri (MS)"/>
                <a:cs typeface="Calibri (MS)"/>
                <a:sym typeface="Calibri (MS)"/>
              </a:rPr>
              <a:t>Tweemaal per jaar biedt het EESC betaalde </a:t>
            </a:r>
            <a:r>
              <a:rPr lang="nl-NL" sz="1600" b="1" dirty="0">
                <a:solidFill>
                  <a:srgbClr val="4F4F59"/>
                </a:solidFill>
                <a:ea typeface="Calibri (MS)"/>
                <a:cs typeface="Calibri (MS)"/>
                <a:sym typeface="Calibri (MS)"/>
              </a:rPr>
              <a:t>stages</a:t>
            </a:r>
            <a:r>
              <a:rPr lang="nl-NL" sz="1600" dirty="0">
                <a:solidFill>
                  <a:srgbClr val="4F4F59"/>
                </a:solidFill>
                <a:ea typeface="Calibri (MS)"/>
                <a:cs typeface="Calibri (MS)"/>
                <a:sym typeface="Calibri (MS)"/>
              </a:rPr>
              <a:t> van vijf maanden aan op verschillende gebieden </a:t>
            </a:r>
          </a:p>
        </p:txBody>
      </p:sp>
      <p:sp>
        <p:nvSpPr>
          <p:cNvPr id="56" name="TextBox 56"/>
          <p:cNvSpPr txBox="1"/>
          <p:nvPr/>
        </p:nvSpPr>
        <p:spPr>
          <a:xfrm>
            <a:off x="9113366" y="2556117"/>
            <a:ext cx="2463926" cy="243656"/>
          </a:xfrm>
          <a:prstGeom prst="rect">
            <a:avLst/>
          </a:prstGeom>
        </p:spPr>
        <p:txBody>
          <a:bodyPr wrap="square" lIns="0" tIns="0" rIns="0" bIns="0" rtlCol="0" anchor="t">
            <a:spAutoFit/>
          </a:bodyPr>
          <a:lstStyle/>
          <a:p>
            <a:pPr algn="ctr">
              <a:lnSpc>
                <a:spcPts val="1867"/>
              </a:lnSpc>
            </a:pPr>
            <a:r>
              <a:rPr lang="nl-NL" sz="1600" dirty="0">
                <a:solidFill>
                  <a:srgbClr val="4F4F59"/>
                </a:solidFill>
                <a:ea typeface="Calibri (MS)"/>
                <a:cs typeface="Calibri (MS)"/>
                <a:sym typeface="Calibri (MS)"/>
              </a:rPr>
              <a:t>Hoe volgt u een EESC-zitting?</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043430"/>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154436"/>
          </a:xfrm>
          <a:prstGeom prst="rect">
            <a:avLst/>
          </a:prstGeom>
          <a:noFill/>
        </p:spPr>
        <p:txBody>
          <a:bodyPr wrap="square" rtlCol="0">
            <a:spAutoFit/>
          </a:bodyPr>
          <a:lstStyle/>
          <a:p>
            <a:pPr algn="just"/>
            <a:r>
              <a:rPr lang="nl-NL" sz="2000" dirty="0"/>
              <a:t>Het EESC zal tijdens de </a:t>
            </a:r>
            <a:r>
              <a:rPr lang="nl-NL" sz="2000" dirty="0" err="1"/>
              <a:t>mandaatsperiode</a:t>
            </a:r>
            <a:r>
              <a:rPr lang="nl-NL" sz="2000" dirty="0"/>
              <a:t> 2025-2030 het </a:t>
            </a:r>
            <a:r>
              <a:rPr lang="nl-NL" sz="2000" b="1" dirty="0">
                <a:solidFill>
                  <a:srgbClr val="0CAFAD"/>
                </a:solidFill>
              </a:rPr>
              <a:t>hoogste aantal vrouwelijke leden</a:t>
            </a:r>
            <a:r>
              <a:rPr lang="nl-NL" sz="2000" dirty="0"/>
              <a:t> tellen sinds dit wordt bijgehouden (2010). </a:t>
            </a:r>
          </a:p>
          <a:p>
            <a:pPr algn="just"/>
            <a:endParaRPr lang="en-US" sz="1400" dirty="0"/>
          </a:p>
          <a:p>
            <a:pPr algn="just"/>
            <a:r>
              <a:rPr lang="nl-NL" sz="2000" dirty="0"/>
              <a:t>Het percentage vrouwen in het Comité is hoger dan ooit tevoren: </a:t>
            </a:r>
            <a:r>
              <a:rPr lang="nl-NL" sz="2000" b="1" dirty="0">
                <a:solidFill>
                  <a:srgbClr val="0CAFAD"/>
                </a:solidFill>
              </a:rPr>
              <a:t>39 %</a:t>
            </a:r>
            <a:r>
              <a:rPr lang="nl-NL" sz="2000" dirty="0"/>
              <a:t>, vergeleken met 33 % in 2020 en 28 % in 2015 – een stijgende lijn!</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831544"/>
          </a:xfrm>
          <a:prstGeom prst="rect">
            <a:avLst/>
          </a:prstGeom>
          <a:noFill/>
        </p:spPr>
        <p:txBody>
          <a:bodyPr wrap="square" rtlCol="0">
            <a:spAutoFit/>
          </a:bodyPr>
          <a:lstStyle/>
          <a:p>
            <a:pPr algn="just"/>
            <a:r>
              <a:rPr lang="nl-NL" sz="2000" dirty="0"/>
              <a:t>Net als de andere Europese instellingen kent het EESC een </a:t>
            </a:r>
            <a:r>
              <a:rPr lang="nl-NL" sz="2000" b="1" dirty="0">
                <a:solidFill>
                  <a:srgbClr val="0CAFAD"/>
                </a:solidFill>
              </a:rPr>
              <a:t>evenredige geografische vertegenwoordiging</a:t>
            </a:r>
            <a:r>
              <a:rPr lang="nl-NL" sz="2000" dirty="0"/>
              <a:t>, wat betekent dat lidstaten met een grotere bevolking meer leden krijgen om hen te vertegenwoordigen. </a:t>
            </a:r>
          </a:p>
          <a:p>
            <a:pPr algn="just"/>
            <a:endParaRPr lang="en-US" dirty="0"/>
          </a:p>
          <a:p>
            <a:pPr algn="just"/>
            <a:r>
              <a:rPr lang="nl-NL" sz="2000" dirty="0"/>
              <a:t>Daarom hebben </a:t>
            </a:r>
            <a:r>
              <a:rPr lang="nl-NL" sz="2000" b="1" dirty="0">
                <a:solidFill>
                  <a:srgbClr val="0CAFAD"/>
                </a:solidFill>
              </a:rPr>
              <a:t>Frankrijk, Duitsland en Italië</a:t>
            </a:r>
            <a:r>
              <a:rPr lang="nl-NL" sz="2000" dirty="0"/>
              <a:t> de meeste leden (</a:t>
            </a:r>
            <a:r>
              <a:rPr lang="nl-NL" sz="2000" b="1" dirty="0">
                <a:solidFill>
                  <a:srgbClr val="0CAFAD"/>
                </a:solidFill>
              </a:rPr>
              <a:t>24</a:t>
            </a:r>
            <a:r>
              <a:rPr lang="nl-NL" sz="2000" dirty="0"/>
              <a:t>), terwijl Malta de minste heeft (</a:t>
            </a:r>
            <a:r>
              <a:rPr lang="nl-NL" sz="2000" b="1" dirty="0">
                <a:solidFill>
                  <a:srgbClr val="0CAFAD"/>
                </a:solidFill>
              </a:rPr>
              <a:t>5</a:t>
            </a:r>
            <a:r>
              <a:rPr lang="nl-NL" sz="2000" dirty="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nl-NL" sz="4000" b="1">
                <a:solidFill>
                  <a:schemeClr val="bg1"/>
                </a:solidFill>
              </a:rPr>
              <a:t>GENDEREVENWICHT</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000" b="1">
                <a:solidFill>
                  <a:schemeClr val="bg1"/>
                </a:solidFill>
                <a:latin typeface="+mn-lt"/>
              </a:rPr>
              <a:t>LEDEN PER LAND</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nl-NL" b="1">
                <a:solidFill>
                  <a:srgbClr val="1F5FA0"/>
                </a:solidFill>
              </a:rPr>
              <a:t>Ontdekken</a:t>
            </a:r>
          </a:p>
          <a:p>
            <a:pPr algn="just"/>
            <a:r>
              <a:rPr lang="nl-NL" sz="1400"/>
              <a:t>Denk je na over een baan bij de Europese instellingen of in een andere EU-lidstaat? </a:t>
            </a:r>
          </a:p>
          <a:p>
            <a:pPr algn="just"/>
            <a:r>
              <a:rPr lang="nl-NL" sz="1400"/>
              <a:t>Elk jaar biedt de EU betaalde stages aan voor </a:t>
            </a:r>
            <a:r>
              <a:rPr lang="nl-NL" sz="1400" b="1">
                <a:solidFill>
                  <a:srgbClr val="0CAFAD"/>
                </a:solidFill>
              </a:rPr>
              <a:t>jonge afgestudeerden</a:t>
            </a:r>
            <a:r>
              <a:rPr lang="nl-NL"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nl-NL" b="1">
                <a:solidFill>
                  <a:srgbClr val="1F5FA0"/>
                </a:solidFill>
              </a:rPr>
              <a:t>Studeren</a:t>
            </a:r>
          </a:p>
          <a:p>
            <a:pPr algn="just"/>
            <a:r>
              <a:rPr lang="nl-NL" sz="1400"/>
              <a:t>Je hebt het recht om te studeren aan elke universiteit in de EU onder dezelfde voorwaarden als de onderdanen van dat land. </a:t>
            </a:r>
          </a:p>
          <a:p>
            <a:pPr algn="just"/>
            <a:r>
              <a:rPr lang="nl-NL" sz="1400"/>
              <a:t>Dankzij het </a:t>
            </a:r>
            <a:r>
              <a:rPr lang="nl-NL" sz="1400" b="1">
                <a:solidFill>
                  <a:srgbClr val="0CAFAD"/>
                </a:solidFill>
              </a:rPr>
              <a:t>Erasmus</a:t>
            </a:r>
            <a:r>
              <a:rPr lang="nl-NL" sz="1400"/>
              <a:t>-programma kun je een deel van je universitaire studie in het buitenland volgen.</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nl-NL" b="1" dirty="0">
                <a:solidFill>
                  <a:srgbClr val="1F5FA0"/>
                </a:solidFill>
              </a:rPr>
              <a:t>Spreken</a:t>
            </a:r>
          </a:p>
          <a:p>
            <a:pPr algn="just"/>
            <a:r>
              <a:rPr lang="nl-NL" sz="1400" dirty="0"/>
              <a:t>Je kunt deelnemen aan evenementen voor jongeren, bijvoorbeeld de EU-jongerendialoog, het Europees Jongerenevenement (EYE) van het Europees Parlement, of </a:t>
            </a:r>
            <a:r>
              <a:rPr lang="nl-NL" sz="1400" b="1" i="1" dirty="0">
                <a:solidFill>
                  <a:srgbClr val="0CAFAD"/>
                </a:solidFill>
              </a:rPr>
              <a:t>Jouw Europa, jouw mening!</a:t>
            </a:r>
            <a:r>
              <a:rPr lang="nl-NL" sz="1400" dirty="0"/>
              <a:t> hier in het Europees Economisch en Sociaal Comité. </a:t>
            </a:r>
          </a:p>
          <a:p>
            <a:pPr algn="just"/>
            <a:r>
              <a:rPr lang="nl-NL" sz="1400" dirty="0"/>
              <a:t>Daar kun je je stem laten horen!</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nl-NL" b="1">
                <a:solidFill>
                  <a:srgbClr val="1F5FA0"/>
                </a:solidFill>
              </a:rPr>
              <a:t>Werken</a:t>
            </a:r>
          </a:p>
          <a:p>
            <a:pPr algn="just"/>
            <a:r>
              <a:rPr lang="nl-NL" sz="1400"/>
              <a:t>Vanaf je achttiende kun je overal in de Europese Unie solliciteren naar een baan. </a:t>
            </a:r>
            <a:r>
              <a:rPr lang="nl-NL" sz="1400" b="1">
                <a:solidFill>
                  <a:srgbClr val="0CAFAD"/>
                </a:solidFill>
              </a:rPr>
              <a:t>Eures</a:t>
            </a:r>
            <a:r>
              <a:rPr lang="nl-NL" sz="1400"/>
              <a:t> brengt je in contact met werkgevers uit de hele EU, Noorwegen en IJsland.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nl-NL" b="1">
                <a:solidFill>
                  <a:srgbClr val="1F5FA0"/>
                </a:solidFill>
              </a:rPr>
              <a:t>Reizen</a:t>
            </a:r>
          </a:p>
          <a:p>
            <a:pPr algn="just"/>
            <a:r>
              <a:rPr lang="nl-NL" sz="1400"/>
              <a:t>400 miljoen EU-burgers kunnen vrij reizen tussen landen binnen het Schengengebied. Zo kun je met de </a:t>
            </a:r>
            <a:r>
              <a:rPr lang="nl-NL" sz="1400" b="1">
                <a:solidFill>
                  <a:srgbClr val="0CAFAD"/>
                </a:solidFill>
              </a:rPr>
              <a:t>Interrail</a:t>
            </a:r>
            <a:r>
              <a:rPr lang="nl-NL" sz="1400"/>
              <a:t>-treinpas naar meer dan 40 000 bestemmingen in 30 landen reizen.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nl-NL" sz="4000" b="1">
                <a:solidFill>
                  <a:schemeClr val="bg1"/>
                </a:solidFill>
                <a:latin typeface="+mn-lt"/>
              </a:rPr>
              <a:t>WAT DOET DE EU VOOR JONGEREN?</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600000"/>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123949" y="1134845"/>
            <a:ext cx="2592000" cy="2592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83378" y="1338606"/>
            <a:ext cx="1929884" cy="4366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600" b="1" dirty="0">
                <a:solidFill>
                  <a:schemeClr val="bg1"/>
                </a:solidFill>
                <a:latin typeface="Calibri" pitchFamily="34" charset="0"/>
              </a:rPr>
              <a:t>EESC-Jongerengroep</a:t>
            </a: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04000" y="13320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defRPr/>
            </a:pPr>
            <a:r>
              <a:rPr lang="nl-NL" sz="1600" b="1" dirty="0">
                <a:solidFill>
                  <a:schemeClr val="bg1"/>
                </a:solidFill>
                <a:latin typeface="Calibri" pitchFamily="34" charset="0"/>
              </a:rPr>
              <a:t>Jouw Europa, jouw mening! (YEYS)</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396000" y="1548000"/>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600" b="1" spc="-10" dirty="0">
                <a:solidFill>
                  <a:schemeClr val="bg1"/>
                </a:solidFill>
                <a:latin typeface="Calibri"/>
                <a:ea typeface="Calibri"/>
                <a:cs typeface="Calibri"/>
              </a:rPr>
              <a:t>EU-jeugdtest van het EESC</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46921" y="1296000"/>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600" b="1" dirty="0">
                <a:solidFill>
                  <a:schemeClr val="bg1"/>
                </a:solidFill>
                <a:latin typeface="Calibri"/>
                <a:ea typeface="Calibri"/>
                <a:cs typeface="Calibri"/>
              </a:rPr>
              <a:t>Studie over </a:t>
            </a:r>
            <a:r>
              <a:rPr lang="nl-NL" sz="1600" b="1" dirty="0" err="1">
                <a:solidFill>
                  <a:schemeClr val="bg1"/>
                </a:solidFill>
                <a:latin typeface="Calibri"/>
                <a:ea typeface="Calibri"/>
                <a:cs typeface="Calibri"/>
              </a:rPr>
              <a:t>jongerenparti</a:t>
            </a:r>
            <a:r>
              <a:rPr lang="pl-PL" sz="1600" b="1" dirty="0">
                <a:solidFill>
                  <a:schemeClr val="bg1"/>
                </a:solidFill>
                <a:latin typeface="Calibri"/>
                <a:ea typeface="Calibri"/>
                <a:cs typeface="Calibri"/>
              </a:rPr>
              <a:t>-</a:t>
            </a:r>
            <a:r>
              <a:rPr lang="nl-NL" sz="1600" b="1" dirty="0" err="1">
                <a:solidFill>
                  <a:schemeClr val="bg1"/>
                </a:solidFill>
                <a:latin typeface="Calibri"/>
                <a:ea typeface="Calibri"/>
                <a:cs typeface="Calibri"/>
              </a:rPr>
              <a:t>cipatie</a:t>
            </a:r>
            <a:r>
              <a:rPr lang="nl-NL" sz="1600" b="1" dirty="0">
                <a:solidFill>
                  <a:schemeClr val="bg1"/>
                </a:solidFill>
                <a:latin typeface="Calibri"/>
                <a:ea typeface="Calibri"/>
                <a:cs typeface="Calibri"/>
              </a:rPr>
              <a:t> op verschillende niveaus</a:t>
            </a: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24000" y="3456000"/>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500" b="1" dirty="0">
                <a:solidFill>
                  <a:schemeClr val="bg1"/>
                </a:solidFill>
                <a:latin typeface="Calibri" pitchFamily="34" charset="0"/>
              </a:rPr>
              <a:t>Rondetafelconferenties</a:t>
            </a:r>
            <a:br>
              <a:rPr lang="nl-NL" sz="1500" b="1" dirty="0">
                <a:solidFill>
                  <a:schemeClr val="bg1"/>
                </a:solidFill>
                <a:latin typeface="Calibri" pitchFamily="34" charset="0"/>
              </a:rPr>
            </a:br>
            <a:r>
              <a:rPr lang="nl-NL" sz="1500" b="1" dirty="0">
                <a:solidFill>
                  <a:schemeClr val="bg1"/>
                </a:solidFill>
                <a:latin typeface="Calibri" pitchFamily="34" charset="0"/>
              </a:rPr>
              <a:t>voor jongeren over</a:t>
            </a:r>
            <a:br>
              <a:rPr lang="nl-NL" sz="1500" b="1" dirty="0">
                <a:solidFill>
                  <a:schemeClr val="bg1"/>
                </a:solidFill>
                <a:latin typeface="Calibri" pitchFamily="34" charset="0"/>
              </a:rPr>
            </a:br>
            <a:r>
              <a:rPr lang="nl-NL" sz="1500" b="1" dirty="0">
                <a:solidFill>
                  <a:schemeClr val="bg1"/>
                </a:solidFill>
                <a:latin typeface="Calibri" pitchFamily="34" charset="0"/>
              </a:rPr>
              <a:t>klimaat en duurzaamheid</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nl-NL" sz="4800" b="1">
                <a:solidFill>
                  <a:schemeClr val="bg1"/>
                </a:solidFill>
                <a:latin typeface="+mn-lt"/>
              </a:rPr>
              <a:t>JONGERENINITIATIEVEN VAN HET EESC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56000" y="1180189"/>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216000" y="1800000"/>
            <a:ext cx="2760862" cy="2308324"/>
          </a:xfrm>
          <a:prstGeom prst="rect">
            <a:avLst/>
          </a:prstGeom>
          <a:noFill/>
        </p:spPr>
        <p:txBody>
          <a:bodyPr wrap="square" rtlCol="0">
            <a:spAutoFit/>
          </a:bodyPr>
          <a:lstStyle/>
          <a:p>
            <a:pPr algn="just"/>
            <a:r>
              <a:rPr lang="nl-NL" sz="1200" i="0" spc="-20" dirty="0">
                <a:solidFill>
                  <a:schemeClr val="bg1"/>
                </a:solidFill>
                <a:effectLst/>
              </a:rPr>
              <a:t>De EU-jeugdtest is een instrument om de participatie van jongeren in de beleidsvorming te stimuleren. Voor het EESC betekent dit bijvoorbeeld dat jongerenvertegenwoordigers bij adviezen worden betrokken. Mocht een organisatie belangstelling tonen voor een advies, dan kunnen jongeren er ook op andere manieren bij worden betrokken. Ze kunnen bijvoorbeeld via e-mail input geven over</a:t>
            </a:r>
            <a:endParaRPr lang="pl-PL" sz="1200" i="0" spc="-20" dirty="0">
              <a:solidFill>
                <a:schemeClr val="bg1"/>
              </a:solidFill>
              <a:effectLst/>
            </a:endParaRPr>
          </a:p>
          <a:p>
            <a:pPr algn="ctr"/>
            <a:r>
              <a:rPr lang="nl-NL" sz="1200" i="0" spc="-20" dirty="0">
                <a:solidFill>
                  <a:schemeClr val="bg1"/>
                </a:solidFill>
                <a:effectLst/>
              </a:rPr>
              <a:t> het onderwerp, met EESC-leden vergaderen enz.</a:t>
            </a:r>
          </a:p>
        </p:txBody>
      </p:sp>
      <p:sp>
        <p:nvSpPr>
          <p:cNvPr id="32" name="TextBox 31">
            <a:extLst>
              <a:ext uri="{FF2B5EF4-FFF2-40B4-BE49-F238E27FC236}">
                <a16:creationId xmlns:a16="http://schemas.microsoft.com/office/drawing/2014/main" id="{499DF70F-B6A1-4E77-A85C-27EA21993E7C}"/>
              </a:ext>
            </a:extLst>
          </p:cNvPr>
          <p:cNvSpPr txBox="1"/>
          <p:nvPr/>
        </p:nvSpPr>
        <p:spPr>
          <a:xfrm>
            <a:off x="288000" y="1584000"/>
            <a:ext cx="2281285" cy="1862048"/>
          </a:xfrm>
          <a:prstGeom prst="rect">
            <a:avLst/>
          </a:prstGeom>
          <a:noFill/>
        </p:spPr>
        <p:txBody>
          <a:bodyPr wrap="square" rtlCol="0">
            <a:spAutoFit/>
          </a:bodyPr>
          <a:lstStyle/>
          <a:p>
            <a:pPr algn="just"/>
            <a:r>
              <a:rPr lang="nl-NL" sz="1150" spc="-10" dirty="0">
                <a:solidFill>
                  <a:schemeClr val="bg1"/>
                </a:solidFill>
              </a:rPr>
              <a:t>Deze groep, die bestaat uit EESC-leden en jongerenorganisaties, is in </a:t>
            </a:r>
            <a:r>
              <a:rPr lang="nl-NL" sz="1150" spc="-20" dirty="0">
                <a:solidFill>
                  <a:schemeClr val="bg1"/>
                </a:solidFill>
              </a:rPr>
              <a:t>2023 opgericht om de deelname van jongeren aan de beleidsvorming van de EU te stimuleren (zodat rekening wordt gehouden met hun standpunten), om de EU-jeugdtest (→) toe te passen en om op jongeren</a:t>
            </a:r>
            <a:r>
              <a:rPr lang="pl-PL" sz="1150" spc="-20" dirty="0">
                <a:solidFill>
                  <a:schemeClr val="bg1"/>
                </a:solidFill>
              </a:rPr>
              <a:t> </a:t>
            </a:r>
            <a:r>
              <a:rPr lang="nl-NL" sz="1150" spc="-20" dirty="0">
                <a:solidFill>
                  <a:schemeClr val="bg1"/>
                </a:solidFill>
              </a:rPr>
              <a:t> gerichte </a:t>
            </a:r>
            <a:r>
              <a:rPr lang="pl-PL" sz="1150" spc="-20" dirty="0">
                <a:solidFill>
                  <a:schemeClr val="bg1"/>
                </a:solidFill>
              </a:rPr>
              <a:t> </a:t>
            </a:r>
            <a:r>
              <a:rPr lang="nl-NL" sz="1150" spc="-20" dirty="0">
                <a:solidFill>
                  <a:schemeClr val="bg1"/>
                </a:solidFill>
              </a:rPr>
              <a:t>initiatieven </a:t>
            </a:r>
            <a:r>
              <a:rPr lang="pl-PL" sz="1150" spc="-20" dirty="0">
                <a:solidFill>
                  <a:schemeClr val="bg1"/>
                </a:solidFill>
              </a:rPr>
              <a:t> </a:t>
            </a:r>
            <a:r>
              <a:rPr lang="nl-NL" sz="1150" spc="-20" dirty="0">
                <a:solidFill>
                  <a:schemeClr val="bg1"/>
                </a:solidFill>
              </a:rPr>
              <a:t>te </a:t>
            </a:r>
            <a:r>
              <a:rPr lang="pl-PL" sz="1150" spc="-20" dirty="0">
                <a:solidFill>
                  <a:schemeClr val="bg1"/>
                </a:solidFill>
              </a:rPr>
              <a:t>       </a:t>
            </a:r>
          </a:p>
          <a:p>
            <a:pPr algn="just"/>
            <a:r>
              <a:rPr lang="pl-PL" sz="1150" spc="-20" dirty="0">
                <a:solidFill>
                  <a:schemeClr val="bg1"/>
                </a:solidFill>
              </a:rPr>
              <a:t>                      </a:t>
            </a:r>
            <a:r>
              <a:rPr lang="nl-NL" sz="1150" spc="-20" dirty="0">
                <a:solidFill>
                  <a:schemeClr val="bg1"/>
                </a:solidFill>
              </a:rPr>
              <a:t>coördineren.</a:t>
            </a:r>
          </a:p>
        </p:txBody>
      </p:sp>
      <p:sp>
        <p:nvSpPr>
          <p:cNvPr id="36" name="TextBox 35">
            <a:extLst>
              <a:ext uri="{FF2B5EF4-FFF2-40B4-BE49-F238E27FC236}">
                <a16:creationId xmlns:a16="http://schemas.microsoft.com/office/drawing/2014/main" id="{1B2D2801-B429-4E42-BC37-1964632292B1}"/>
              </a:ext>
            </a:extLst>
          </p:cNvPr>
          <p:cNvSpPr txBox="1"/>
          <p:nvPr/>
        </p:nvSpPr>
        <p:spPr>
          <a:xfrm>
            <a:off x="3996000" y="1476000"/>
            <a:ext cx="2601798" cy="2492990"/>
          </a:xfrm>
          <a:prstGeom prst="rect">
            <a:avLst/>
          </a:prstGeom>
          <a:noFill/>
        </p:spPr>
        <p:txBody>
          <a:bodyPr wrap="square" rtlCol="0">
            <a:spAutoFit/>
          </a:bodyPr>
          <a:lstStyle/>
          <a:p>
            <a:pPr algn="just"/>
            <a:endParaRPr lang="pl-PL" sz="2100" spc="-20" dirty="0">
              <a:solidFill>
                <a:schemeClr val="bg1"/>
              </a:solidFill>
            </a:endParaRPr>
          </a:p>
          <a:p>
            <a:pPr algn="just"/>
            <a:r>
              <a:rPr lang="nl-NL" sz="1200" spc="-20" dirty="0">
                <a:solidFill>
                  <a:schemeClr val="bg1"/>
                </a:solidFill>
              </a:rPr>
              <a:t>Dit is het jaarlijkse jongerenevenement van het EESC waarbij scholieren uit alle EU-lidstaten en kandidaat-lidstaten komen samenwerken met de Europese Unie. Sinds 2010 komen jonge deelnemers naar Brussel om te debatteren, ideeën uit te wisselen en ontwerpresoluties op te stellen met hun visie op de toekomst van Europa, die dan aan de EU-instellingen worden </a:t>
            </a:r>
            <a:r>
              <a:rPr lang="pl-PL" sz="1200" spc="-20" dirty="0">
                <a:solidFill>
                  <a:schemeClr val="bg1"/>
                </a:solidFill>
              </a:rPr>
              <a:t>	</a:t>
            </a:r>
            <a:r>
              <a:rPr lang="nl-NL" sz="1200" spc="-20" dirty="0">
                <a:solidFill>
                  <a:schemeClr val="bg1"/>
                </a:solidFill>
              </a:rPr>
              <a:t>voorgelegd.</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624000" y="4175999"/>
            <a:ext cx="2880000" cy="1754326"/>
          </a:xfrm>
          <a:prstGeom prst="rect">
            <a:avLst/>
          </a:prstGeom>
          <a:noFill/>
        </p:spPr>
        <p:txBody>
          <a:bodyPr wrap="square" rtlCol="0">
            <a:spAutoFit/>
          </a:bodyPr>
          <a:lstStyle/>
          <a:p>
            <a:pPr algn="just"/>
            <a:r>
              <a:rPr lang="nl-NL" sz="1200" dirty="0">
                <a:solidFill>
                  <a:schemeClr val="bg1"/>
                </a:solidFill>
              </a:rPr>
              <a:t>Een initiatief van het EESC dat tweemaal per jaar wordt gehouden om de dialoog tussen jongeren en EU-besluitvormers over klimaat en duurzaamheid te bevorderen. Dankzij deze bijeenkomsten, die samen met de Europese Commissie en jongerennetwerken worden georganiseerd, worden voorstellen van jongeren gehoord</a:t>
            </a:r>
            <a:endParaRPr lang="pl-PL" sz="1200" dirty="0">
              <a:solidFill>
                <a:schemeClr val="bg1"/>
              </a:solidFill>
            </a:endParaRPr>
          </a:p>
          <a:p>
            <a:pPr algn="ctr"/>
            <a:r>
              <a:rPr lang="nl-NL" sz="1200" dirty="0">
                <a:solidFill>
                  <a:schemeClr val="bg1"/>
                </a:solidFill>
              </a:rPr>
              <a:t> en krijgen ze een concrete follow-up.</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07824" y="432692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764000" y="3636000"/>
            <a:ext cx="2436094" cy="523220"/>
          </a:xfrm>
          <a:prstGeom prst="rect">
            <a:avLst/>
          </a:prstGeom>
          <a:noFill/>
        </p:spPr>
        <p:txBody>
          <a:bodyPr wrap="square" rtlCol="0">
            <a:spAutoFit/>
          </a:bodyPr>
          <a:lstStyle/>
          <a:p>
            <a:pPr algn="ctr"/>
            <a:r>
              <a:rPr lang="nl-NL" sz="1400" b="1" dirty="0">
                <a:solidFill>
                  <a:srgbClr val="FFFFFF"/>
                </a:solidFill>
                <a:latin typeface="Calibri"/>
              </a:rPr>
              <a:t>Jongerenafgevaardigde</a:t>
            </a:r>
            <a:endParaRPr lang="pl-PL" sz="1400" b="1" dirty="0">
              <a:solidFill>
                <a:srgbClr val="FFFFFF"/>
              </a:solidFill>
              <a:latin typeface="Calibri"/>
            </a:endParaRPr>
          </a:p>
          <a:p>
            <a:pPr algn="ctr"/>
            <a:r>
              <a:rPr lang="nl-NL" sz="1400" b="1" dirty="0">
                <a:solidFill>
                  <a:srgbClr val="FFFFFF"/>
                </a:solidFill>
                <a:latin typeface="Calibri"/>
              </a:rPr>
              <a:t> bij de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44000" y="4497177"/>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548000" y="4068000"/>
            <a:ext cx="2880000" cy="2677656"/>
          </a:xfrm>
          <a:prstGeom prst="rect">
            <a:avLst/>
          </a:prstGeom>
          <a:noFill/>
        </p:spPr>
        <p:txBody>
          <a:bodyPr wrap="square" rtlCol="0">
            <a:spAutoFit/>
          </a:bodyPr>
          <a:lstStyle/>
          <a:p>
            <a:pPr algn="just"/>
            <a:r>
              <a:rPr lang="nl-NL" sz="1200" spc="-30" dirty="0">
                <a:solidFill>
                  <a:schemeClr val="bg1"/>
                </a:solidFill>
              </a:rPr>
              <a:t>Een initiatief van het EESC waarbij een jonge vertegenwoordiger meegaat met de EU-delegatie naar VN-conferenties over klimaat en biodiversiteit. De jongerenafgevaardigde, die om de twee jaar wordt gekozen via een openbare procedure, waaraan ook het Europees Jeugdforum en </a:t>
            </a:r>
            <a:r>
              <a:rPr lang="nl-NL" sz="1200" spc="-30" dirty="0" err="1">
                <a:solidFill>
                  <a:schemeClr val="bg1"/>
                </a:solidFill>
              </a:rPr>
              <a:t>Generation</a:t>
            </a:r>
            <a:r>
              <a:rPr lang="nl-NL" sz="1200" spc="-30" dirty="0">
                <a:solidFill>
                  <a:schemeClr val="bg1"/>
                </a:solidFill>
              </a:rPr>
              <a:t> </a:t>
            </a:r>
            <a:r>
              <a:rPr lang="nl-NL" sz="1200" spc="-30" dirty="0" err="1">
                <a:solidFill>
                  <a:schemeClr val="bg1"/>
                </a:solidFill>
              </a:rPr>
              <a:t>Climate</a:t>
            </a:r>
            <a:r>
              <a:rPr lang="nl-NL" sz="1200" spc="-30" dirty="0">
                <a:solidFill>
                  <a:schemeClr val="bg1"/>
                </a:solidFill>
              </a:rPr>
              <a:t> Europe meedoen, draagt bij aan de werkzaamheden van het EESC op het gebied van klimaatbeleid vóór, tijdens en na COP-bijeenkomsten en zorgt er zo voor dat de standpunten van jongeren worden gehoord </a:t>
            </a:r>
            <a:endParaRPr lang="pl-PL" sz="1200" spc="-30" dirty="0">
              <a:solidFill>
                <a:schemeClr val="bg1"/>
              </a:solidFill>
            </a:endParaRPr>
          </a:p>
          <a:p>
            <a:pPr algn="ctr"/>
            <a:r>
              <a:rPr lang="nl-NL" sz="1200" spc="-30" dirty="0">
                <a:solidFill>
                  <a:schemeClr val="bg1"/>
                </a:solidFill>
              </a:rPr>
              <a:t>in internationale klimaat- en </a:t>
            </a:r>
            <a:r>
              <a:rPr lang="nl-NL" sz="1200" spc="-40" dirty="0">
                <a:solidFill>
                  <a:schemeClr val="bg1"/>
                </a:solidFill>
              </a:rPr>
              <a:t>duurzaamheidsbesprekingen.</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88000" y="2099776"/>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43052" y="1946229"/>
            <a:ext cx="6448948" cy="3460750"/>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000" b="1">
                <a:solidFill>
                  <a:schemeClr val="bg1"/>
                </a:solidFill>
                <a:latin typeface="+mn-lt"/>
              </a:rPr>
              <a:t>DE EU-JEUGDTEST VAN HET EESC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nl-NL" sz="2000" dirty="0"/>
              <a:t>De jeugdtest is een instrument om </a:t>
            </a:r>
            <a:r>
              <a:rPr lang="nl-NL" sz="2000" b="1" dirty="0">
                <a:solidFill>
                  <a:srgbClr val="0CAFAD"/>
                </a:solidFill>
              </a:rPr>
              <a:t>jongeren meer te betrekken bij de Europese beleidsvorming en daarin meer rekening te houden met hun belangen</a:t>
            </a:r>
            <a:r>
              <a:rPr lang="nl-NL" sz="2000" dirty="0"/>
              <a:t>. </a:t>
            </a:r>
            <a:r>
              <a:rPr lang="nl-NL" sz="2000" dirty="0">
                <a:solidFill>
                  <a:schemeClr val="tx1">
                    <a:lumMod val="75000"/>
                    <a:lumOff val="25000"/>
                  </a:schemeClr>
                </a:solidFill>
              </a:rPr>
              <a:t>Dit betekent dat jongerenvertegenwoordigers op verschillende manieren kunnen worden betrokken bij het opstellen van beleidsaanbevelingen van het EESC: </a:t>
            </a:r>
          </a:p>
          <a:p>
            <a:pPr algn="just"/>
            <a:endParaRPr lang="en-US" sz="2000" dirty="0"/>
          </a:p>
          <a:p>
            <a:pPr algn="just"/>
            <a:r>
              <a:rPr lang="nl-NL" sz="2000" dirty="0">
                <a:solidFill>
                  <a:schemeClr val="tx1">
                    <a:lumMod val="75000"/>
                    <a:lumOff val="25000"/>
                  </a:schemeClr>
                </a:solidFill>
              </a:rPr>
              <a:t>    deelnemen aan vergaderingen en hoorzittingen </a:t>
            </a:r>
          </a:p>
          <a:p>
            <a:pPr algn="just"/>
            <a:r>
              <a:rPr lang="nl-NL" sz="2000" dirty="0">
                <a:solidFill>
                  <a:schemeClr val="tx1">
                    <a:lumMod val="75000"/>
                    <a:lumOff val="25000"/>
                  </a:schemeClr>
                </a:solidFill>
              </a:rPr>
              <a:t>    schriftelijke bijdragen leveren </a:t>
            </a:r>
          </a:p>
          <a:p>
            <a:pPr algn="just"/>
            <a:r>
              <a:rPr lang="nl-NL" sz="2000" dirty="0">
                <a:solidFill>
                  <a:schemeClr val="tx1">
                    <a:lumMod val="75000"/>
                    <a:lumOff val="25000"/>
                  </a:schemeClr>
                </a:solidFill>
              </a:rPr>
              <a:t>    volgen wat er met het advies wordt gedaan</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5520970"/>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905130"/>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5203277"/>
            <a:ext cx="265079" cy="265079"/>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nl-NL" sz="2400" dirty="0">
                <a:solidFill>
                  <a:srgbClr val="0060A0"/>
                </a:solidFill>
                <a:latin typeface="+mn-lt"/>
              </a:rPr>
              <a:t>Het </a:t>
            </a:r>
            <a:r>
              <a:rPr lang="nl-NL" sz="2400" b="1" dirty="0">
                <a:solidFill>
                  <a:srgbClr val="0060A0"/>
                </a:solidFill>
                <a:latin typeface="+mn-lt"/>
              </a:rPr>
              <a:t>Europees Parlement</a:t>
            </a:r>
            <a:r>
              <a:rPr lang="nl-NL" sz="2400" dirty="0">
                <a:solidFill>
                  <a:srgbClr val="0060A0"/>
                </a:solidFill>
                <a:latin typeface="+mn-lt"/>
              </a:rPr>
              <a:t>, de </a:t>
            </a:r>
            <a:r>
              <a:rPr lang="nl-NL" sz="2400" b="1" dirty="0">
                <a:solidFill>
                  <a:srgbClr val="0060A0"/>
                </a:solidFill>
                <a:latin typeface="+mn-lt"/>
              </a:rPr>
              <a:t>Raad van de Europese Unie</a:t>
            </a:r>
            <a:r>
              <a:rPr lang="nl-NL" sz="2400" dirty="0">
                <a:solidFill>
                  <a:srgbClr val="0060A0"/>
                </a:solidFill>
                <a:latin typeface="+mn-lt"/>
              </a:rPr>
              <a:t> en de </a:t>
            </a:r>
            <a:r>
              <a:rPr lang="nl-NL" sz="2400" b="1" dirty="0">
                <a:solidFill>
                  <a:srgbClr val="0060A0"/>
                </a:solidFill>
                <a:latin typeface="+mn-lt"/>
              </a:rPr>
              <a:t>Europese Commissie</a:t>
            </a:r>
            <a:r>
              <a:rPr lang="nl-NL" sz="2400" dirty="0">
                <a:solidFill>
                  <a:srgbClr val="0060A0"/>
                </a:solidFill>
                <a:latin typeface="+mn-lt"/>
              </a:rPr>
              <a:t> zijn wettelijk verplicht het EESC te raadplegen over nieuwe regelgeving op uiteenlopende beleidsterreinen, zoals:</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b="1"/>
              <a:t>IN HET HART VAN DE EU-BESLUITVORMING</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4026637634"/>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nl-NL" sz="1800" b="0" noProof="0" dirty="0">
                          <a:solidFill>
                            <a:schemeClr val="tx1"/>
                          </a:solidFill>
                          <a:effectLst/>
                        </a:rPr>
                        <a:t>Landbouw en visserij</a:t>
                      </a:r>
                    </a:p>
                    <a:p>
                      <a:pPr marL="342900" lvl="0" indent="-342900">
                        <a:buFont typeface="Courier New" panose="02070309020205020404" pitchFamily="49" charset="0"/>
                        <a:buChar char="o"/>
                      </a:pPr>
                      <a:r>
                        <a:rPr lang="nl-NL" sz="1800" b="0" noProof="0" dirty="0">
                          <a:solidFill>
                            <a:schemeClr val="tx1"/>
                          </a:solidFill>
                          <a:effectLst/>
                        </a:rPr>
                        <a:t>Gemeenschappelijke regels voor concurrentie, belastingen en harmonisatie van wetgeving</a:t>
                      </a:r>
                    </a:p>
                    <a:p>
                      <a:pPr marL="342900" lvl="0" indent="-342900">
                        <a:buFont typeface="Courier New" panose="02070309020205020404" pitchFamily="49" charset="0"/>
                        <a:buChar char="o"/>
                      </a:pPr>
                      <a:r>
                        <a:rPr lang="nl-NL" sz="1800" b="0" noProof="0" dirty="0">
                          <a:solidFill>
                            <a:schemeClr val="tx1"/>
                          </a:solidFill>
                          <a:effectLst/>
                        </a:rPr>
                        <a:t>Consumentenbescherming</a:t>
                      </a:r>
                    </a:p>
                    <a:p>
                      <a:pPr marL="342900" lvl="0" indent="-342900">
                        <a:buFont typeface="Courier New" panose="02070309020205020404" pitchFamily="49" charset="0"/>
                        <a:buChar char="o"/>
                      </a:pPr>
                      <a:r>
                        <a:rPr lang="nl-NL" sz="1800" b="0" noProof="0" dirty="0">
                          <a:solidFill>
                            <a:schemeClr val="tx1"/>
                          </a:solidFill>
                          <a:effectLst/>
                        </a:rPr>
                        <a:t>Economische, sociale en territoriale samenhang</a:t>
                      </a:r>
                    </a:p>
                    <a:p>
                      <a:pPr marL="342900" lvl="0" indent="-342900">
                        <a:buFont typeface="Courier New" panose="02070309020205020404" pitchFamily="49" charset="0"/>
                        <a:buChar char="o"/>
                      </a:pPr>
                      <a:r>
                        <a:rPr lang="nl-NL" sz="1800" b="0" noProof="0" dirty="0">
                          <a:solidFill>
                            <a:schemeClr val="tx1"/>
                          </a:solidFill>
                          <a:effectLst/>
                        </a:rPr>
                        <a:t>Onderwijs, beroepsopleiding, jeugd en sport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NL" sz="1800" b="0" noProof="0" dirty="0">
                          <a:solidFill>
                            <a:schemeClr val="tx1"/>
                          </a:solidFill>
                          <a:effectLst/>
                        </a:rPr>
                        <a:t>Werkgelegenheid</a:t>
                      </a:r>
                    </a:p>
                    <a:p>
                      <a:pPr marL="342900" lvl="0" indent="-342900" algn="just">
                        <a:buFont typeface="Courier New" panose="02070309020205020404" pitchFamily="49" charset="0"/>
                        <a:buChar char="o"/>
                      </a:pPr>
                      <a:r>
                        <a:rPr lang="nl-NL" sz="1800" b="0" noProof="0" dirty="0">
                          <a:solidFill>
                            <a:schemeClr val="tx1"/>
                          </a:solidFill>
                          <a:effectLst/>
                        </a:rPr>
                        <a:t>Energie</a:t>
                      </a:r>
                    </a:p>
                    <a:p>
                      <a:pPr marL="342900" lvl="0" indent="-342900" algn="just">
                        <a:buFont typeface="Courier New" panose="02070309020205020404" pitchFamily="49" charset="0"/>
                        <a:buChar char="o"/>
                      </a:pPr>
                      <a:r>
                        <a:rPr lang="nl-NL" sz="1800" b="0" noProof="0" dirty="0">
                          <a:solidFill>
                            <a:schemeClr val="tx1"/>
                          </a:solidFill>
                          <a:effectLst/>
                        </a:rPr>
                        <a:t>Milieu</a:t>
                      </a:r>
                    </a:p>
                    <a:p>
                      <a:pPr marL="342900" lvl="0" indent="-342900" algn="just">
                        <a:buFont typeface="Courier New" panose="02070309020205020404" pitchFamily="49" charset="0"/>
                        <a:buChar char="o"/>
                      </a:pPr>
                      <a:r>
                        <a:rPr lang="nl-NL" sz="1800" b="0" noProof="0" dirty="0">
                          <a:solidFill>
                            <a:schemeClr val="tx1"/>
                          </a:solidFill>
                          <a:effectLst/>
                        </a:rPr>
                        <a:t>Europees Sociaal Fonds</a:t>
                      </a:r>
                    </a:p>
                    <a:p>
                      <a:pPr marL="342900" lvl="0" indent="-342900" algn="just">
                        <a:buFont typeface="Courier New" panose="02070309020205020404" pitchFamily="49" charset="0"/>
                        <a:buChar char="o"/>
                      </a:pPr>
                      <a:r>
                        <a:rPr lang="nl-NL" sz="1800" b="0" noProof="0" dirty="0">
                          <a:solidFill>
                            <a:schemeClr val="tx1"/>
                          </a:solidFill>
                          <a:effectLst/>
                        </a:rPr>
                        <a:t>Vrij verkeer van personen, diensten</a:t>
                      </a:r>
                      <a:r>
                        <a:rPr lang="pl-PL" sz="1800" b="0" noProof="0" dirty="0">
                          <a:solidFill>
                            <a:schemeClr val="tx1"/>
                          </a:solidFill>
                          <a:effectLst/>
                        </a:rPr>
                        <a:t>	</a:t>
                      </a:r>
                      <a:r>
                        <a:rPr lang="nl-NL" sz="1800" b="0" noProof="0" dirty="0">
                          <a:solidFill>
                            <a:schemeClr val="tx1"/>
                          </a:solidFill>
                          <a:effectLst/>
                        </a:rPr>
                        <a:t> en kapitaal </a:t>
                      </a:r>
                    </a:p>
                    <a:p>
                      <a:pPr marL="342900" lvl="0" indent="-342900" algn="just">
                        <a:buFont typeface="Courier New" panose="02070309020205020404" pitchFamily="49" charset="0"/>
                        <a:buChar char="o"/>
                      </a:pPr>
                      <a:r>
                        <a:rPr lang="nl-NL" sz="1800" b="0" noProof="0" dirty="0">
                          <a:solidFill>
                            <a:schemeClr val="tx1"/>
                          </a:solidFill>
                          <a:effectLst/>
                        </a:rPr>
                        <a:t>Veiligheid en gezondheid</a:t>
                      </a:r>
                    </a:p>
                    <a:p>
                      <a:pPr marL="342900" lvl="0" indent="-342900" algn="just">
                        <a:buFont typeface="Courier New" panose="02070309020205020404" pitchFamily="49" charset="0"/>
                        <a:buChar char="o"/>
                      </a:pPr>
                      <a:r>
                        <a:rPr lang="nl-NL" sz="1800" b="0" noProof="0" dirty="0">
                          <a:solidFill>
                            <a:schemeClr val="tx1"/>
                          </a:solidFill>
                          <a:effectLst/>
                        </a:rPr>
                        <a:t>Industrie</a:t>
                      </a:r>
                    </a:p>
                    <a:p>
                      <a:pPr marL="342900" lvl="0" indent="-342900" algn="just">
                        <a:buFont typeface="Courier New" panose="02070309020205020404" pitchFamily="49" charset="0"/>
                        <a:buChar char="o"/>
                      </a:pPr>
                      <a:r>
                        <a:rPr lang="nl-NL" sz="1800" b="0" noProof="0" dirty="0">
                          <a:solidFill>
                            <a:schemeClr val="tx1"/>
                          </a:solidFill>
                          <a:effectLst/>
                        </a:rPr>
                        <a:t>Investeringen</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NL" sz="1800" b="0" noProof="0" dirty="0">
                          <a:solidFill>
                            <a:schemeClr val="tx1"/>
                          </a:solidFill>
                          <a:effectLst/>
                        </a:rPr>
                        <a:t>Non-discriminatie en burgerschap van de Unie</a:t>
                      </a:r>
                    </a:p>
                    <a:p>
                      <a:pPr marL="342900" lvl="0" indent="-342900">
                        <a:buFont typeface="Courier New" panose="02070309020205020404" pitchFamily="49" charset="0"/>
                        <a:buChar char="o"/>
                      </a:pPr>
                      <a:r>
                        <a:rPr lang="nl-NL" sz="1800" b="0" noProof="0" dirty="0">
                          <a:solidFill>
                            <a:schemeClr val="tx1"/>
                          </a:solidFill>
                          <a:effectLst/>
                        </a:rPr>
                        <a:t>Gemeenschappelijke markt voor kernenergie</a:t>
                      </a:r>
                    </a:p>
                    <a:p>
                      <a:pPr marL="342900" lvl="0" indent="-342900">
                        <a:buFont typeface="Courier New" panose="02070309020205020404" pitchFamily="49" charset="0"/>
                        <a:buChar char="o"/>
                      </a:pPr>
                      <a:r>
                        <a:rPr lang="nl-NL" sz="1800" b="0" noProof="0" dirty="0">
                          <a:solidFill>
                            <a:schemeClr val="tx1"/>
                          </a:solidFill>
                          <a:effectLst/>
                        </a:rPr>
                        <a:t>Volksgezondheid</a:t>
                      </a:r>
                    </a:p>
                    <a:p>
                      <a:pPr marL="342900" lvl="0" indent="-342900">
                        <a:buFont typeface="Courier New" panose="02070309020205020404" pitchFamily="49" charset="0"/>
                        <a:buChar char="o"/>
                      </a:pPr>
                      <a:r>
                        <a:rPr lang="nl-NL" sz="1800" b="0" noProof="0" dirty="0">
                          <a:solidFill>
                            <a:schemeClr val="tx1"/>
                          </a:solidFill>
                          <a:effectLst/>
                        </a:rPr>
                        <a:t>Onderzoek, technologische ontwikkeling en ruimtevaart</a:t>
                      </a:r>
                    </a:p>
                    <a:p>
                      <a:pPr marL="342900" lvl="0" indent="-342900">
                        <a:buFont typeface="Courier New" panose="02070309020205020404" pitchFamily="49" charset="0"/>
                        <a:buChar char="o"/>
                      </a:pPr>
                      <a:r>
                        <a:rPr lang="nl-NL" sz="1800" b="0" noProof="0" dirty="0">
                          <a:solidFill>
                            <a:schemeClr val="tx1"/>
                          </a:solidFill>
                          <a:effectLst/>
                        </a:rPr>
                        <a:t>Sociaal beleid</a:t>
                      </a:r>
                    </a:p>
                    <a:p>
                      <a:pPr marL="342900" lvl="0" indent="-342900">
                        <a:buFont typeface="Courier New" panose="02070309020205020404" pitchFamily="49" charset="0"/>
                        <a:buChar char="o"/>
                      </a:pPr>
                      <a:r>
                        <a:rPr lang="nl-NL" sz="1800" b="0" noProof="0" dirty="0">
                          <a:solidFill>
                            <a:schemeClr val="tx1"/>
                          </a:solidFill>
                          <a:effectLst/>
                        </a:rPr>
                        <a:t>Trans-Europese netwerken</a:t>
                      </a:r>
                    </a:p>
                    <a:p>
                      <a:pPr marL="342900" lvl="0" indent="-342900">
                        <a:buFont typeface="Courier New" panose="02070309020205020404" pitchFamily="49" charset="0"/>
                        <a:buChar char="o"/>
                      </a:pPr>
                      <a:r>
                        <a:rPr lang="nl-NL" sz="1800" b="0" noProof="0" dirty="0">
                          <a:solidFill>
                            <a:schemeClr val="tx1"/>
                          </a:solidFill>
                          <a:effectLst/>
                        </a:rPr>
                        <a:t>Vervoer</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Het Europees Economisch en Sociaal Comité is</a:t>
            </a:r>
            <a:b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een adviesorgaan dat </a:t>
            </a:r>
            <a:b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het </a:t>
            </a:r>
            <a:r>
              <a:rPr lang="nl-NL"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maatschappelijk middenveld</a:t>
            </a:r>
            <a:r>
              <a:rPr lang="nl-NL"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 vertegenwoordigt.</a:t>
            </a:r>
            <a:br>
              <a:rPr lang="nl-NL" sz="4267" b="1">
                <a:solidFill>
                  <a:schemeClr val="bg1"/>
                </a:solidFill>
                <a:latin typeface="Calibri" panose="020F0502020204030204" pitchFamily="34" charset="0"/>
                <a:ea typeface="MS PGothic" charset="0"/>
              </a:rPr>
            </a:br>
            <a:endParaRPr lang="nl-NL"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nl-NL">
                <a:solidFill>
                  <a:schemeClr val="tx1"/>
                </a:solidFill>
                <a:latin typeface="Calibri" panose="020F0502020204030204" pitchFamily="34" charset="0"/>
                <a:ea typeface="+mn-ea"/>
              </a:rPr>
              <a:t>“Het Europees Parlement, de Raad </a:t>
            </a:r>
          </a:p>
          <a:p>
            <a:pPr algn="ctr" eaLnBrk="1" hangingPunct="1">
              <a:lnSpc>
                <a:spcPct val="110000"/>
              </a:lnSpc>
              <a:spcBef>
                <a:spcPts val="1000"/>
              </a:spcBef>
              <a:buNone/>
            </a:pPr>
            <a:r>
              <a:rPr lang="nl-NL">
                <a:solidFill>
                  <a:schemeClr val="tx1"/>
                </a:solidFill>
                <a:latin typeface="Calibri" panose="020F0502020204030204" pitchFamily="34" charset="0"/>
                <a:ea typeface="+mn-ea"/>
              </a:rPr>
              <a:t>en de Commissie worden </a:t>
            </a:r>
            <a:r>
              <a:rPr lang="nl-NL" b="1">
                <a:solidFill>
                  <a:srgbClr val="174195"/>
                </a:solidFill>
                <a:latin typeface="Calibri" panose="020F0502020204030204" pitchFamily="34" charset="0"/>
                <a:ea typeface="+mn-ea"/>
              </a:rPr>
              <a:t>bijgestaan door </a:t>
            </a:r>
          </a:p>
          <a:p>
            <a:pPr algn="ctr" eaLnBrk="1" hangingPunct="1">
              <a:lnSpc>
                <a:spcPct val="110000"/>
              </a:lnSpc>
              <a:spcBef>
                <a:spcPts val="1000"/>
              </a:spcBef>
              <a:buNone/>
            </a:pPr>
            <a:r>
              <a:rPr lang="nl-NL" b="1">
                <a:solidFill>
                  <a:srgbClr val="174195"/>
                </a:solidFill>
                <a:latin typeface="Calibri" panose="020F0502020204030204" pitchFamily="34" charset="0"/>
                <a:ea typeface="+mn-ea"/>
              </a:rPr>
              <a:t>een Europees Economisch en Sociaal Comité </a:t>
            </a:r>
          </a:p>
          <a:p>
            <a:pPr algn="ctr" eaLnBrk="1" hangingPunct="1">
              <a:lnSpc>
                <a:spcPct val="110000"/>
              </a:lnSpc>
              <a:spcBef>
                <a:spcPts val="1000"/>
              </a:spcBef>
              <a:buNone/>
            </a:pPr>
            <a:r>
              <a:rPr lang="nl-NL">
                <a:solidFill>
                  <a:schemeClr val="tx1"/>
                </a:solidFill>
                <a:latin typeface="Calibri" panose="020F0502020204030204" pitchFamily="34" charset="0"/>
                <a:ea typeface="+mn-ea"/>
              </a:rPr>
              <a:t>en een Comité van de Regio’s, </a:t>
            </a:r>
          </a:p>
          <a:p>
            <a:pPr algn="ctr" eaLnBrk="1" hangingPunct="1">
              <a:lnSpc>
                <a:spcPct val="110000"/>
              </a:lnSpc>
              <a:spcBef>
                <a:spcPts val="1000"/>
              </a:spcBef>
              <a:buNone/>
            </a:pPr>
            <a:r>
              <a:rPr lang="nl-NL">
                <a:solidFill>
                  <a:schemeClr val="tx1"/>
                </a:solidFill>
                <a:latin typeface="Calibri" panose="020F0502020204030204" pitchFamily="34" charset="0"/>
                <a:ea typeface="+mn-ea"/>
              </a:rPr>
              <a:t>die </a:t>
            </a:r>
            <a:r>
              <a:rPr lang="nl-NL" b="1">
                <a:solidFill>
                  <a:srgbClr val="174195"/>
                </a:solidFill>
                <a:latin typeface="Calibri" panose="020F0502020204030204" pitchFamily="34" charset="0"/>
                <a:ea typeface="+mn-ea"/>
              </a:rPr>
              <a:t>een adviserende taak</a:t>
            </a:r>
            <a:r>
              <a:rPr lang="nl-NL">
                <a:solidFill>
                  <a:schemeClr val="tx1"/>
                </a:solidFill>
                <a:latin typeface="Calibri" panose="020F0502020204030204" pitchFamily="34" charset="0"/>
                <a:ea typeface="+mn-ea"/>
              </a:rPr>
              <a:t> hebben.”</a:t>
            </a:r>
            <a:r>
              <a:rPr lang="nl-NL" b="1">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nl-NL" b="1">
                <a:solidFill>
                  <a:schemeClr val="tx1"/>
                </a:solidFill>
                <a:latin typeface="Calibri" panose="020F0502020204030204" pitchFamily="34" charset="0"/>
                <a:ea typeface="+mn-ea"/>
              </a:rPr>
              <a:t>Verdrag betreffende de Europese Unie,</a:t>
            </a:r>
            <a:br>
              <a:rPr lang="nl-NL" b="1">
                <a:solidFill>
                  <a:schemeClr val="tx1"/>
                </a:solidFill>
                <a:latin typeface="Calibri" panose="020F0502020204030204" pitchFamily="34" charset="0"/>
                <a:ea typeface="+mn-ea"/>
              </a:rPr>
            </a:br>
            <a:r>
              <a:rPr lang="nl-NL" b="1">
                <a:solidFill>
                  <a:schemeClr val="tx1"/>
                </a:solidFill>
                <a:latin typeface="Calibri" panose="020F0502020204030204" pitchFamily="34" charset="0"/>
                <a:ea typeface="+mn-ea"/>
              </a:rPr>
              <a:t>artikel 13</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8116" y="1851082"/>
            <a:ext cx="5233883" cy="5006918"/>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678730" y="1902691"/>
            <a:ext cx="11354182" cy="3894604"/>
          </a:xfrm>
        </p:spPr>
        <p:txBody>
          <a:bodyPr>
            <a:normAutofit/>
          </a:bodyPr>
          <a:lstStyle/>
          <a:p>
            <a:pPr>
              <a:buFont typeface="Courier New" panose="02070309020205020404" pitchFamily="49" charset="0"/>
              <a:buChar char="o"/>
            </a:pPr>
            <a:r>
              <a:rPr lang="nl-NL" sz="1800" i="0" u="none" strike="noStrike" baseline="0" dirty="0">
                <a:latin typeface="Calibri" panose="020F0502020204030204" pitchFamily="34" charset="0"/>
              </a:rPr>
              <a:t>Groep </a:t>
            </a:r>
            <a:r>
              <a:rPr lang="nl-NL" sz="1800" b="1" i="0" u="none" strike="noStrike" baseline="0" dirty="0">
                <a:latin typeface="Calibri" panose="020F0502020204030204" pitchFamily="34" charset="0"/>
              </a:rPr>
              <a:t>Grondrechten en de rechtsstaat</a:t>
            </a:r>
          </a:p>
          <a:p>
            <a:pPr>
              <a:buFont typeface="Courier New" panose="02070309020205020404" pitchFamily="49" charset="0"/>
              <a:buChar char="o"/>
            </a:pPr>
            <a:r>
              <a:rPr lang="nl-NL" sz="1800" i="0" u="none" strike="noStrike" baseline="0" dirty="0">
                <a:latin typeface="Calibri" panose="020F0502020204030204" pitchFamily="34" charset="0"/>
              </a:rPr>
              <a:t>Groep </a:t>
            </a:r>
            <a:r>
              <a:rPr lang="nl-NL" sz="1800" b="1" i="0" u="none" strike="noStrike" baseline="0" dirty="0">
                <a:latin typeface="Calibri" panose="020F0502020204030204" pitchFamily="34" charset="0"/>
              </a:rPr>
              <a:t>Europees Semester</a:t>
            </a:r>
          </a:p>
          <a:p>
            <a:pPr>
              <a:buFont typeface="Courier New" panose="02070309020205020404" pitchFamily="49" charset="0"/>
              <a:buChar char="o"/>
            </a:pPr>
            <a:r>
              <a:rPr lang="nl-NL" sz="1800" i="0" u="none" strike="noStrike" spc="-20" dirty="0">
                <a:latin typeface="Calibri" panose="020F0502020204030204" pitchFamily="34" charset="0"/>
              </a:rPr>
              <a:t>Groep </a:t>
            </a:r>
            <a:r>
              <a:rPr lang="nl-NL" sz="1800" b="1" i="0" u="none" strike="noStrike" spc="-20" dirty="0">
                <a:latin typeface="Calibri" panose="020F0502020204030204" pitchFamily="34" charset="0"/>
              </a:rPr>
              <a:t>Conferentie van de Partijen bij het Raamverdrag van de Verenigde Naties inzake klimaatverandering</a:t>
            </a:r>
          </a:p>
          <a:p>
            <a:pPr>
              <a:buFont typeface="Courier New" panose="02070309020205020404" pitchFamily="49" charset="0"/>
              <a:buChar char="o"/>
            </a:pPr>
            <a:r>
              <a:rPr lang="nl-NL" sz="1800" i="0" u="none" strike="noStrike" baseline="0" dirty="0">
                <a:latin typeface="Calibri" panose="020F0502020204030204" pitchFamily="34" charset="0"/>
              </a:rPr>
              <a:t>Groep </a:t>
            </a:r>
            <a:r>
              <a:rPr lang="nl-NL" sz="1800" b="1" i="0" u="none" strike="noStrike" baseline="0" dirty="0">
                <a:latin typeface="Calibri" panose="020F0502020204030204" pitchFamily="34" charset="0"/>
              </a:rPr>
              <a:t>Diensten van algemeen belang</a:t>
            </a:r>
          </a:p>
          <a:p>
            <a:pPr>
              <a:buFont typeface="Courier New" panose="02070309020205020404" pitchFamily="49" charset="0"/>
              <a:buChar char="o"/>
            </a:pPr>
            <a:r>
              <a:rPr lang="nl-NL" sz="1800" i="0" u="none" strike="noStrike" baseline="0" dirty="0">
                <a:latin typeface="Calibri" panose="020F0502020204030204" pitchFamily="34" charset="0"/>
              </a:rPr>
              <a:t>Groep </a:t>
            </a:r>
            <a:r>
              <a:rPr lang="nl-NL" sz="1800" b="1" i="0" u="none" strike="noStrike" baseline="0" dirty="0">
                <a:latin typeface="Calibri" panose="020F0502020204030204" pitchFamily="34" charset="0"/>
              </a:rPr>
              <a:t>Energie</a:t>
            </a:r>
          </a:p>
          <a:p>
            <a:pPr>
              <a:buFont typeface="Courier New" panose="02070309020205020404" pitchFamily="49" charset="0"/>
              <a:buChar char="o"/>
            </a:pPr>
            <a:r>
              <a:rPr lang="nl-NL" sz="1800" dirty="0">
                <a:latin typeface="Calibri" panose="020F0502020204030204" pitchFamily="34" charset="0"/>
              </a:rPr>
              <a:t>Groep </a:t>
            </a:r>
            <a:r>
              <a:rPr lang="nl-NL" sz="1800" b="1" dirty="0">
                <a:latin typeface="Calibri" panose="020F0502020204030204" pitchFamily="34" charset="0"/>
              </a:rPr>
              <a:t>Vervoer</a:t>
            </a:r>
          </a:p>
          <a:p>
            <a:pPr>
              <a:buFont typeface="Courier New" panose="02070309020205020404" pitchFamily="49" charset="0"/>
              <a:buChar char="o"/>
            </a:pPr>
            <a:r>
              <a:rPr lang="nl-NL" sz="1800" dirty="0">
                <a:latin typeface="Calibri" panose="020F0502020204030204" pitchFamily="34" charset="0"/>
              </a:rPr>
              <a:t>Groep </a:t>
            </a:r>
            <a:r>
              <a:rPr lang="nl-NL" sz="1800" b="1" dirty="0">
                <a:latin typeface="Calibri" panose="020F0502020204030204" pitchFamily="34" charset="0"/>
              </a:rPr>
              <a:t>Immigratie en integratie</a:t>
            </a:r>
          </a:p>
          <a:p>
            <a:pPr>
              <a:buFont typeface="Courier New" panose="02070309020205020404" pitchFamily="49" charset="0"/>
              <a:buChar char="o"/>
            </a:pPr>
            <a:r>
              <a:rPr lang="nl-NL" sz="1800" i="0" u="none" strike="noStrike" baseline="0" dirty="0">
                <a:latin typeface="Calibri" panose="020F0502020204030204" pitchFamily="34" charset="0"/>
              </a:rPr>
              <a:t>Groep</a:t>
            </a:r>
            <a:r>
              <a:rPr lang="nl-NL" sz="1800" b="1" i="0" u="none" strike="noStrike" baseline="0" dirty="0">
                <a:latin typeface="Calibri" panose="020F0502020204030204" pitchFamily="34" charset="0"/>
              </a:rPr>
              <a:t> Integratie van de Roma</a:t>
            </a:r>
          </a:p>
          <a:p>
            <a:pPr>
              <a:buFont typeface="Courier New" panose="02070309020205020404" pitchFamily="49" charset="0"/>
              <a:buChar char="o"/>
            </a:pPr>
            <a:r>
              <a:rPr lang="nl-NL" sz="1800" dirty="0">
                <a:latin typeface="Calibri" panose="020F0502020204030204" pitchFamily="34" charset="0"/>
              </a:rPr>
              <a:t>Groep </a:t>
            </a:r>
            <a:r>
              <a:rPr lang="nl-NL" sz="1800" b="1" dirty="0">
                <a:latin typeface="Calibri" panose="020F0502020204030204" pitchFamily="34" charset="0"/>
              </a:rPr>
              <a:t>Rechten van personen met een handicap</a:t>
            </a:r>
          </a:p>
          <a:p>
            <a:pPr>
              <a:buFont typeface="Courier New" panose="02070309020205020404" pitchFamily="49" charset="0"/>
              <a:buChar char="o"/>
            </a:pPr>
            <a:r>
              <a:rPr lang="nl-NL" sz="1800" dirty="0">
                <a:latin typeface="Calibri" panose="020F0502020204030204" pitchFamily="34" charset="0"/>
              </a:rPr>
              <a:t>Groep </a:t>
            </a:r>
            <a:r>
              <a:rPr lang="nl-NL" sz="1800" b="1" i="0" u="none" strike="noStrike" baseline="0" dirty="0">
                <a:latin typeface="Calibri" panose="020F0502020204030204" pitchFamily="34" charset="0"/>
              </a:rPr>
              <a:t>Duurzame voedselsystemen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dirty="0"/>
              <a:t>Permanente groepen</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266944" y="2550593"/>
            <a:ext cx="6788931" cy="3784162"/>
          </a:xfrm>
        </p:spPr>
        <p:txBody>
          <a:bodyPr>
            <a:normAutofit fontScale="92500" lnSpcReduction="10000"/>
          </a:bodyPr>
          <a:lstStyle/>
          <a:p>
            <a:pPr marL="0" lvl="0" indent="0" algn="ctr">
              <a:lnSpc>
                <a:spcPct val="110000"/>
              </a:lnSpc>
              <a:buNone/>
            </a:pPr>
            <a:r>
              <a:rPr lang="nl-NL" sz="2500" dirty="0">
                <a:latin typeface="Calibri" panose="020F0502020204030204" pitchFamily="34" charset="0"/>
              </a:rPr>
              <a:t>De leden worden voorgedragen door de lidstaten en benoemd </a:t>
            </a:r>
            <a:r>
              <a:rPr lang="nl-NL" sz="2500" b="1" dirty="0">
                <a:solidFill>
                  <a:srgbClr val="0060A0"/>
                </a:solidFill>
                <a:latin typeface="Calibri" panose="020F0502020204030204" pitchFamily="34" charset="0"/>
              </a:rPr>
              <a:t>door de Raad voor een verlengbare termijn van vijf jaar</a:t>
            </a:r>
            <a:r>
              <a:rPr lang="nl-NL" sz="2500" b="1" dirty="0">
                <a:latin typeface="Calibri" panose="020F0502020204030204" pitchFamily="34" charset="0"/>
              </a:rPr>
              <a:t>.</a:t>
            </a:r>
          </a:p>
          <a:p>
            <a:pPr marL="0" indent="0" algn="ctr">
              <a:lnSpc>
                <a:spcPct val="110000"/>
              </a:lnSpc>
              <a:buNone/>
            </a:pPr>
            <a:r>
              <a:rPr lang="nl-NL" sz="2500" spc="-20" dirty="0">
                <a:latin typeface="Calibri" panose="020F0502020204030204" pitchFamily="34" charset="0"/>
              </a:rPr>
              <a:t>Zij zijn onafhankelijk </a:t>
            </a:r>
            <a:r>
              <a:rPr lang="nl-NL" sz="2500" b="1" spc="-20" dirty="0">
                <a:solidFill>
                  <a:srgbClr val="0060A0"/>
                </a:solidFill>
                <a:latin typeface="Calibri" panose="020F0502020204030204" pitchFamily="34" charset="0"/>
              </a:rPr>
              <a:t>(= niet politiek gebonden)</a:t>
            </a:r>
            <a:r>
              <a:rPr lang="nl-NL" sz="2500" spc="-20" dirty="0">
                <a:latin typeface="Calibri" panose="020F0502020204030204" pitchFamily="34" charset="0"/>
              </a:rPr>
              <a:t> en oefenen hun ambt uit in het belang van alle EU-burgers.</a:t>
            </a:r>
          </a:p>
          <a:p>
            <a:pPr marL="0" indent="0" algn="ctr">
              <a:lnSpc>
                <a:spcPct val="110000"/>
              </a:lnSpc>
              <a:spcBef>
                <a:spcPts val="1200"/>
              </a:spcBef>
              <a:buNone/>
            </a:pPr>
            <a:r>
              <a:rPr lang="nl-NL" sz="2500" b="1" dirty="0">
                <a:solidFill>
                  <a:srgbClr val="0060A0"/>
                </a:solidFill>
                <a:latin typeface="Calibri" panose="020F0502020204030204" pitchFamily="34" charset="0"/>
              </a:rPr>
              <a:t>Ze zijn niet de hele tijd in Brussel:</a:t>
            </a:r>
            <a:r>
              <a:rPr lang="nl-NL" sz="2500" dirty="0">
                <a:latin typeface="Calibri" panose="020F0502020204030204" pitchFamily="34" charset="0"/>
              </a:rPr>
              <a:t> de meesten blijven voor hun eigen organisatie werken in hun land van herkomst. Hun reis- en verblijfkosten worden vergoed door het EESC.</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nl-NL" sz="4000" b="1" dirty="0">
                <a:solidFill>
                  <a:schemeClr val="bg1"/>
                </a:solidFill>
                <a:latin typeface="Calibri" panose="020F0502020204030204" pitchFamily="34" charset="0"/>
              </a:rPr>
              <a:t>EEN ASSEMBLEE VAN 329 LEDEN</a:t>
            </a:r>
            <a:br>
              <a:rPr lang="nl-NL" sz="4000" b="1" dirty="0">
                <a:solidFill>
                  <a:schemeClr val="bg1"/>
                </a:solidFill>
                <a:latin typeface="Calibri" panose="020F0502020204030204" pitchFamily="34" charset="0"/>
              </a:rPr>
            </a:br>
            <a:r>
              <a:rPr lang="nl-NL" sz="4000" b="1" dirty="0">
                <a:solidFill>
                  <a:schemeClr val="bg1"/>
                </a:solidFill>
                <a:latin typeface="Calibri" panose="020F0502020204030204" pitchFamily="34" charset="0"/>
              </a:rPr>
              <a:t>UIT ALLE LIDSTATEN VAN DE EUROPESE UNIE</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88578"/>
            <a:ext cx="4913018" cy="327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fontScale="92500"/>
          </a:bodyPr>
          <a:lstStyle/>
          <a:p>
            <a:pPr marL="0" lvl="1" indent="0" algn="ctr">
              <a:buNone/>
            </a:pPr>
            <a:r>
              <a:rPr lang="nl-NL">
                <a:latin typeface="Calibri" charset="0"/>
                <a:ea typeface="MS PGothic" charset="-128"/>
              </a:rPr>
              <a:t>Het maatschappelijk middenveld omvat alle groepen en organisaties waarin </a:t>
            </a:r>
            <a:r>
              <a:rPr lang="nl-NL" b="1">
                <a:solidFill>
                  <a:srgbClr val="0060A0"/>
                </a:solidFill>
                <a:latin typeface="Calibri" charset="0"/>
                <a:ea typeface="MS PGothic" charset="-128"/>
              </a:rPr>
              <a:t>mensen samenwerken</a:t>
            </a:r>
            <a:r>
              <a:rPr lang="nl-NL">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nl-NL" sz="2533" b="1">
                <a:solidFill>
                  <a:schemeClr val="bg1"/>
                </a:solidFill>
                <a:latin typeface="Calibri" panose="020F0502020204030204" pitchFamily="34" charset="0"/>
                <a:ea typeface="+mj-ea"/>
              </a:rPr>
              <a:t>Werkgevers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nl-NL" sz="2533" b="1">
                <a:solidFill>
                  <a:schemeClr val="bg1"/>
                </a:solidFill>
                <a:latin typeface="Calibri" panose="020F0502020204030204" pitchFamily="34" charset="0"/>
                <a:ea typeface="+mj-ea"/>
              </a:rPr>
              <a:t>Werknemers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nl-NL" sz="2667" b="1">
                <a:solidFill>
                  <a:schemeClr val="bg1"/>
                </a:solidFill>
                <a:latin typeface="Calibri" panose="020F0502020204030204" pitchFamily="34" charset="0"/>
                <a:ea typeface="+mj-ea"/>
              </a:rPr>
              <a:t>Maatschappelijke organisaties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06654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nl-NL" sz="2400" b="1" dirty="0">
                <a:solidFill>
                  <a:srgbClr val="1F5FA0"/>
                </a:solidFill>
                <a:latin typeface="Calibri" charset="0"/>
                <a:ea typeface="MS PGothic" charset="-128"/>
              </a:rPr>
              <a:t>Zij komen op voor de belangen van hun groep (of van hun gemeenschap) of zetten zich in voor een goed doel, en fungeren vaak als schakel tussen het publiek en besluitvormers.</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nl-NL" sz="1867">
                <a:solidFill>
                  <a:schemeClr val="bg1"/>
                </a:solidFill>
              </a:rPr>
              <a:t>Werkgeversverbonden,</a:t>
            </a:r>
          </a:p>
          <a:p>
            <a:pPr algn="ctr"/>
            <a:r>
              <a:rPr lang="nl-NL" sz="1867">
                <a:solidFill>
                  <a:schemeClr val="bg1"/>
                </a:solidFill>
              </a:rPr>
              <a:t>kamers van koophandel,</a:t>
            </a:r>
          </a:p>
          <a:p>
            <a:pPr algn="ctr"/>
            <a:r>
              <a:rPr lang="nl-NL" sz="1867">
                <a:solidFill>
                  <a:schemeClr val="bg1"/>
                </a:solidFill>
              </a:rPr>
              <a:t>MKB-organisaties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nl-NL" sz="1867">
                <a:solidFill>
                  <a:schemeClr val="bg1"/>
                </a:solidFill>
              </a:rPr>
              <a:t>Vakbonden</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80000" y="3060000"/>
            <a:ext cx="2880000" cy="1728000"/>
          </a:xfrm>
          <a:prstGeom prst="rect">
            <a:avLst/>
          </a:prstGeom>
          <a:noFill/>
        </p:spPr>
        <p:txBody>
          <a:bodyPr wrap="square" rtlCol="0">
            <a:spAutoFit/>
          </a:bodyPr>
          <a:lstStyle/>
          <a:p>
            <a:pPr algn="ctr"/>
            <a:r>
              <a:rPr lang="nl-NL" sz="1867" dirty="0">
                <a:solidFill>
                  <a:schemeClr val="bg1"/>
                </a:solidFill>
              </a:rPr>
              <a:t>Zij vertegenwoordigen onder meer landbouwers, consumenten, jongeren, professionals, gehandicapten, academici, coöperaties en ngo’s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nl-NL" sz="4000" b="1">
                <a:solidFill>
                  <a:schemeClr val="bg1"/>
                </a:solidFill>
                <a:latin typeface="Calibri" panose="020F0502020204030204" pitchFamily="34" charset="0"/>
                <a:ea typeface="+mj-ea"/>
              </a:rPr>
              <a:t>WAT BETEKENT 'MAATSCHAPPELIJK MIDDENVELD'?</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nl-NL" sz="1400">
                <a:solidFill>
                  <a:srgbClr val="174195"/>
                </a:solidFill>
              </a:rPr>
              <a:t>* Twee leden zijn bij geen van de drie groepen aangesloten</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nl-NL" sz="4000" b="1">
                <a:solidFill>
                  <a:schemeClr val="bg1"/>
                </a:solidFill>
                <a:latin typeface="+mn-lt"/>
                <a:ea typeface="+mn-ea"/>
                <a:cs typeface="+mn-cs"/>
              </a:rPr>
              <a:t>WAT DOET HET EESC?</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7324260" y="0"/>
            <a:ext cx="4875638" cy="682901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24545" y="1144284"/>
            <a:ext cx="7105335" cy="5386090"/>
          </a:xfrm>
          <a:prstGeom prst="rect">
            <a:avLst/>
          </a:prstGeom>
        </p:spPr>
        <p:txBody>
          <a:bodyPr wrap="square">
            <a:spAutoFit/>
          </a:bodyPr>
          <a:lstStyle/>
          <a:p>
            <a:pPr algn="just"/>
            <a:r>
              <a:rPr lang="nl-NL" dirty="0"/>
              <a:t>Het </a:t>
            </a:r>
            <a:r>
              <a:rPr lang="nl-NL" b="1" dirty="0">
                <a:solidFill>
                  <a:srgbClr val="1F5FA0"/>
                </a:solidFill>
              </a:rPr>
              <a:t>Europees Parlement</a:t>
            </a:r>
            <a:r>
              <a:rPr lang="nl-NL" dirty="0"/>
              <a:t>, de </a:t>
            </a:r>
            <a:r>
              <a:rPr lang="nl-NL" b="1" dirty="0">
                <a:solidFill>
                  <a:srgbClr val="0060A0"/>
                </a:solidFill>
              </a:rPr>
              <a:t>Raad van de Europese Unie</a:t>
            </a:r>
            <a:r>
              <a:rPr lang="nl-NL" dirty="0"/>
              <a:t> en de </a:t>
            </a:r>
            <a:r>
              <a:rPr lang="nl-NL" b="1" dirty="0">
                <a:solidFill>
                  <a:srgbClr val="0060A0"/>
                </a:solidFill>
              </a:rPr>
              <a:t>Europese Commissie</a:t>
            </a:r>
            <a:r>
              <a:rPr lang="nl-NL" dirty="0"/>
              <a:t> zijn </a:t>
            </a:r>
            <a:r>
              <a:rPr lang="nl-NL" b="1" dirty="0">
                <a:solidFill>
                  <a:srgbClr val="0060A0"/>
                </a:solidFill>
              </a:rPr>
              <a:t>wettelijk verplicht</a:t>
            </a:r>
            <a:r>
              <a:rPr lang="nl-NL" dirty="0"/>
              <a:t> </a:t>
            </a:r>
            <a:r>
              <a:rPr lang="nl-NL" b="1" dirty="0">
                <a:solidFill>
                  <a:srgbClr val="0060A0"/>
                </a:solidFill>
              </a:rPr>
              <a:t>het EESC te raadplegen</a:t>
            </a:r>
            <a:r>
              <a:rPr lang="nl-NL" dirty="0"/>
              <a:t> wanneer ze nieuwe wetgeving aannemen. Die </a:t>
            </a:r>
            <a:r>
              <a:rPr lang="nl-NL" b="1" dirty="0"/>
              <a:t>raadplegingen</a:t>
            </a:r>
            <a:r>
              <a:rPr lang="nl-NL" dirty="0"/>
              <a:t> kunnen over allerlei onderwerpen gaan. </a:t>
            </a:r>
          </a:p>
          <a:p>
            <a:pPr algn="just"/>
            <a:endParaRPr lang="en-GB" altLang="fr-FR" sz="1400" dirty="0">
              <a:solidFill>
                <a:srgbClr val="0060A0"/>
              </a:solidFill>
            </a:endParaRPr>
          </a:p>
          <a:p>
            <a:pPr algn="just"/>
            <a:r>
              <a:rPr lang="nl-NL" dirty="0"/>
              <a:t>De </a:t>
            </a:r>
            <a:r>
              <a:rPr lang="nl-NL" b="1" dirty="0">
                <a:solidFill>
                  <a:srgbClr val="1F5FA0"/>
                </a:solidFill>
              </a:rPr>
              <a:t>EESC-leden</a:t>
            </a:r>
            <a:r>
              <a:rPr lang="nl-NL" dirty="0"/>
              <a:t>, die </a:t>
            </a:r>
            <a:r>
              <a:rPr lang="nl-NL" b="1" dirty="0">
                <a:solidFill>
                  <a:srgbClr val="0060A0"/>
                </a:solidFill>
              </a:rPr>
              <a:t>alle drie de groepen</a:t>
            </a:r>
            <a:r>
              <a:rPr lang="nl-NL" dirty="0"/>
              <a:t> vertegenwoordigen, </a:t>
            </a:r>
            <a:r>
              <a:rPr lang="nl-NL" b="1" dirty="0">
                <a:solidFill>
                  <a:srgbClr val="1F5FA0"/>
                </a:solidFill>
              </a:rPr>
              <a:t>debatteren, overleggen en bereiken een consensus</a:t>
            </a:r>
            <a:r>
              <a:rPr lang="nl-NL" dirty="0"/>
              <a:t> over de voorgestelde wetgeving, </a:t>
            </a:r>
            <a:r>
              <a:rPr lang="nl-NL" b="1" dirty="0">
                <a:solidFill>
                  <a:srgbClr val="1F5FA0"/>
                </a:solidFill>
              </a:rPr>
              <a:t>die zijn beslag krijgt in één enkel document, een “advies”</a:t>
            </a:r>
            <a:r>
              <a:rPr lang="nl-NL" dirty="0"/>
              <a:t>.</a:t>
            </a:r>
          </a:p>
          <a:p>
            <a:pPr algn="just"/>
            <a:endParaRPr lang="en-GB" altLang="fr-FR" sz="1200" dirty="0"/>
          </a:p>
          <a:p>
            <a:pPr algn="just"/>
            <a:r>
              <a:rPr lang="nl-NL" dirty="0"/>
              <a:t>Eenmaal </a:t>
            </a:r>
            <a:r>
              <a:rPr lang="nl-NL" b="1" dirty="0">
                <a:solidFill>
                  <a:srgbClr val="1F5FA0"/>
                </a:solidFill>
              </a:rPr>
              <a:t>goedgekeurd wordt een advies naar de EU-instellingen gestuurd</a:t>
            </a:r>
            <a:r>
              <a:rPr lang="nl-NL" dirty="0"/>
              <a:t>, zodat die het kunnen bespreken, en vervolgens gepubliceerd in het Publicatieblad van de EU (24 talen).</a:t>
            </a:r>
          </a:p>
          <a:p>
            <a:pPr algn="just"/>
            <a:endParaRPr lang="en-GB" altLang="fr-FR" sz="1200" dirty="0"/>
          </a:p>
          <a:p>
            <a:pPr algn="just"/>
            <a:r>
              <a:rPr lang="nl-NL" dirty="0"/>
              <a:t>De rapporteur </a:t>
            </a:r>
            <a:r>
              <a:rPr lang="nl-NL" b="1" dirty="0">
                <a:solidFill>
                  <a:srgbClr val="1F5FA0"/>
                </a:solidFill>
              </a:rPr>
              <a:t>presenteert</a:t>
            </a:r>
            <a:r>
              <a:rPr lang="nl-NL" dirty="0"/>
              <a:t> de </a:t>
            </a:r>
            <a:r>
              <a:rPr lang="nl-NL" b="1" dirty="0">
                <a:solidFill>
                  <a:srgbClr val="1F5FA0"/>
                </a:solidFill>
              </a:rPr>
              <a:t>belangrijkste bevindingen</a:t>
            </a:r>
            <a:r>
              <a:rPr lang="nl-NL" dirty="0"/>
              <a:t> van het EESC</a:t>
            </a:r>
            <a:r>
              <a:rPr lang="pl-PL" dirty="0"/>
              <a:t>-</a:t>
            </a:r>
            <a:r>
              <a:rPr lang="nl-NL" dirty="0"/>
              <a:t>advies en brengt het op Europees, nationaal en lokaal niveau </a:t>
            </a:r>
            <a:r>
              <a:rPr lang="nl-NL" b="1" dirty="0">
                <a:solidFill>
                  <a:srgbClr val="1F5FA0"/>
                </a:solidFill>
              </a:rPr>
              <a:t>onder de aandacht</a:t>
            </a:r>
            <a:r>
              <a:rPr lang="nl-NL" dirty="0"/>
              <a:t>.</a:t>
            </a:r>
          </a:p>
          <a:p>
            <a:pPr algn="just"/>
            <a:endParaRPr lang="en-GB" altLang="fr-FR" sz="1200" dirty="0"/>
          </a:p>
          <a:p>
            <a:pPr algn="just"/>
            <a:r>
              <a:rPr lang="nl-NL" dirty="0"/>
              <a:t>In totaal brengt het EESC jaarlijks ongeveer </a:t>
            </a:r>
            <a:r>
              <a:rPr lang="nl-NL" b="1" dirty="0">
                <a:solidFill>
                  <a:srgbClr val="1F5FA0"/>
                </a:solidFill>
              </a:rPr>
              <a:t>200 adviezen</a:t>
            </a:r>
            <a:r>
              <a:rPr lang="nl-NL" dirty="0"/>
              <a:t> uit.</a:t>
            </a:r>
          </a:p>
          <a:p>
            <a:pPr algn="just"/>
            <a:endParaRPr lang="en-GB" altLang="fr-FR" sz="1200" dirty="0">
              <a:solidFill>
                <a:srgbClr val="FF0000"/>
              </a:solidFill>
            </a:endParaRPr>
          </a:p>
          <a:p>
            <a:pPr marL="285750" indent="-285750" algn="just">
              <a:buFont typeface="Arial" panose="020B0604020202020204" pitchFamily="34" charset="0"/>
              <a:buChar char="•"/>
            </a:pPr>
            <a:endParaRPr lang="en-GB" altLang="fr-FR" sz="12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1353313" y="6164440"/>
            <a:ext cx="4111132" cy="338554"/>
          </a:xfrm>
          <a:prstGeom prst="rect">
            <a:avLst/>
          </a:prstGeom>
          <a:noFill/>
        </p:spPr>
        <p:txBody>
          <a:bodyPr wrap="square">
            <a:spAutoFit/>
          </a:bodyPr>
          <a:lstStyle/>
          <a:p>
            <a:r>
              <a:rPr lang="nl-NL" sz="1600" b="1" dirty="0"/>
              <a:t>Scan de QR-code om meer te weten te komen!</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2957" y="6115277"/>
            <a:ext cx="436880" cy="436880"/>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724096"/>
          </a:xfrm>
          <a:prstGeom prst="rect">
            <a:avLst/>
          </a:prstGeom>
          <a:noFill/>
        </p:spPr>
        <p:txBody>
          <a:bodyPr wrap="square">
            <a:spAutoFit/>
          </a:bodyPr>
          <a:lstStyle/>
          <a:p>
            <a:pPr algn="ctr">
              <a:spcBef>
                <a:spcPts val="1200"/>
              </a:spcBef>
              <a:defRPr/>
            </a:pPr>
            <a:r>
              <a:rPr lang="nl-NL" sz="2400" dirty="0"/>
              <a:t>Het EESC is het enige </a:t>
            </a:r>
            <a:r>
              <a:rPr lang="nl-NL" sz="2400" b="1" dirty="0"/>
              <a:t>EU-orgaan dat als ontmoetingsplatform en forum voor overleg</a:t>
            </a:r>
            <a:r>
              <a:rPr lang="nl-NL" sz="2400" dirty="0"/>
              <a:t> fungeert en waar wordt gezocht naar </a:t>
            </a:r>
            <a:r>
              <a:rPr lang="nl-NL" sz="2400" b="1" dirty="0">
                <a:solidFill>
                  <a:srgbClr val="0060A0"/>
                </a:solidFill>
              </a:rPr>
              <a:t>consensus</a:t>
            </a:r>
            <a:r>
              <a:rPr lang="nl-NL" sz="2400" dirty="0"/>
              <a:t> tussen uiteenlopende belangen. Het is voor </a:t>
            </a:r>
            <a:r>
              <a:rPr lang="nl-NL" sz="2400" b="1" dirty="0">
                <a:solidFill>
                  <a:srgbClr val="0060A0"/>
                </a:solidFill>
              </a:rPr>
              <a:t>Europese belangengroeperingen </a:t>
            </a:r>
            <a:r>
              <a:rPr lang="nl-NL" sz="2400" dirty="0"/>
              <a:t>de enige manier om</a:t>
            </a:r>
            <a:r>
              <a:rPr lang="nl-NL" sz="2400" b="1" dirty="0">
                <a:solidFill>
                  <a:srgbClr val="0060A0"/>
                </a:solidFill>
              </a:rPr>
              <a:t> in institutioneel verband formeel mee te praten over wetgevingsvoorstellen van de EU</a:t>
            </a:r>
            <a:r>
              <a:rPr lang="nl-NL" sz="2400" dirty="0"/>
              <a:t>.</a:t>
            </a:r>
          </a:p>
          <a:p>
            <a:pPr algn="ctr">
              <a:spcBef>
                <a:spcPts val="1200"/>
              </a:spcBef>
              <a:defRPr/>
            </a:pPr>
            <a:r>
              <a:rPr lang="nl-NL" sz="2400" dirty="0">
                <a:latin typeface="Calibri" pitchFamily="34" charset="0"/>
              </a:rPr>
              <a:t>Die deelname van organisaties van het maatschappelijk middenveld is een cruciaal onderdeel van de Europese democratie en belichaamt de </a:t>
            </a:r>
            <a:r>
              <a:rPr lang="nl-NL" sz="2400" b="1" dirty="0">
                <a:solidFill>
                  <a:srgbClr val="0060A0"/>
                </a:solidFill>
                <a:latin typeface="Calibri" pitchFamily="34" charset="0"/>
              </a:rPr>
              <a:t>participatiedemocratie</a:t>
            </a:r>
            <a:r>
              <a:rPr lang="nl-NL" sz="2400" dirty="0">
                <a:latin typeface="Calibri" pitchFamily="34" charset="0"/>
              </a:rPr>
              <a:t>.</a:t>
            </a:r>
          </a:p>
          <a:p>
            <a:pPr algn="ctr">
              <a:spcBef>
                <a:spcPts val="1200"/>
              </a:spcBef>
              <a:defRPr/>
            </a:pPr>
            <a:r>
              <a:rPr lang="nl-NL" sz="2400" dirty="0">
                <a:latin typeface="Calibri" pitchFamily="34" charset="0"/>
              </a:rPr>
              <a:t>Veel </a:t>
            </a:r>
            <a:r>
              <a:rPr lang="nl-NL" sz="2400" b="1" dirty="0">
                <a:solidFill>
                  <a:srgbClr val="0060A0"/>
                </a:solidFill>
                <a:latin typeface="Calibri" pitchFamily="34" charset="0"/>
                <a:hlinkClick r:id="rId2" action="ppaction://hlinksldjump"/>
              </a:rPr>
              <a:t>onderwerpen die van belang zijn in het dagelijks leven van burgers</a:t>
            </a:r>
            <a:r>
              <a:rPr lang="nl-NL" sz="2400" dirty="0">
                <a:latin typeface="Calibri" pitchFamily="34" charset="0"/>
              </a:rPr>
              <a:t> komen aan de orde (werkgelegenheid, gezondheidszorg, consumentenrechten, landbouw, bestrijding van georganiseerde misdaad enz.).</a:t>
            </a:r>
            <a:r>
              <a:rPr lang="nl-NL" sz="2400" dirty="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nl-NL" sz="4000" b="1">
                <a:solidFill>
                  <a:schemeClr val="bg1"/>
                </a:solidFill>
                <a:latin typeface="Calibri" panose="020F0502020204030204" pitchFamily="34" charset="0"/>
              </a:rPr>
              <a:t>WAAROM IS HET EESC BELANGRIJK VOOR DE EU?</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nl-NL" sz="4000" b="1">
                <a:solidFill>
                  <a:schemeClr val="bg1"/>
                </a:solidFill>
                <a:latin typeface="Calibri" charset="0"/>
              </a:rPr>
              <a:t>WERKORGANEN: 6 AFDELINGEN &amp; 1 COMMISSIE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Externe Betrekkingen</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Landbouw, Plattelandsontwikkeling en Milieu</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nl-NL" sz="1600"/>
              <a:t>Dialoog met het maatschappelijk middenveld in derde landen</a:t>
            </a:r>
          </a:p>
          <a:p>
            <a:pPr marL="285750" indent="-285750">
              <a:buFont typeface="Courier New" panose="02070309020205020404" pitchFamily="49" charset="0"/>
              <a:buChar char="o"/>
            </a:pPr>
            <a:r>
              <a:rPr lang="nl-NL" sz="1600"/>
              <a:t>Uitbreiding</a:t>
            </a:r>
          </a:p>
          <a:p>
            <a:pPr marL="285750" indent="-285750">
              <a:buFont typeface="Courier New" panose="02070309020205020404" pitchFamily="49" charset="0"/>
              <a:buChar char="o"/>
            </a:pPr>
            <a:r>
              <a:rPr lang="nl-NL" sz="1600"/>
              <a:t>Handel</a:t>
            </a:r>
          </a:p>
          <a:p>
            <a:pPr marL="285750" indent="-285750">
              <a:buFont typeface="Courier New" panose="02070309020205020404" pitchFamily="49" charset="0"/>
              <a:buChar char="o"/>
            </a:pPr>
            <a:r>
              <a:rPr lang="nl-NL" sz="1600"/>
              <a:t>Nabuurschaps-betrekkingen</a:t>
            </a:r>
          </a:p>
          <a:p>
            <a:pPr marL="285750" indent="-285750">
              <a:buFont typeface="Courier New" panose="02070309020205020404" pitchFamily="49" charset="0"/>
              <a:buChar char="o"/>
            </a:pPr>
            <a:r>
              <a:rPr lang="nl-NL" sz="1600"/>
              <a:t>Internationale samenwerking</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Vervoer, Energie, Infrastructuur en Informatiemaatschappij</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2" y="3204000"/>
            <a:ext cx="2578537" cy="2308324"/>
          </a:xfrm>
          <a:prstGeom prst="rect">
            <a:avLst/>
          </a:prstGeom>
          <a:noFill/>
        </p:spPr>
        <p:txBody>
          <a:bodyPr wrap="square" rtlCol="0">
            <a:spAutoFit/>
          </a:bodyPr>
          <a:lstStyle/>
          <a:p>
            <a:pPr marL="216000" indent="-216000">
              <a:buFont typeface="Courier New" panose="02070309020205020404" pitchFamily="49" charset="0"/>
              <a:buChar char="o"/>
            </a:pPr>
            <a:r>
              <a:rPr lang="nl-NL" sz="1600" dirty="0"/>
              <a:t>Betaalbare en schone energie</a:t>
            </a:r>
          </a:p>
          <a:p>
            <a:pPr marL="216000" indent="-216000">
              <a:buFont typeface="Courier New" panose="02070309020205020404" pitchFamily="49" charset="0"/>
              <a:buChar char="o"/>
            </a:pPr>
            <a:r>
              <a:rPr lang="nl-NL" sz="1600" spc="-20" dirty="0"/>
              <a:t>Duurzaam en slim vervoer</a:t>
            </a:r>
          </a:p>
          <a:p>
            <a:pPr marL="216000" indent="-216000">
              <a:buFont typeface="Courier New" panose="02070309020205020404" pitchFamily="49" charset="0"/>
              <a:buChar char="o"/>
            </a:pPr>
            <a:r>
              <a:rPr lang="nl-NL" sz="1600" spc="-20" dirty="0"/>
              <a:t>Fatsoenlijke, toegankelijke en betaalbare huisvesting</a:t>
            </a:r>
          </a:p>
          <a:p>
            <a:pPr marL="216000" indent="-216000">
              <a:buFont typeface="Courier New" panose="02070309020205020404" pitchFamily="49" charset="0"/>
              <a:buChar char="o"/>
            </a:pPr>
            <a:r>
              <a:rPr lang="nl-NL" sz="1600" spc="-20" dirty="0"/>
              <a:t>Ruimtelijke ordening voor </a:t>
            </a:r>
            <a:r>
              <a:rPr lang="nl-NL" sz="1600" dirty="0"/>
              <a:t>het grote publiek en het maatschappelijk middenveld</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nl-NL" sz="1600"/>
              <a:t>Duurzaam voedselsysteem</a:t>
            </a:r>
          </a:p>
          <a:p>
            <a:pPr marL="285750" indent="-285750">
              <a:buFont typeface="Courier New" panose="02070309020205020404" pitchFamily="49" charset="0"/>
              <a:buChar char="o"/>
            </a:pPr>
            <a:r>
              <a:rPr lang="nl-NL" sz="1600"/>
              <a:t>Klimaatactie</a:t>
            </a:r>
          </a:p>
          <a:p>
            <a:pPr marL="285750" indent="-285750">
              <a:buFont typeface="Courier New" panose="02070309020205020404" pitchFamily="49" charset="0"/>
              <a:buChar char="o"/>
            </a:pPr>
            <a:r>
              <a:rPr lang="nl-NL" sz="1600"/>
              <a:t>Milieu en biodiversiteit</a:t>
            </a:r>
          </a:p>
          <a:p>
            <a:pPr marL="285750" indent="-285750">
              <a:buFont typeface="Courier New" panose="02070309020205020404" pitchFamily="49" charset="0"/>
              <a:buChar char="o"/>
            </a:pPr>
            <a:r>
              <a:rPr lang="nl-NL" sz="1600"/>
              <a:t>Landbouw </a:t>
            </a:r>
          </a:p>
          <a:p>
            <a:pPr marL="285750" indent="-285750">
              <a:buFont typeface="Courier New" panose="02070309020205020404" pitchFamily="49" charset="0"/>
              <a:buChar char="o"/>
            </a:pPr>
            <a:r>
              <a:rPr lang="nl-NL" sz="1600"/>
              <a:t>Algemene duurzame ontwikkeling</a:t>
            </a:r>
          </a:p>
          <a:p>
            <a:pPr marL="285750" indent="-285750">
              <a:buFont typeface="Courier New" panose="02070309020205020404" pitchFamily="49" charset="0"/>
              <a:buChar char="o"/>
            </a:pPr>
            <a:r>
              <a:rPr lang="nl-NL" sz="1600"/>
              <a:t>Duurzame plattelands- en stadsontwikkeling</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nl-NL" sz="4000" b="1">
                <a:solidFill>
                  <a:schemeClr val="bg1"/>
                </a:solidFill>
                <a:latin typeface="Calibri" charset="0"/>
              </a:rPr>
              <a:t>WERKORGANEN: 6 AFDELINGEN &amp; 1 COMMISSIE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nl-NL"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Adviescommissie Industriële Reconversie</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264642"/>
          </a:xfrm>
          <a:prstGeom prst="rect">
            <a:avLst/>
          </a:prstGeom>
          <a:noFill/>
        </p:spPr>
        <p:txBody>
          <a:bodyPr wrap="square">
            <a:spAutoFit/>
          </a:bodyPr>
          <a:lstStyle/>
          <a:p>
            <a:pPr algn="ctr">
              <a:lnSpc>
                <a:spcPct val="107000"/>
              </a:lnSpc>
              <a:spcAft>
                <a:spcPts val="800"/>
              </a:spcAft>
            </a:pPr>
            <a:b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Economische en Monetaire Unie, Economische en Sociale Samenhang</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Werkgelegenheid, Sociale Zaken en Burgerschap</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nl-NL"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nl-NL"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Interne Markt, Productie en Consumptie</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456000"/>
            <a:ext cx="2448000" cy="2376000"/>
          </a:xfrm>
          <a:prstGeom prst="rect">
            <a:avLst/>
          </a:prstGeom>
          <a:noFill/>
        </p:spPr>
        <p:txBody>
          <a:bodyPr wrap="square" rtlCol="0">
            <a:spAutoFit/>
          </a:bodyPr>
          <a:lstStyle/>
          <a:p>
            <a:pPr marL="285750" indent="-285750">
              <a:buFont typeface="Courier New" panose="02070309020205020404" pitchFamily="49" charset="0"/>
              <a:buChar char="o"/>
            </a:pPr>
            <a:r>
              <a:rPr lang="nl-NL" sz="1600" dirty="0"/>
              <a:t>Economische en monetaire unie </a:t>
            </a:r>
          </a:p>
          <a:p>
            <a:pPr marL="285750" indent="-285750">
              <a:buFont typeface="Courier New" panose="02070309020205020404" pitchFamily="49" charset="0"/>
              <a:buChar char="o"/>
            </a:pPr>
            <a:r>
              <a:rPr lang="nl-NL" sz="1600" dirty="0"/>
              <a:t>Financiële en kapitaalmarkten </a:t>
            </a:r>
          </a:p>
          <a:p>
            <a:pPr marL="285750" indent="-285750">
              <a:buFont typeface="Courier New" panose="02070309020205020404" pitchFamily="49" charset="0"/>
              <a:buChar char="o"/>
            </a:pPr>
            <a:r>
              <a:rPr lang="nl-NL" sz="1600" dirty="0"/>
              <a:t>Belastingheffing</a:t>
            </a:r>
          </a:p>
          <a:p>
            <a:pPr marL="285750" indent="-285750">
              <a:buFont typeface="Courier New" panose="02070309020205020404" pitchFamily="49" charset="0"/>
              <a:buChar char="o"/>
            </a:pPr>
            <a:r>
              <a:rPr lang="nl-NL" sz="1600" dirty="0"/>
              <a:t>EU-begroting en eigen middelen </a:t>
            </a:r>
          </a:p>
          <a:p>
            <a:pPr marL="285750" indent="-285750">
              <a:buFont typeface="Courier New" panose="02070309020205020404" pitchFamily="49" charset="0"/>
              <a:buChar char="o"/>
            </a:pPr>
            <a:r>
              <a:rPr lang="nl-NL" sz="1600" dirty="0"/>
              <a:t>Cohesie- en stadsbeleid</a:t>
            </a:r>
          </a:p>
          <a:p>
            <a:pPr marL="285750" indent="-285750">
              <a:buFont typeface="Courier New" panose="02070309020205020404" pitchFamily="49" charset="0"/>
              <a:buChar char="o"/>
            </a:pPr>
            <a:r>
              <a:rPr lang="nl-NL" sz="1600" dirty="0"/>
              <a:t>Statistiek</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456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nl-NL" sz="1600" dirty="0"/>
              <a:t>Werkgelegenheid</a:t>
            </a:r>
          </a:p>
          <a:p>
            <a:pPr marL="285750" indent="-285750">
              <a:buFont typeface="Courier New" panose="02070309020205020404" pitchFamily="49" charset="0"/>
              <a:buChar char="o"/>
            </a:pPr>
            <a:r>
              <a:rPr lang="nl-NL" sz="1600" dirty="0"/>
              <a:t>Sociale inclusie</a:t>
            </a:r>
          </a:p>
          <a:p>
            <a:pPr marL="285750" indent="-285750">
              <a:buFont typeface="Courier New" panose="02070309020205020404" pitchFamily="49" charset="0"/>
              <a:buChar char="o"/>
            </a:pPr>
            <a:r>
              <a:rPr lang="nl-NL" sz="1600" dirty="0"/>
              <a:t>Burgerschap</a:t>
            </a:r>
          </a:p>
          <a:p>
            <a:pPr marL="285750" indent="-285750">
              <a:buFont typeface="Courier New" panose="02070309020205020404" pitchFamily="49" charset="0"/>
              <a:buChar char="o"/>
            </a:pPr>
            <a:r>
              <a:rPr lang="nl-NL" sz="1600" dirty="0"/>
              <a:t>Sociale bescherming</a:t>
            </a:r>
          </a:p>
          <a:p>
            <a:pPr marL="285750" indent="-285750">
              <a:buFont typeface="Courier New" panose="02070309020205020404" pitchFamily="49" charset="0"/>
              <a:buChar char="o"/>
            </a:pPr>
            <a:r>
              <a:rPr lang="nl-NL" sz="1600" dirty="0"/>
              <a:t>Gelijke kansen</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456000"/>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nl-NL" sz="1600" dirty="0" err="1"/>
              <a:t>Consumenten-bescherming</a:t>
            </a:r>
            <a:endParaRPr lang="nl-NL" sz="1600" dirty="0"/>
          </a:p>
          <a:p>
            <a:pPr marL="285750" indent="-285750">
              <a:buFont typeface="Courier New" panose="02070309020205020404" pitchFamily="49" charset="0"/>
              <a:buChar char="o"/>
            </a:pPr>
            <a:r>
              <a:rPr lang="nl-NL" sz="1600" dirty="0"/>
              <a:t>Eengemaakte markt</a:t>
            </a:r>
          </a:p>
          <a:p>
            <a:pPr marL="285750" indent="-285750">
              <a:buFont typeface="Courier New" panose="02070309020205020404" pitchFamily="49" charset="0"/>
              <a:buChar char="o"/>
            </a:pPr>
            <a:r>
              <a:rPr lang="nl-NL" sz="1600" dirty="0"/>
              <a:t>Bedrijfsleven</a:t>
            </a:r>
          </a:p>
          <a:p>
            <a:pPr marL="285750" indent="-285750">
              <a:buFont typeface="Courier New" panose="02070309020205020404" pitchFamily="49" charset="0"/>
              <a:buChar char="o"/>
            </a:pPr>
            <a:r>
              <a:rPr lang="nl-NL" sz="1600" dirty="0"/>
              <a:t>Industriebeleid</a:t>
            </a:r>
          </a:p>
          <a:p>
            <a:pPr marL="285750" indent="-285750">
              <a:buFont typeface="Courier New" panose="02070309020205020404" pitchFamily="49" charset="0"/>
              <a:buChar char="o"/>
            </a:pPr>
            <a:r>
              <a:rPr lang="nl-NL" sz="1600" dirty="0"/>
              <a:t>Financiële dienstverlening</a:t>
            </a:r>
          </a:p>
          <a:p>
            <a:pPr marL="285750" indent="-285750">
              <a:buFont typeface="Courier New" panose="02070309020205020404" pitchFamily="49" charset="0"/>
              <a:buChar char="o"/>
            </a:pPr>
            <a:r>
              <a:rPr lang="nl-NL" sz="1600" dirty="0"/>
              <a:t>Onderzoek en innovatie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08000" y="3204000"/>
            <a:ext cx="2450139" cy="2772000"/>
          </a:xfrm>
          <a:prstGeom prst="rect">
            <a:avLst/>
          </a:prstGeom>
          <a:noFill/>
        </p:spPr>
        <p:txBody>
          <a:bodyPr wrap="square" rtlCol="0">
            <a:spAutoFit/>
          </a:bodyPr>
          <a:lstStyle/>
          <a:p>
            <a:pPr marL="252000" indent="-216000">
              <a:buFont typeface="Courier New" panose="02070309020205020404" pitchFamily="49" charset="0"/>
              <a:buChar char="o"/>
            </a:pPr>
            <a:r>
              <a:rPr lang="nl-NL" sz="1600" spc="-20" dirty="0"/>
              <a:t>Sectoraal industriebeleid (bv. defensie, water, gezondheid, energie-intensieve industrieën, robotica)</a:t>
            </a:r>
          </a:p>
          <a:p>
            <a:pPr marL="252000" indent="-216000">
              <a:buFont typeface="Courier New" panose="02070309020205020404" pitchFamily="49" charset="0"/>
              <a:buChar char="o"/>
            </a:pPr>
            <a:r>
              <a:rPr lang="nl-NL" sz="1600" spc="-20" dirty="0"/>
              <a:t>Industriële en technologische prognoses</a:t>
            </a:r>
          </a:p>
          <a:p>
            <a:pPr marL="252000" indent="-216000">
              <a:buFont typeface="Courier New" panose="02070309020205020404" pitchFamily="49" charset="0"/>
              <a:buChar char="o"/>
            </a:pPr>
            <a:r>
              <a:rPr lang="nl-NL" sz="1600" dirty="0"/>
              <a:t>Kritieke grondstoffen</a:t>
            </a:r>
          </a:p>
          <a:p>
            <a:pPr marL="252000" indent="-216000">
              <a:buFont typeface="Courier New" panose="02070309020205020404" pitchFamily="49" charset="0"/>
              <a:buChar char="o"/>
            </a:pPr>
            <a:r>
              <a:rPr lang="nl-NL" sz="1600" dirty="0"/>
              <a:t>Coördinatie van de </a:t>
            </a:r>
            <a:r>
              <a:rPr lang="nl-NL" sz="1600" dirty="0">
                <a:hlinkClick r:id="rId7">
                  <a:extLst>
                    <a:ext uri="{A12FA001-AC4F-418D-AE19-62706E023703}">
                      <ahyp:hlinkClr xmlns:ahyp="http://schemas.microsoft.com/office/drawing/2018/hyperlinkcolor" val="tx"/>
                    </a:ext>
                  </a:extLst>
                </a:hlinkClick>
              </a:rPr>
              <a:t>Europese Blue Deal</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rgbClr val="174195"/>
                </a:solidFill>
                <a:hlinkClick r:id="rId3" action="ppaction://hlinksldjump">
                  <a:extLst>
                    <a:ext uri="{A12FA001-AC4F-418D-AE19-62706E023703}">
                      <ahyp:hlinkClr xmlns:ahyp="http://schemas.microsoft.com/office/drawing/2018/hyperlinkcolor" val="tx"/>
                    </a:ext>
                  </a:extLst>
                </a:hlinkClick>
              </a:rPr>
              <a:t>10 permanente groepen</a:t>
            </a:r>
            <a:br>
              <a:rPr lang="nl-NL">
                <a:solidFill>
                  <a:srgbClr val="174195"/>
                </a:solidFill>
              </a:rPr>
            </a:br>
            <a:r>
              <a:rPr lang="nl-NL">
                <a:solidFill>
                  <a:srgbClr val="174195"/>
                </a:solidFill>
              </a:rPr>
              <a:t>die verband houden met de activiteiten van de afdelingen</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nl-NL" sz="4000" b="1">
                <a:solidFill>
                  <a:schemeClr val="bg1"/>
                </a:solidFill>
                <a:latin typeface="Calibri" charset="0"/>
              </a:rPr>
              <a:t>OVERIGE WERKORGANEN</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nl-NL" b="1" dirty="0">
                <a:solidFill>
                  <a:srgbClr val="174195"/>
                </a:solidFill>
              </a:rPr>
              <a:t>Ad-</a:t>
            </a:r>
            <a:r>
              <a:rPr lang="nl-NL" b="1" dirty="0" err="1">
                <a:solidFill>
                  <a:srgbClr val="174195"/>
                </a:solidFill>
              </a:rPr>
              <a:t>hocgroepen</a:t>
            </a:r>
            <a:endParaRPr lang="nl-NL" b="1" dirty="0">
              <a:solidFill>
                <a:srgbClr val="174195"/>
              </a:solidFill>
            </a:endParaRPr>
          </a:p>
          <a:p>
            <a:pPr algn="ctr"/>
            <a:endParaRPr lang="en-GB" sz="2000" b="1" dirty="0">
              <a:solidFill>
                <a:srgbClr val="174195"/>
              </a:solidFill>
            </a:endParaRPr>
          </a:p>
          <a:p>
            <a:pPr marL="285750" indent="-285750">
              <a:buFont typeface="Courier New" panose="02070309020205020404" pitchFamily="49" charset="0"/>
              <a:buChar char="o"/>
            </a:pPr>
            <a:r>
              <a:rPr lang="nl-NL" dirty="0">
                <a:solidFill>
                  <a:srgbClr val="174195"/>
                </a:solidFill>
              </a:rPr>
              <a:t>Groep </a:t>
            </a:r>
            <a:r>
              <a:rPr lang="nl-NL" b="1" dirty="0">
                <a:solidFill>
                  <a:srgbClr val="174195"/>
                </a:solidFill>
              </a:rPr>
              <a:t>Europees Burgerinitiatief</a:t>
            </a:r>
          </a:p>
          <a:p>
            <a:pPr marL="285750" indent="-285750">
              <a:buFont typeface="Wingdings" panose="05000000000000000000" pitchFamily="2" charset="2"/>
              <a:buChar char="Ø"/>
            </a:pPr>
            <a:endParaRPr lang="en-GB" dirty="0">
              <a:solidFill>
                <a:srgbClr val="174195"/>
              </a:solidFill>
            </a:endParaRPr>
          </a:p>
          <a:p>
            <a:pPr marL="284400" indent="-284400">
              <a:buFont typeface="Courier New" panose="02070309020205020404" pitchFamily="49" charset="0"/>
              <a:buChar char="o"/>
            </a:pPr>
            <a:r>
              <a:rPr lang="nl-NL" b="1" dirty="0">
                <a:solidFill>
                  <a:srgbClr val="174195"/>
                </a:solidFill>
                <a:hlinkClick r:id="rId4">
                  <a:extLst>
                    <a:ext uri="{A12FA001-AC4F-418D-AE19-62706E023703}">
                      <ahyp:hlinkClr xmlns:ahyp="http://schemas.microsoft.com/office/drawing/2018/hyperlinkcolor" val="tx"/>
                    </a:ext>
                  </a:extLst>
                </a:hlinkClick>
              </a:rPr>
              <a:t>EESC-Jongerengroep</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nl-NL" dirty="0">
                <a:solidFill>
                  <a:srgbClr val="174195"/>
                </a:solidFill>
              </a:rPr>
              <a:t>Groep </a:t>
            </a:r>
            <a:r>
              <a:rPr lang="nl-NL" b="1" dirty="0">
                <a:solidFill>
                  <a:srgbClr val="174195"/>
                </a:solidFill>
                <a:hlinkClick r:id="rId3" action="ppaction://hlinksldjump">
                  <a:extLst>
                    <a:ext uri="{A12FA001-AC4F-418D-AE19-62706E023703}">
                      <ahyp:hlinkClr xmlns:ahyp="http://schemas.microsoft.com/office/drawing/2018/hyperlinkcolor" val="tx"/>
                    </a:ext>
                  </a:extLst>
                </a:hlinkClick>
              </a:rPr>
              <a:t>Gelijkheid</a:t>
            </a:r>
            <a:r>
              <a:rPr lang="nl-NL" dirty="0">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475488" y="1394702"/>
            <a:ext cx="3330144" cy="3693319"/>
          </a:xfrm>
          <a:prstGeom prst="rect">
            <a:avLst/>
          </a:prstGeom>
          <a:noFill/>
          <a:ln>
            <a:noFill/>
          </a:ln>
        </p:spPr>
        <p:txBody>
          <a:bodyPr wrap="square" rtlCol="0">
            <a:spAutoFit/>
          </a:bodyPr>
          <a:lstStyle/>
          <a:p>
            <a:pPr algn="ctr"/>
            <a:r>
              <a:rPr lang="nl-NL" b="1" dirty="0">
                <a:solidFill>
                  <a:srgbClr val="174195"/>
                </a:solidFill>
              </a:rPr>
              <a:t>Waarnemingsposten</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nl-NL" dirty="0">
                <a:solidFill>
                  <a:srgbClr val="174195"/>
                </a:solidFill>
              </a:rPr>
              <a:t>Waarnemingspost </a:t>
            </a:r>
            <a:r>
              <a:rPr lang="nl-NL" b="1" dirty="0">
                <a:solidFill>
                  <a:srgbClr val="174195"/>
                </a:solidFill>
                <a:hlinkClick r:id="rId6">
                  <a:extLst>
                    <a:ext uri="{A12FA001-AC4F-418D-AE19-62706E023703}">
                      <ahyp:hlinkClr xmlns:ahyp="http://schemas.microsoft.com/office/drawing/2018/hyperlinkcolor" val="tx"/>
                    </a:ext>
                  </a:extLst>
                </a:hlinkClick>
              </a:rPr>
              <a:t>Duurzame Ontwikkeling</a:t>
            </a:r>
            <a:r>
              <a:rPr lang="nl-NL" dirty="0">
                <a:solidFill>
                  <a:srgbClr val="174195"/>
                </a:solidFill>
              </a:rPr>
              <a:t> (WDO) </a:t>
            </a:r>
          </a:p>
          <a:p>
            <a:pPr marL="285750" indent="-285750">
              <a:buFont typeface="Wingdings" panose="05000000000000000000" pitchFamily="2" charset="2"/>
              <a:buChar char="Ø"/>
            </a:pPr>
            <a:endParaRPr lang="en-GB" sz="1400" dirty="0">
              <a:solidFill>
                <a:srgbClr val="174195"/>
              </a:solidFill>
            </a:endParaRPr>
          </a:p>
          <a:p>
            <a:pPr marL="285750" indent="-285750">
              <a:buFont typeface="Courier New" panose="02070309020205020404" pitchFamily="49" charset="0"/>
              <a:buChar char="o"/>
            </a:pPr>
            <a:r>
              <a:rPr lang="nl-NL" dirty="0">
                <a:solidFill>
                  <a:srgbClr val="174195"/>
                </a:solidFill>
              </a:rPr>
              <a:t>Waarnemingspost </a:t>
            </a:r>
            <a:r>
              <a:rPr lang="nl-NL" b="1" dirty="0">
                <a:solidFill>
                  <a:srgbClr val="174195"/>
                </a:solidFill>
                <a:hlinkClick r:id="rId7">
                  <a:extLst>
                    <a:ext uri="{A12FA001-AC4F-418D-AE19-62706E023703}">
                      <ahyp:hlinkClr xmlns:ahyp="http://schemas.microsoft.com/office/drawing/2018/hyperlinkcolor" val="tx"/>
                    </a:ext>
                  </a:extLst>
                </a:hlinkClick>
              </a:rPr>
              <a:t>Handhaving van de eengemaakte markt</a:t>
            </a:r>
            <a:r>
              <a:rPr lang="nl-NL" dirty="0">
                <a:solidFill>
                  <a:srgbClr val="174195"/>
                </a:solidFill>
              </a:rPr>
              <a:t> (SMEO)</a:t>
            </a:r>
          </a:p>
          <a:p>
            <a:pPr marL="285750" indent="-285750">
              <a:buFont typeface="Wingdings" panose="05000000000000000000" pitchFamily="2" charset="2"/>
              <a:buChar char="Ø"/>
            </a:pPr>
            <a:endParaRPr lang="en-GB" sz="1400" dirty="0">
              <a:solidFill>
                <a:srgbClr val="174195"/>
              </a:solidFill>
            </a:endParaRPr>
          </a:p>
          <a:p>
            <a:pPr marL="285750" indent="-285750">
              <a:buFont typeface="Courier New" panose="02070309020205020404" pitchFamily="49" charset="0"/>
              <a:buChar char="o"/>
            </a:pPr>
            <a:r>
              <a:rPr lang="nl-NL" dirty="0">
                <a:solidFill>
                  <a:srgbClr val="174195"/>
                </a:solidFill>
              </a:rPr>
              <a:t>Waarnemingspost </a:t>
            </a:r>
            <a:r>
              <a:rPr lang="nl-NL" b="1" dirty="0">
                <a:solidFill>
                  <a:srgbClr val="174195"/>
                </a:solidFill>
                <a:hlinkClick r:id="rId7">
                  <a:extLst>
                    <a:ext uri="{A12FA001-AC4F-418D-AE19-62706E023703}">
                      <ahyp:hlinkClr xmlns:ahyp="http://schemas.microsoft.com/office/drawing/2018/hyperlinkcolor" val="tx"/>
                    </a:ext>
                  </a:extLst>
                </a:hlinkClick>
              </a:rPr>
              <a:t>Arbeidsmarkt</a:t>
            </a:r>
            <a:r>
              <a:rPr lang="nl-NL" dirty="0">
                <a:solidFill>
                  <a:srgbClr val="174195"/>
                </a:solidFill>
              </a:rPr>
              <a:t> (WAM)</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0702" y="4668165"/>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A6WAAD5KZT2Q-604569563-16724</_dlc_DocId>
    <_dlc_DocIdUrl xmlns="1a33af13-4045-4f88-9d7b-618e30f79918">
      <Url>http://dm/eesc/2025/_layouts/15/DocIdRedir.aspx?ID=A6WAAD5KZT2Q-604569563-16724</Url>
      <Description>A6WAAD5KZT2Q-604569563-16724</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NL</TermName>
          <TermId xmlns="http://schemas.microsoft.com/office/infopath/2007/PartnerControls">55c6556c-b4f4-441d-9acf-c498d4f838bd</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Bialkowska Anna Maria</DisplayName>
        <AccountId>1525</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3.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2.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3.xml><?xml version="1.0" encoding="utf-8"?>
<ds:datastoreItem xmlns:ds="http://schemas.openxmlformats.org/officeDocument/2006/customXml" ds:itemID="{EEA72348-DBF2-4001-9390-C8E34E986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135D837-2201-456A-B999-EC0EB5B41A7C}">
  <ds:schemaRefs>
    <ds:schemaRef ds:uri="http://schemas.microsoft.com/sharepoint/v3/contenttype/form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3</TotalTime>
  <Words>2393</Words>
  <Application>Microsoft Macintosh PowerPoint</Application>
  <PresentationFormat>Grand écran</PresentationFormat>
  <Paragraphs>271</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Het Europees Economisch en Sociaal Comité is een adviesorgaan dat  het maatschappelijk middenveld vertegenwoordigt. </vt:lpstr>
      <vt:lpstr>Présentation PowerPoint</vt:lpstr>
      <vt:lpstr>Présentation PowerPoint</vt:lpstr>
      <vt:lpstr>WAT DOET HET EESC?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WAT DOET DE EU VOOR JONGEREN?</vt:lpstr>
      <vt:lpstr>JONGERENINITIATIEVEN VAN HET EESC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 voor bezoekers - EESC</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284</cp:revision>
  <cp:lastPrinted>2025-10-21T13:38:22Z</cp:lastPrinted>
  <dcterms:created xsi:type="dcterms:W3CDTF">2024-07-17T07:57:29Z</dcterms:created>
  <dcterms:modified xsi:type="dcterms:W3CDTF">2025-12-02T09:56:10Z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2cecc184-7b64-4fe8-a705-20223b81d249</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DA|5d49c027-8956-412b-aa16-e85a0f96ad0e;SL|98a412ae-eb01-49e9-ae3d-585a81724cfc;ET|ff6c3f4c-b02c-4c3c-ab07-2c37995a7a0a;HU|6b229040-c589-4408-b4c1-4285663d20a8;EN|f2175f21-25d7-44a3-96da-d6a61b075e1b;FI|87606a43-d45f-42d6-b8c9-e1a3457db5b7;PL|1e03da61-467</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47;#BG|1a1b3951-7821-4e6a-85f5-5673fc08bd2c;#46;#SK|46d9fce0-ef79-4f71-b89b-cd6aa82426b8;#43;#GA|762d2456-c427-4ecb-b312-af3dad8e258c;#42;#EL|6d4f4d51-af9b-4650-94b4-4276bee85c91;#41;#ET|ff6c3f4c-b02c-4c3c-ab07-2c37995a7a0a;#40;#DA|5d49c027-8956-412b-aa16</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27;#NL|55c6556c-b4f4-441d-9acf-c498d4f838bd</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